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4"/>
  </p:sldMasterIdLst>
  <p:notesMasterIdLst>
    <p:notesMasterId r:id="rId6"/>
  </p:notesMasterIdLst>
  <p:sldIdLst>
    <p:sldId id="256" r:id="rId5"/>
  </p:sldIdLst>
  <p:sldSz cx="7772400" cy="10058400"/>
  <p:notesSz cx="6858000" cy="9144000"/>
  <p:embeddedFontLst>
    <p:embeddedFont>
      <p:font typeface="Simsun" panose="02010600030101010101" pitchFamily="2" charset="-122"/>
      <p:regular r:id="rId7"/>
    </p:embeddedFont>
    <p:embeddedFont>
      <p:font typeface="Open Sans" panose="020B0604020202020204" charset="0"/>
      <p:regular r:id="rId8"/>
      <p:bold r:id="rId9"/>
      <p:italic r:id="rId10"/>
      <p:boldItalic r:id="rId11"/>
    </p:embeddedFont>
    <p:embeddedFont>
      <p:font typeface="Open Sans ExtraBold" panose="020B0604020202020204" charset="0"/>
      <p:bold r:id="rId12"/>
      <p:italic r:id="rId13"/>
      <p:boldItalic r:id="rId14"/>
    </p:embeddedFont>
  </p:embeddedFontLst>
  <p:custDataLst>
    <p:tags r:id="rId15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  <p15:guide id="3" orient="horz" pos="1246">
          <p15:clr>
            <a:srgbClr val="747775"/>
          </p15:clr>
        </p15:guide>
        <p15:guide id="4" orient="horz" pos="154">
          <p15:clr>
            <a:srgbClr val="747775"/>
          </p15:clr>
        </p15:guide>
        <p15:guide id="5" pos="158">
          <p15:clr>
            <a:srgbClr val="747775"/>
          </p15:clr>
        </p15:guide>
        <p15:guide id="6" pos="4738">
          <p15:clr>
            <a:srgbClr val="747775"/>
          </p15:clr>
        </p15:guide>
        <p15:guide id="7" orient="horz" pos="6182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123A92-F2CC-79F6-2B6F-F3A51D549A73}" name="Frances" initials="" userId="S::frances@merrittandgrace.com::d6ff575d-bd94-4b1a-b75d-73a8d6cf0f1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es Tourtelot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71C"/>
    <a:srgbClr val="E47225"/>
    <a:srgbClr val="0DBBB6"/>
    <a:srgbClr val="173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4B3290-E0C7-4C33-A8D0-8C160E223306}" v="44" dt="2024-05-10T16:22:45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45" d="100"/>
          <a:sy n="45" d="100"/>
        </p:scale>
        <p:origin x="480" y="30"/>
      </p:cViewPr>
      <p:guideLst>
        <p:guide orient="horz" pos="3168"/>
        <p:guide pos="2448"/>
        <p:guide orient="horz" pos="1246"/>
        <p:guide orient="horz" pos="154"/>
        <p:guide pos="158"/>
        <p:guide pos="4738"/>
        <p:guide orient="horz" pos="61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75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2c47e7c1ff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" name="Google Shape;16;g2c47e7c1ff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rmAutofit/>
          </a:bodyPr>
          <a:lstStyle>
            <a:lvl1pPr marL="457200" lvl="0" indent="-361950">
              <a:spcBef>
                <a:spcPct val="0"/>
              </a:spcBef>
              <a:spcAft>
                <a:spcPct val="0"/>
              </a:spcAft>
              <a:buSzPts val="2100"/>
              <a:buChar char="●"/>
              <a:defRPr/>
            </a:lvl1pPr>
            <a:lvl2pPr marL="914400" lvl="1" indent="-336550">
              <a:spcBef>
                <a:spcPct val="0"/>
              </a:spcBef>
              <a:spcAft>
                <a:spcPct val="0"/>
              </a:spcAft>
              <a:buSzPts val="1700"/>
              <a:buChar char="○"/>
              <a:defRPr/>
            </a:lvl2pPr>
            <a:lvl3pPr marL="1371600" lvl="2" indent="-336550">
              <a:spcBef>
                <a:spcPct val="0"/>
              </a:spcBef>
              <a:spcAft>
                <a:spcPct val="0"/>
              </a:spcAft>
              <a:buSzPts val="1700"/>
              <a:buChar char="■"/>
              <a:defRPr/>
            </a:lvl3pPr>
            <a:lvl4pPr marL="1828800" lvl="3" indent="-336550">
              <a:spcBef>
                <a:spcPct val="0"/>
              </a:spcBef>
              <a:spcAft>
                <a:spcPct val="0"/>
              </a:spcAft>
              <a:buSzPts val="1700"/>
              <a:buChar char="●"/>
              <a:defRPr/>
            </a:lvl4pPr>
            <a:lvl5pPr marL="2286000" lvl="4" indent="-336550">
              <a:spcBef>
                <a:spcPct val="0"/>
              </a:spcBef>
              <a:spcAft>
                <a:spcPct val="0"/>
              </a:spcAft>
              <a:buSzPts val="1700"/>
              <a:buChar char="○"/>
              <a:defRPr/>
            </a:lvl5pPr>
            <a:lvl6pPr marL="2743200" lvl="5" indent="-336550">
              <a:spcBef>
                <a:spcPct val="0"/>
              </a:spcBef>
              <a:spcAft>
                <a:spcPct val="0"/>
              </a:spcAft>
              <a:buSzPts val="1700"/>
              <a:buChar char="■"/>
              <a:defRPr/>
            </a:lvl6pPr>
            <a:lvl7pPr marL="3200400" lvl="6" indent="-336550">
              <a:spcBef>
                <a:spcPct val="0"/>
              </a:spcBef>
              <a:spcAft>
                <a:spcPct val="0"/>
              </a:spcAft>
              <a:buSzPts val="1700"/>
              <a:buChar char="●"/>
              <a:defRPr/>
            </a:lvl7pPr>
            <a:lvl8pPr marL="3657600" lvl="7" indent="-336550">
              <a:spcBef>
                <a:spcPct val="0"/>
              </a:spcBef>
              <a:spcAft>
                <a:spcPct val="0"/>
              </a:spcAft>
              <a:buSzPts val="1700"/>
              <a:buChar char="○"/>
              <a:defRPr/>
            </a:lvl8pPr>
            <a:lvl9pPr marL="4114800" lvl="8" indent="-336550">
              <a:spcBef>
                <a:spcPct val="0"/>
              </a:spcBef>
              <a:spcAft>
                <a:spcPct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07450" tIns="107450" rIns="107450" bIns="1074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13" name="Google Shape;13;p2"/>
          <p:cNvSpPr>
            <a:spLocks noGrp="1"/>
          </p:cNvSpPr>
          <p:nvPr>
            <p:ph type="pic" idx="2" hasCustomPrompt="1"/>
          </p:nvPr>
        </p:nvSpPr>
        <p:spPr>
          <a:xfrm>
            <a:off x="5159292" y="641691"/>
            <a:ext cx="2250900" cy="1869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95250" indent="0">
              <a:buNone/>
              <a:defRPr/>
            </a:lvl1pPr>
          </a:lstStyle>
          <a:p>
            <a:r>
              <a:rPr lang="en-US"/>
              <a:t>Click here to add picture or logo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450" tIns="107450" rIns="107450" bIns="107450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1pPr>
            <a:lvl2pPr lvl="1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2pPr>
            <a:lvl3pPr lvl="2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3pPr>
            <a:lvl4pPr lvl="3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4pPr>
            <a:lvl5pPr lvl="4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5pPr>
            <a:lvl6pPr lvl="5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6pPr>
            <a:lvl7pPr lvl="6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7pPr>
            <a:lvl8pPr lvl="7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8pPr>
            <a:lvl9pPr lvl="8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450" tIns="107450" rIns="107450" bIns="107450" anchor="t" anchorCtr="0">
            <a:normAutofit/>
          </a:bodyPr>
          <a:lstStyle>
            <a:lvl1pPr marL="457200" lvl="0" indent="-3619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100"/>
              <a:buChar char="●"/>
              <a:defRPr sz="21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450" tIns="107450" rIns="107450" bIns="107450" anchor="ctr" anchorCtr="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ransition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266" y="1180220"/>
            <a:ext cx="6867048" cy="8450777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250250" y="261175"/>
            <a:ext cx="4232400" cy="5811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3000" b="1" i="0" u="none" strike="noStrike">
                <a:solidFill>
                  <a:srgbClr val="17315A"/>
                </a:solidFill>
                <a:latin typeface="Simsun"/>
                <a:ea typeface="Simsun"/>
                <a:cs typeface="Open Sans"/>
                <a:sym typeface="Open Sans"/>
              </a:rPr>
              <a:t>CARE法案</a:t>
            </a:r>
            <a:endParaRPr sz="3000" b="1">
              <a:solidFill>
                <a:srgbClr val="17315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281880" y="715220"/>
            <a:ext cx="5442300" cy="9300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SzPts val="990"/>
              <a:buNone/>
            </a:pPr>
            <a:r>
              <a:rPr lang="zh-Hans" sz="2000" b="0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《社区援助、恢复与赋权法案》</a:t>
            </a:r>
            <a:endParaRPr sz="20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1" name="Google Shape;21;p3"/>
          <p:cNvGrpSpPr/>
          <p:nvPr/>
        </p:nvGrpSpPr>
        <p:grpSpPr>
          <a:xfrm>
            <a:off x="-951200" y="7310898"/>
            <a:ext cx="3852834" cy="3337457"/>
            <a:chOff x="-1650876" y="6776300"/>
            <a:chExt cx="4260571" cy="3693104"/>
          </a:xfrm>
        </p:grpSpPr>
        <p:sp>
          <p:nvSpPr>
            <p:cNvPr id="22" name="Google Shape;22;p3"/>
            <p:cNvSpPr/>
            <p:nvPr/>
          </p:nvSpPr>
          <p:spPr>
            <a:xfrm>
              <a:off x="-357845" y="8272006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chemeClr val="bg2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1200"/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-357845" y="6776300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rgbClr val="0DBBB6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1200">
                <a:highlight>
                  <a:srgbClr val="0DBBB6"/>
                </a:highlight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932995" y="9014404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rgbClr val="E47225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1200"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-1650876" y="7526940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rgbClr val="F9A71C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1200"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250250" y="1280326"/>
            <a:ext cx="5261700" cy="12165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zh-Hans" sz="3500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寻找本县</a:t>
            </a:r>
            <a:endParaRPr sz="3500" dirty="0">
              <a:solidFill>
                <a:srgbClr val="E47225"/>
              </a:solidFill>
              <a:highlight>
                <a:srgbClr val="FFFF00"/>
              </a:highlight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Hans" sz="3500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CARE服务</a:t>
            </a:r>
            <a:endParaRPr sz="35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27" name="Google Shape;27;p3"/>
          <p:cNvSpPr>
            <a:spLocks noGrp="1"/>
          </p:cNvSpPr>
          <p:nvPr>
            <p:ph type="pic" idx="2"/>
          </p:nvPr>
        </p:nvSpPr>
        <p:spPr>
          <a:xfrm>
            <a:off x="4971550" y="397350"/>
            <a:ext cx="2395200" cy="21261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8" name="Google Shape;28;p3"/>
          <p:cNvSpPr>
            <a:spLocks noGrp="1"/>
          </p:cNvSpPr>
          <p:nvPr>
            <p:ph type="pic" idx="2"/>
          </p:nvPr>
        </p:nvSpPr>
        <p:spPr>
          <a:xfrm>
            <a:off x="3326296" y="8993575"/>
            <a:ext cx="4040462" cy="5811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/>
          </a:p>
        </p:txBody>
      </p:sp>
      <p:sp>
        <p:nvSpPr>
          <p:cNvPr id="29" name="Google Shape;29;p3"/>
          <p:cNvSpPr txBox="1"/>
          <p:nvPr/>
        </p:nvSpPr>
        <p:spPr>
          <a:xfrm>
            <a:off x="402500" y="2811400"/>
            <a:ext cx="7008000" cy="1594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2600" b="1" i="0" u="none" strike="noStrike" dirty="0">
                <a:solidFill>
                  <a:srgbClr val="0DBBB6"/>
                </a:solidFill>
                <a:latin typeface="Simsun"/>
                <a:ea typeface="Simsun"/>
                <a:cs typeface="Open Sans"/>
                <a:sym typeface="Open Sans"/>
              </a:rPr>
              <a:t>《CARE法案》是什么</a:t>
            </a:r>
            <a:endParaRPr sz="2600" b="1" dirty="0">
              <a:solidFill>
                <a:srgbClr val="0DBBB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ct val="0"/>
              </a:spcBef>
              <a:spcAft>
                <a:spcPts val="1000"/>
              </a:spcAft>
              <a:buNone/>
            </a:pPr>
            <a:r>
              <a:rPr lang="zh-Hans" sz="1800" b="0" i="0" u="none" strike="noStrike" dirty="0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《CARE法案》是一项</a:t>
            </a:r>
            <a:r>
              <a:rPr lang="zh-Hans" sz="1800" b="1" i="0" u="none" strike="noStrike" dirty="0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新的民事法院程序</a:t>
            </a:r>
            <a:r>
              <a:rPr lang="zh-Hans" sz="1800" b="0" i="0" u="none" strike="noStrike" dirty="0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，为符合资格的人提供基于社区的心理健康服务</a:t>
            </a:r>
            <a:r>
              <a:rPr lang="zh-Hans" sz="1800" b="1" i="0" u="none" strike="noStrike" dirty="0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。</a:t>
            </a:r>
            <a:r>
              <a:rPr lang="zh-Hans" sz="1800" b="0" i="0" u="none" strike="noStrike" dirty="0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它</a:t>
            </a:r>
            <a:r>
              <a:rPr lang="zh-Hans" sz="1800" b="1" i="0" u="none" strike="noStrike" dirty="0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优先考虑治疗、住房和社区支持。</a:t>
            </a:r>
            <a:endParaRPr sz="18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" name="Google Shape;30;p3"/>
          <p:cNvSpPr txBox="1"/>
          <p:nvPr/>
        </p:nvSpPr>
        <p:spPr>
          <a:xfrm>
            <a:off x="1973925" y="8080700"/>
            <a:ext cx="5547300" cy="10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1800" b="1" i="0" u="none" strike="noStrike">
                <a:solidFill>
                  <a:srgbClr val="15315A"/>
                </a:solidFill>
                <a:highlight>
                  <a:srgbClr val="FFFF00"/>
                </a:highlight>
                <a:latin typeface="Simsun"/>
                <a:ea typeface="Simsun"/>
                <a:cs typeface="Open Sans"/>
                <a:sym typeface="Open Sans"/>
              </a:rPr>
              <a:t>您的网站</a:t>
            </a:r>
            <a:endParaRPr sz="1800" b="1">
              <a:solidFill>
                <a:schemeClr val="bg2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1800" b="1" i="0" u="none" strike="noStrike">
                <a:solidFill>
                  <a:srgbClr val="15315A"/>
                </a:solidFill>
                <a:highlight>
                  <a:srgbClr val="FFFF00"/>
                </a:highlight>
                <a:latin typeface="Simsun"/>
                <a:ea typeface="Simsun"/>
                <a:cs typeface="Open Sans"/>
                <a:sym typeface="Open Sans"/>
              </a:rPr>
              <a:t>您的电话号码</a:t>
            </a:r>
            <a:endParaRPr sz="1800" b="1">
              <a:solidFill>
                <a:schemeClr val="bg2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 sz="1800" b="1">
              <a:solidFill>
                <a:srgbClr val="001970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" name="Google Shape;31;p3"/>
          <p:cNvSpPr txBox="1">
            <a:spLocks noGrp="1"/>
          </p:cNvSpPr>
          <p:nvPr>
            <p:ph type="body" idx="1"/>
          </p:nvPr>
        </p:nvSpPr>
        <p:spPr>
          <a:xfrm>
            <a:off x="1788625" y="7368250"/>
            <a:ext cx="5622000" cy="5811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3500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了解更多信息</a:t>
            </a:r>
            <a:endParaRPr sz="35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32" name="Google Shape;32;p3"/>
          <p:cNvSpPr txBox="1"/>
          <p:nvPr/>
        </p:nvSpPr>
        <p:spPr>
          <a:xfrm>
            <a:off x="402500" y="4239537"/>
            <a:ext cx="7008000" cy="1480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2600" b="1" i="0" u="none" strike="noStrike">
                <a:solidFill>
                  <a:srgbClr val="0DBBB6"/>
                </a:solidFill>
                <a:latin typeface="Simsun"/>
                <a:ea typeface="Simsun"/>
                <a:cs typeface="Open Sans"/>
                <a:sym typeface="Open Sans"/>
              </a:rPr>
              <a:t>服务对象</a:t>
            </a:r>
            <a:endParaRPr sz="2600" b="1">
              <a:solidFill>
                <a:srgbClr val="0DBBB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rtl="0"/>
            <a:r>
              <a:rPr lang="zh-Hans" sz="1800" b="1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没有接受精神分裂症谱系障碍或其他精神障碍治疗</a:t>
            </a:r>
            <a:r>
              <a:rPr lang="zh-Hans" sz="1800" b="0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的加州民众。</a:t>
            </a:r>
            <a:endParaRPr lang="en-US" sz="18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" name="Google Shape;33;p3"/>
          <p:cNvSpPr txBox="1"/>
          <p:nvPr/>
        </p:nvSpPr>
        <p:spPr>
          <a:xfrm>
            <a:off x="402500" y="5672360"/>
            <a:ext cx="7008000" cy="1564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zh-Hans" sz="2600" b="1" i="0" u="none" strike="noStrike" dirty="0">
                <a:solidFill>
                  <a:srgbClr val="0DBBB6"/>
                </a:solidFill>
                <a:latin typeface="Simsun"/>
                <a:ea typeface="Simsun"/>
                <a:cs typeface="Open Sans"/>
                <a:sym typeface="Open Sans"/>
              </a:rPr>
              <a:t>服务机制</a:t>
            </a:r>
            <a:endParaRPr sz="2600" b="1" dirty="0">
              <a:solidFill>
                <a:srgbClr val="0DBBB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Hans" sz="1800" b="1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许多人都可以申请让某个人参与CARE程序。</a:t>
            </a:r>
            <a:r>
              <a:rPr lang="zh-Hans" sz="1800" b="0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此程序将为符合条件的个人对接服务，支持他们的康复与稳定。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2"/>
  <p:tag name="AS_OS" val="Unix 5.4.209.116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Simple Light">
  <a:themeElements>
    <a:clrScheme name="DHCS new color set">
      <a:dk1>
        <a:sysClr val="windowText" lastClr="000000"/>
      </a:dk1>
      <a:lt1>
        <a:sysClr val="window" lastClr="FFFFFF"/>
      </a:lt1>
      <a:dk2>
        <a:srgbClr val="15315A"/>
      </a:dk2>
      <a:lt2>
        <a:srgbClr val="EAE5EB"/>
      </a:lt2>
      <a:accent1>
        <a:srgbClr val="306E8D"/>
      </a:accent1>
      <a:accent2>
        <a:srgbClr val="AE6517"/>
      </a:accent2>
      <a:accent3>
        <a:srgbClr val="CA8006"/>
      </a:accent3>
      <a:accent4>
        <a:srgbClr val="C00000"/>
      </a:accent4>
      <a:accent5>
        <a:srgbClr val="6D1D6B"/>
      </a:accent5>
      <a:accent6>
        <a:srgbClr val="491347"/>
      </a:accent6>
      <a:hlink>
        <a:srgbClr val="0066FF"/>
      </a:hlink>
      <a:folHlink>
        <a:srgbClr val="666699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 override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5AF549-8457-4604-9233-B8A7C62BDA66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d82d4412-1c8e-41ea-bb2c-7ee6667e8272"/>
    <ds:schemaRef ds:uri="http://schemas.microsoft.com/sharepoint/v3"/>
    <ds:schemaRef ds:uri="f9924b00-6094-46fa-9366-2f22ff063ce8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3740872-BEB4-47FA-9490-A3799B493902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FD17B37-CC46-4FE6-9F8D-1B7672B65B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199</Words>
  <Application>Microsoft Office PowerPoint</Application>
  <PresentationFormat>Personalizado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Simsun</vt:lpstr>
      <vt:lpstr>Arial</vt:lpstr>
      <vt:lpstr>Open Sans</vt:lpstr>
      <vt:lpstr>Open Sans ExtraBold</vt:lpstr>
      <vt:lpstr>Simple Light</vt:lpstr>
      <vt:lpstr>CARE法案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Act</dc:title>
  <cp:lastModifiedBy>Carolina</cp:lastModifiedBy>
  <cp:revision>3</cp:revision>
  <dcterms:modified xsi:type="dcterms:W3CDTF">2024-05-17T21:57:59Z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0x010100A857C52CD134464E86C5E12B73BE7A82</vt:lpwstr>
  </property>
  <property fmtid="{D5CDD505-2E9C-101B-9397-08002B2CF9AE}" pid="3" name="MediaServiceImageTags">
    <vt:lpwstr/>
  </property>
</Properties>
</file>