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6"/>
  </p:notesMasterIdLst>
  <p:sldIdLst>
    <p:sldId id="256" r:id="rId5"/>
  </p:sldIdLst>
  <p:sldSz cx="7772400" cy="10058400"/>
  <p:notesSz cx="6858000" cy="9144000"/>
  <p:embeddedFontLst>
    <p:embeddedFont>
      <p:font typeface="Open Sans ExtraBold" panose="020B0604020202020204" charset="0"/>
      <p:bold r:id="rId7"/>
      <p:italic r:id="rId8"/>
      <p:boldItalic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246">
          <p15:clr>
            <a:srgbClr val="747775"/>
          </p15:clr>
        </p15:guide>
        <p15:guide id="4" orient="horz" pos="154">
          <p15:clr>
            <a:srgbClr val="747775"/>
          </p15:clr>
        </p15:guide>
        <p15:guide id="5" pos="158">
          <p15:clr>
            <a:srgbClr val="747775"/>
          </p15:clr>
        </p15:guide>
        <p15:guide id="6" pos="4738">
          <p15:clr>
            <a:srgbClr val="747775"/>
          </p15:clr>
        </p15:guide>
        <p15:guide id="7" orient="horz" pos="618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71C"/>
    <a:srgbClr val="E47225"/>
    <a:srgbClr val="0DBBB6"/>
    <a:srgbClr val="173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B3290-E0C7-4C33-A8D0-8C160E223306}" v="44" dt="2024-05-10T16:22:45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5" d="100"/>
          <a:sy n="45" d="100"/>
        </p:scale>
        <p:origin x="480" y="-114"/>
      </p:cViewPr>
      <p:guideLst>
        <p:guide orient="horz" pos="3168"/>
        <p:guide pos="2448"/>
        <p:guide orient="horz" pos="1246"/>
        <p:guide orient="horz" pos="154"/>
        <p:guide pos="158"/>
        <p:guide pos="4738"/>
        <p:guide orient="horz" pos="61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75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7e7c1f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7e7c1f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spcBef>
                <a:spcPct val="0"/>
              </a:spcBef>
              <a:spcAft>
                <a:spcPct val="0"/>
              </a:spcAft>
              <a:buSzPts val="2100"/>
              <a:buChar char="●"/>
              <a:defRPr/>
            </a:lvl1pPr>
            <a:lvl2pPr marL="914400" lvl="1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2pPr>
            <a:lvl3pPr marL="1371600" lvl="2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3pPr>
            <a:lvl4pPr marL="1828800" lvl="3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4pPr>
            <a:lvl5pPr marL="2286000" lvl="4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5pPr>
            <a:lvl6pPr marL="2743200" lvl="5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6pPr>
            <a:lvl7pPr marL="3200400" lvl="6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7pPr>
            <a:lvl8pPr marL="3657600" lvl="7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8pPr>
            <a:lvl9pPr marL="4114800" lvl="8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5159292" y="641691"/>
            <a:ext cx="2250900" cy="1869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52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200" y="1572275"/>
            <a:ext cx="6867048" cy="845077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250250" y="261175"/>
            <a:ext cx="42324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3000" b="1" i="0" u="none" strike="noStrike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3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81880" y="715220"/>
            <a:ext cx="5442300" cy="930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SzPts val="990"/>
              <a:buNone/>
            </a:pPr>
            <a:r>
              <a:rPr lang="es" sz="20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0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1" name="Google Shape;21;p3"/>
          <p:cNvGrpSpPr/>
          <p:nvPr/>
        </p:nvGrpSpPr>
        <p:grpSpPr>
          <a:xfrm>
            <a:off x="-951200" y="7310898"/>
            <a:ext cx="3852834" cy="3337457"/>
            <a:chOff x="-1650876" y="6776300"/>
            <a:chExt cx="4260571" cy="3693104"/>
          </a:xfrm>
        </p:grpSpPr>
        <p:sp>
          <p:nvSpPr>
            <p:cNvPr id="22" name="Google Shape;22;p3"/>
            <p:cNvSpPr/>
            <p:nvPr/>
          </p:nvSpPr>
          <p:spPr>
            <a:xfrm>
              <a:off x="-357845" y="8272006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chemeClr val="bg2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357845" y="677630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0DBBB6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>
                <a:highlight>
                  <a:srgbClr val="0DBBB6"/>
                </a:highlight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932995" y="9014404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E47225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1650876" y="752694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F9A71C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250" y="1598600"/>
            <a:ext cx="5261700" cy="12165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" sz="35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Descubra CARE en 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5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Su Condado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7" name="Google Shape;27;p3"/>
          <p:cNvSpPr>
            <a:spLocks noGrp="1"/>
          </p:cNvSpPr>
          <p:nvPr>
            <p:ph type="pic" idx="2"/>
          </p:nvPr>
        </p:nvSpPr>
        <p:spPr>
          <a:xfrm>
            <a:off x="4971550" y="397350"/>
            <a:ext cx="2395200" cy="2126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8" name="Google Shape;28;p3"/>
          <p:cNvSpPr>
            <a:spLocks noGrp="1"/>
          </p:cNvSpPr>
          <p:nvPr>
            <p:ph type="pic" idx="2"/>
          </p:nvPr>
        </p:nvSpPr>
        <p:spPr>
          <a:xfrm>
            <a:off x="3326296" y="8993575"/>
            <a:ext cx="4040462" cy="581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/>
          </a:p>
        </p:txBody>
      </p:sp>
      <p:sp>
        <p:nvSpPr>
          <p:cNvPr id="29" name="Google Shape;29;p3"/>
          <p:cNvSpPr txBox="1"/>
          <p:nvPr/>
        </p:nvSpPr>
        <p:spPr>
          <a:xfrm>
            <a:off x="402500" y="2811400"/>
            <a:ext cx="7008000" cy="159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6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QUÉ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ts val="1000"/>
              </a:spcAft>
              <a:buNone/>
            </a:pPr>
            <a:r>
              <a:rPr lang="es"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La Ley CARE es un </a:t>
            </a:r>
            <a:r>
              <a:rPr lang="es"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nuevo proceso judicial civil</a:t>
            </a:r>
            <a:r>
              <a:rPr lang="es"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que proporciona servicios de salud mental basados en la comunidad a las personas elegibles</a:t>
            </a:r>
            <a:r>
              <a:rPr lang="es"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 Prioriza el tratamiento, la vivienda y el apoyo comunitario. </a:t>
            </a:r>
            <a:endParaRPr sz="18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973925" y="8080700"/>
            <a:ext cx="5547300" cy="1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1800" b="1" i="0" u="none" strike="noStrike">
                <a:solidFill>
                  <a:srgbClr val="15315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SU SITIO WEB</a:t>
            </a:r>
            <a:endParaRPr sz="1800" b="1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1800" b="1" i="0" u="none" strike="noStrike">
                <a:solidFill>
                  <a:srgbClr val="15315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SU NÚMERO DE TELÉFONO</a:t>
            </a:r>
            <a:endParaRPr sz="1800" b="1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800" b="1">
              <a:solidFill>
                <a:srgbClr val="00197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788625" y="7368250"/>
            <a:ext cx="56220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</a:t>
            </a:r>
            <a:r>
              <a:rPr lang="es" sz="3500" b="1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á</a:t>
            </a:r>
            <a:r>
              <a:rPr lang="e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 informaci</a:t>
            </a:r>
            <a:r>
              <a:rPr lang="es" sz="3500" b="1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ó</a:t>
            </a:r>
            <a:r>
              <a:rPr lang="e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 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58360" y="4463521"/>
            <a:ext cx="7008000" cy="148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6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QUIÉNES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rtl="0"/>
            <a:r>
              <a:rPr lang="es"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Californianos con</a:t>
            </a:r>
            <a:r>
              <a:rPr lang="es"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trastornos del espectro de la esquizofrenia u otros trastornos psicóticos no tratados</a:t>
            </a:r>
            <a:r>
              <a:rPr lang="es"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-US" sz="18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402500" y="5672360"/>
            <a:ext cx="7008000" cy="156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6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CÓMO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Una amplia variedad de personas puede solicitar que una persona entre en el proceso CARE. </a:t>
            </a:r>
            <a:r>
              <a:rPr lang="es"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El proceso pondrá en contacto a las personas elegibles con servicios para apoyarlos con su recuperación y estabilidad.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306E8D"/>
      </a:accent1>
      <a:accent2>
        <a:srgbClr val="AE6517"/>
      </a:accent2>
      <a:accent3>
        <a:srgbClr val="CA8006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D17B37-CC46-4FE6-9F8D-1B7672B65B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5AF549-8457-4604-9233-B8A7C62BDA6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82d4412-1c8e-41ea-bb2c-7ee6667e8272"/>
    <ds:schemaRef ds:uri="http://schemas.microsoft.com/sharepoint/v3"/>
    <ds:schemaRef ds:uri="f9924b00-6094-46fa-9366-2f22ff063ce8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3740872-BEB4-47FA-9490-A3799B493902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112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Open Sans ExtraBold</vt:lpstr>
      <vt:lpstr>Open Sans</vt:lpstr>
      <vt:lpstr>Simple Light</vt:lpstr>
      <vt:lpstr>Ley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Act</dc:title>
  <cp:lastModifiedBy>Carolina</cp:lastModifiedBy>
  <cp:revision>3</cp:revision>
  <dcterms:modified xsi:type="dcterms:W3CDTF">2024-05-17T21:59:37Z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