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6"/>
  </p:notesMasterIdLst>
  <p:sldIdLst>
    <p:sldId id="256" r:id="rId5"/>
  </p:sldIdLst>
  <p:sldSz cx="7772400" cy="10058400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Open Sans ExtraBold" panose="020B0906030804020204" pitchFamily="34" charset="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1246">
          <p15:clr>
            <a:srgbClr val="747775"/>
          </p15:clr>
        </p15:guide>
        <p15:guide id="4" orient="horz" pos="154">
          <p15:clr>
            <a:srgbClr val="747775"/>
          </p15:clr>
        </p15:guide>
        <p15:guide id="5" pos="158">
          <p15:clr>
            <a:srgbClr val="747775"/>
          </p15:clr>
        </p15:guide>
        <p15:guide id="6" pos="4738">
          <p15:clr>
            <a:srgbClr val="747775"/>
          </p15:clr>
        </p15:guide>
        <p15:guide id="7" orient="horz" pos="6182">
          <p15:clr>
            <a:srgbClr val="747775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71C"/>
    <a:srgbClr val="E47225"/>
    <a:srgbClr val="0DBBB6"/>
    <a:srgbClr val="173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EEB994-EC7C-0BBC-B1E7-5519CB8E6DDF}" v="4" dt="2024-10-21T21:06:09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9" d="100"/>
          <a:sy n="69" d="100"/>
        </p:scale>
        <p:origin x="3030" y="48"/>
      </p:cViewPr>
      <p:guideLst>
        <p:guide orient="horz" pos="3168"/>
        <p:guide pos="2448"/>
        <p:guide orient="horz" pos="1246"/>
        <p:guide orient="horz" pos="154"/>
        <p:guide pos="158"/>
        <p:guide pos="4738"/>
        <p:guide orient="horz" pos="6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75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7e7c1f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7e7c1f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5159292" y="641691"/>
            <a:ext cx="2250900" cy="1869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52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t" anchorCtr="0">
            <a:normAutofit/>
          </a:bodyPr>
          <a:lstStyle>
            <a:lvl1pPr marL="457200" lvl="0" indent="-361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450" tIns="107450" rIns="107450" bIns="10745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200" y="1572275"/>
            <a:ext cx="6867048" cy="845077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250250" y="261175"/>
            <a:ext cx="42324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81880" y="715220"/>
            <a:ext cx="5442300" cy="9300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Recovery, and Empowerment Act</a:t>
            </a:r>
            <a:endParaRPr sz="20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1" name="Google Shape;21;p3"/>
          <p:cNvGrpSpPr/>
          <p:nvPr/>
        </p:nvGrpSpPr>
        <p:grpSpPr>
          <a:xfrm>
            <a:off x="-951200" y="7310898"/>
            <a:ext cx="3852835" cy="3337457"/>
            <a:chOff x="-1650876" y="6776300"/>
            <a:chExt cx="4260571" cy="3693104"/>
          </a:xfrm>
        </p:grpSpPr>
        <p:sp>
          <p:nvSpPr>
            <p:cNvPr id="22" name="Google Shape;22;p3"/>
            <p:cNvSpPr/>
            <p:nvPr/>
          </p:nvSpPr>
          <p:spPr>
            <a:xfrm>
              <a:off x="-357845" y="8272006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chemeClr val="bg2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357845" y="677630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0DBBB6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highlight>
                  <a:srgbClr val="0DBBB6"/>
                </a:highlight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932995" y="9014404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E47225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1650876" y="7526940"/>
              <a:ext cx="1676700" cy="1455000"/>
            </a:xfrm>
            <a:prstGeom prst="hexagon">
              <a:avLst>
                <a:gd name="adj" fmla="val 28852"/>
                <a:gd name="vf" fmla="val 115470"/>
              </a:avLst>
            </a:prstGeom>
            <a:solidFill>
              <a:srgbClr val="F9A71C"/>
            </a:solidFill>
            <a:ln w="2857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5850" tIns="75850" rIns="75850" bIns="7585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250" y="1598600"/>
            <a:ext cx="5261700" cy="12165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Find CARE in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00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Your County</a:t>
            </a:r>
            <a:endParaRPr lang="en-US" sz="35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27" name="Google Shape;27;p3"/>
          <p:cNvSpPr>
            <a:spLocks noGrp="1"/>
          </p:cNvSpPr>
          <p:nvPr>
            <p:ph type="pic" idx="2"/>
          </p:nvPr>
        </p:nvSpPr>
        <p:spPr>
          <a:xfrm>
            <a:off x="4971550" y="397350"/>
            <a:ext cx="2395200" cy="2126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Google Shape;28;p3"/>
          <p:cNvSpPr>
            <a:spLocks noGrp="1"/>
          </p:cNvSpPr>
          <p:nvPr>
            <p:ph type="pic" idx="2"/>
          </p:nvPr>
        </p:nvSpPr>
        <p:spPr>
          <a:xfrm>
            <a:off x="3326296" y="8993575"/>
            <a:ext cx="4040462" cy="581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29" name="Google Shape;29;p3"/>
          <p:cNvSpPr txBox="1"/>
          <p:nvPr/>
        </p:nvSpPr>
        <p:spPr>
          <a:xfrm>
            <a:off x="402500" y="2811400"/>
            <a:ext cx="7008000" cy="1594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WHAT</a:t>
            </a:r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The CARE Act is a </a:t>
            </a:r>
            <a:r>
              <a:rPr lang="en" sz="1800" b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new civil court process</a:t>
            </a:r>
            <a:r>
              <a:rPr lang="en" sz="18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 providing community-based mental health services to eligible people</a:t>
            </a:r>
            <a:r>
              <a:rPr lang="en" sz="1800" b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" sz="18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It </a:t>
            </a:r>
            <a:r>
              <a:rPr lang="en" sz="1800" b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prioritizes treatment, housing, and community support. </a:t>
            </a:r>
            <a:endParaRPr sz="18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1973925" y="8080700"/>
            <a:ext cx="5547300" cy="10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bg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YOUR WEBSITE</a:t>
            </a:r>
            <a:endParaRPr sz="1800" b="1" dirty="0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bg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YOUR TELEPHONE NUMBER</a:t>
            </a:r>
            <a:endParaRPr sz="1800" b="1" dirty="0">
              <a:solidFill>
                <a:schemeClr val="bg2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1970"/>
              </a:solidFill>
              <a:highlight>
                <a:srgbClr val="FFFF00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1788625" y="7368250"/>
            <a:ext cx="5622000" cy="581100"/>
          </a:xfrm>
          <a:prstGeom prst="rect">
            <a:avLst/>
          </a:prstGeom>
        </p:spPr>
        <p:txBody>
          <a:bodyPr spcFirstLastPara="1" wrap="square" lIns="107450" tIns="107450" rIns="107450" bIns="107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More information </a:t>
            </a:r>
            <a:endParaRPr sz="350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402500" y="4289208"/>
            <a:ext cx="7008000" cy="1315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WHO</a:t>
            </a:r>
          </a:p>
          <a:p>
            <a:r>
              <a:rPr lang="en-US" sz="18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Eligible Californians living with </a:t>
            </a:r>
            <a:r>
              <a:rPr lang="en-US" sz="1800" b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untreated schizophrenia spectrum or other psychotic disorders</a:t>
            </a:r>
            <a:r>
              <a:rPr lang="en-US" sz="18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en-US" sz="18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402500" y="5672360"/>
            <a:ext cx="7008000" cy="156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0DBBB6"/>
                </a:solidFill>
                <a:latin typeface="Open Sans"/>
                <a:ea typeface="Open Sans"/>
                <a:cs typeface="Open Sans"/>
                <a:sym typeface="Open Sans"/>
              </a:rPr>
              <a:t>HOW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A wide range of people can request an individual to enter the CARE process. </a:t>
            </a:r>
            <a:r>
              <a:rPr lang="en-US" sz="1800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The process will connect eligible individuals with services to support their recovery and stability.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306E8D"/>
      </a:accent1>
      <a:accent2>
        <a:srgbClr val="AE6517"/>
      </a:accent2>
      <a:accent3>
        <a:srgbClr val="CA8006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5AF549-8457-4604-9233-B8A7C62BDA66}">
  <ds:schemaRefs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d82d4412-1c8e-41ea-bb2c-7ee6667e8272"/>
    <ds:schemaRef ds:uri="f9924b00-6094-46fa-9366-2f22ff063ce8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D17B37-CC46-4FE6-9F8D-1B7672B65B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740872-BEB4-47FA-9490-A3799B493902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CARE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Act</dc:title>
  <cp:lastModifiedBy>Allison Hastey</cp:lastModifiedBy>
  <cp:revision>9</cp:revision>
  <dcterms:modified xsi:type="dcterms:W3CDTF">2024-10-28T19:51:29Z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