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9" r:id="rId4"/>
  </p:sldMasterIdLst>
  <p:notesMasterIdLst>
    <p:notesMasterId r:id="rId6"/>
  </p:notesMasterIdLst>
  <p:sldIdLst>
    <p:sldId id="256" r:id="rId5"/>
  </p:sldIdLst>
  <p:sldSz cx="7772400" cy="10058400"/>
  <p:notesSz cx="6858000" cy="9144000"/>
  <p:embeddedFontLst>
    <p:embeddedFont>
      <p:font typeface="Open Sans" panose="020B0606030504020204" pitchFamily="34" charset="0"/>
      <p:regular r:id="rId7"/>
      <p:bold r:id="rId8"/>
      <p:italic r:id="rId9"/>
      <p:boldItalic r:id="rId10"/>
    </p:embeddedFont>
    <p:embeddedFont>
      <p:font typeface="Open Sans ExtraBold" panose="020B0906030804020204" pitchFamily="34" charset="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  <p15:guide id="3" orient="horz" pos="1246">
          <p15:clr>
            <a:srgbClr val="747775"/>
          </p15:clr>
        </p15:guide>
        <p15:guide id="4" orient="horz" pos="154">
          <p15:clr>
            <a:srgbClr val="747775"/>
          </p15:clr>
        </p15:guide>
        <p15:guide id="5" pos="158">
          <p15:clr>
            <a:srgbClr val="747775"/>
          </p15:clr>
        </p15:guide>
        <p15:guide id="6" pos="4738">
          <p15:clr>
            <a:srgbClr val="747775"/>
          </p15:clr>
        </p15:guide>
        <p15:guide id="7" orient="horz" pos="6182">
          <p15:clr>
            <a:srgbClr val="747775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123A92-F2CC-79F6-2B6F-F3A51D549A73}" name="Frances" initials="" userId="S::frances@merrittandgrace.com::d6ff575d-bd94-4b1a-b75d-73a8d6cf0f1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ces Tourtelo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A71C"/>
    <a:srgbClr val="E47225"/>
    <a:srgbClr val="0DBBB6"/>
    <a:srgbClr val="173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EEB994-EC7C-0BBC-B1E7-5519CB8E6DDF}" v="4" dt="2024-10-21T21:06:09.9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69" d="100"/>
          <a:sy n="69" d="100"/>
        </p:scale>
        <p:origin x="3030" y="48"/>
      </p:cViewPr>
      <p:guideLst>
        <p:guide orient="horz" pos="3168"/>
        <p:guide pos="2448"/>
        <p:guide orient="horz" pos="1246"/>
        <p:guide orient="horz" pos="154"/>
        <p:guide pos="158"/>
        <p:guide pos="4738"/>
        <p:guide orient="horz" pos="61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75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2c47e7c1ff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" name="Google Shape;16;g2c47e7c1ff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rmAutofit/>
          </a:bodyPr>
          <a:lstStyle>
            <a:lvl1pPr marL="457200" lvl="0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107450" tIns="107450" rIns="107450" bIns="1074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" name="Google Shape;13;p2"/>
          <p:cNvSpPr>
            <a:spLocks noGrp="1"/>
          </p:cNvSpPr>
          <p:nvPr>
            <p:ph type="pic" idx="2" hasCustomPrompt="1"/>
          </p:nvPr>
        </p:nvSpPr>
        <p:spPr>
          <a:xfrm>
            <a:off x="5159292" y="641691"/>
            <a:ext cx="2250900" cy="18699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95250" indent="0">
              <a:buNone/>
              <a:defRPr/>
            </a:lvl1pPr>
          </a:lstStyle>
          <a:p>
            <a:r>
              <a:rPr lang="en-US"/>
              <a:t>Click here to add picture or logo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7450" tIns="107450" rIns="107450" bIns="1074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7450" tIns="107450" rIns="107450" bIns="107450" anchor="t" anchorCtr="0">
            <a:normAutofit/>
          </a:bodyPr>
          <a:lstStyle>
            <a:lvl1pPr marL="457200" lvl="0" indent="-361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Char char="●"/>
              <a:defRPr sz="21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7450" tIns="107450" rIns="107450" bIns="107450" anchor="ctr" anchorCtr="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200" y="1572275"/>
            <a:ext cx="6867048" cy="8450777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250250" y="261175"/>
            <a:ext cx="4232400" cy="5811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17315A"/>
                </a:solidFill>
                <a:latin typeface="Open Sans"/>
                <a:ea typeface="Open Sans"/>
                <a:cs typeface="Open Sans"/>
                <a:sym typeface="Open Sans"/>
              </a:rPr>
              <a:t>CARE Act</a:t>
            </a:r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281880" y="715220"/>
            <a:ext cx="5442300" cy="9300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000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Community Assistance, Recovery, and Empowerment Act</a:t>
            </a:r>
            <a:endParaRPr sz="20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21" name="Google Shape;21;p3"/>
          <p:cNvGrpSpPr/>
          <p:nvPr/>
        </p:nvGrpSpPr>
        <p:grpSpPr>
          <a:xfrm>
            <a:off x="-951200" y="7310898"/>
            <a:ext cx="3852835" cy="3337457"/>
            <a:chOff x="-1650876" y="6776300"/>
            <a:chExt cx="4260571" cy="3693104"/>
          </a:xfrm>
        </p:grpSpPr>
        <p:sp>
          <p:nvSpPr>
            <p:cNvPr id="22" name="Google Shape;22;p3"/>
            <p:cNvSpPr/>
            <p:nvPr/>
          </p:nvSpPr>
          <p:spPr>
            <a:xfrm>
              <a:off x="-357845" y="8272006"/>
              <a:ext cx="1676700" cy="1455000"/>
            </a:xfrm>
            <a:prstGeom prst="hexagon">
              <a:avLst>
                <a:gd name="adj" fmla="val 28852"/>
                <a:gd name="vf" fmla="val 115470"/>
              </a:avLst>
            </a:prstGeom>
            <a:solidFill>
              <a:schemeClr val="bg2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5850" tIns="75850" rIns="75850" bIns="7585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-357845" y="6776300"/>
              <a:ext cx="1676700" cy="1455000"/>
            </a:xfrm>
            <a:prstGeom prst="hexagon">
              <a:avLst>
                <a:gd name="adj" fmla="val 28852"/>
                <a:gd name="vf" fmla="val 115470"/>
              </a:avLst>
            </a:prstGeom>
            <a:solidFill>
              <a:srgbClr val="0DBBB6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5850" tIns="75850" rIns="75850" bIns="7585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highlight>
                  <a:srgbClr val="0DBBB6"/>
                </a:highlight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932995" y="9014404"/>
              <a:ext cx="1676700" cy="1455000"/>
            </a:xfrm>
            <a:prstGeom prst="hexagon">
              <a:avLst>
                <a:gd name="adj" fmla="val 28852"/>
                <a:gd name="vf" fmla="val 115470"/>
              </a:avLst>
            </a:prstGeom>
            <a:solidFill>
              <a:srgbClr val="E47225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5850" tIns="75850" rIns="75850" bIns="7585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-1650876" y="7526940"/>
              <a:ext cx="1676700" cy="1455000"/>
            </a:xfrm>
            <a:prstGeom prst="hexagon">
              <a:avLst>
                <a:gd name="adj" fmla="val 28852"/>
                <a:gd name="vf" fmla="val 115470"/>
              </a:avLst>
            </a:prstGeom>
            <a:solidFill>
              <a:srgbClr val="F9A71C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5850" tIns="75850" rIns="75850" bIns="7585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body" idx="1"/>
          </p:nvPr>
        </p:nvSpPr>
        <p:spPr>
          <a:xfrm>
            <a:off x="250250" y="1598600"/>
            <a:ext cx="5261700" cy="12165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Find CARE in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500" dirty="0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Your County</a:t>
            </a:r>
            <a:endParaRPr lang="en-US" sz="35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27" name="Google Shape;27;p3"/>
          <p:cNvSpPr>
            <a:spLocks noGrp="1"/>
          </p:cNvSpPr>
          <p:nvPr>
            <p:ph type="pic" idx="2"/>
          </p:nvPr>
        </p:nvSpPr>
        <p:spPr>
          <a:xfrm>
            <a:off x="4971550" y="397350"/>
            <a:ext cx="2395200" cy="2126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8" name="Google Shape;28;p3"/>
          <p:cNvSpPr>
            <a:spLocks noGrp="1"/>
          </p:cNvSpPr>
          <p:nvPr>
            <p:ph type="pic" idx="2"/>
          </p:nvPr>
        </p:nvSpPr>
        <p:spPr>
          <a:xfrm>
            <a:off x="3326296" y="8993575"/>
            <a:ext cx="4040462" cy="5811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000"/>
          </a:p>
        </p:txBody>
      </p:sp>
      <p:sp>
        <p:nvSpPr>
          <p:cNvPr id="29" name="Google Shape;29;p3"/>
          <p:cNvSpPr txBox="1"/>
          <p:nvPr/>
        </p:nvSpPr>
        <p:spPr>
          <a:xfrm>
            <a:off x="402500" y="2811400"/>
            <a:ext cx="7008000" cy="1594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0DBBB6"/>
                </a:solidFill>
                <a:latin typeface="Open Sans"/>
                <a:ea typeface="Open Sans"/>
                <a:cs typeface="Open Sans"/>
                <a:sym typeface="Open Sans"/>
              </a:rPr>
              <a:t>WHAT</a:t>
            </a:r>
          </a:p>
          <a:p>
            <a:pPr marL="0" lvl="0" indent="0" algn="l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800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The CARE Act is a </a:t>
            </a:r>
            <a:r>
              <a:rPr lang="en" sz="1800" b="1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new civil court process</a:t>
            </a:r>
            <a:r>
              <a:rPr lang="en" sz="1800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 providing community-based mental health services to eligible people</a:t>
            </a:r>
            <a:r>
              <a:rPr lang="en" sz="1800" b="1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en" sz="1800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It </a:t>
            </a:r>
            <a:r>
              <a:rPr lang="en" sz="1800" b="1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prioritizes treatment, housing, and community support. </a:t>
            </a:r>
            <a:endParaRPr sz="18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0" name="Google Shape;30;p3"/>
          <p:cNvSpPr txBox="1"/>
          <p:nvPr/>
        </p:nvSpPr>
        <p:spPr>
          <a:xfrm>
            <a:off x="1973925" y="8080700"/>
            <a:ext cx="5547300" cy="10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bg2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YOUR WEBSITE</a:t>
            </a:r>
            <a:endParaRPr sz="1800" b="1" dirty="0">
              <a:solidFill>
                <a:schemeClr val="bg2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bg2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YOUR TELEPHONE NUMBER</a:t>
            </a:r>
            <a:endParaRPr sz="1800" b="1" dirty="0">
              <a:solidFill>
                <a:schemeClr val="bg2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001970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" name="Google Shape;31;p3"/>
          <p:cNvSpPr txBox="1">
            <a:spLocks noGrp="1"/>
          </p:cNvSpPr>
          <p:nvPr>
            <p:ph type="body" idx="1"/>
          </p:nvPr>
        </p:nvSpPr>
        <p:spPr>
          <a:xfrm>
            <a:off x="1788625" y="7368250"/>
            <a:ext cx="5622000" cy="5811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More information </a:t>
            </a:r>
            <a:endParaRPr sz="350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32" name="Google Shape;32;p3"/>
          <p:cNvSpPr txBox="1"/>
          <p:nvPr/>
        </p:nvSpPr>
        <p:spPr>
          <a:xfrm>
            <a:off x="402500" y="4289208"/>
            <a:ext cx="7008000" cy="1315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0DBBB6"/>
                </a:solidFill>
                <a:latin typeface="Open Sans"/>
                <a:ea typeface="Open Sans"/>
                <a:cs typeface="Open Sans"/>
                <a:sym typeface="Open Sans"/>
              </a:rPr>
              <a:t>WHO</a:t>
            </a:r>
          </a:p>
          <a:p>
            <a:r>
              <a:rPr lang="en-US" sz="1800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Eligible Californians living with </a:t>
            </a:r>
            <a:r>
              <a:rPr lang="en-US" sz="1800" b="1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untreated schizophrenia spectrum or other psychotic disorders</a:t>
            </a:r>
            <a:r>
              <a:rPr lang="en-US" sz="1800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lang="en-US" sz="1800" b="1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3" name="Google Shape;33;p3"/>
          <p:cNvSpPr txBox="1"/>
          <p:nvPr/>
        </p:nvSpPr>
        <p:spPr>
          <a:xfrm>
            <a:off x="402500" y="5672360"/>
            <a:ext cx="7008000" cy="1564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0DBBB6"/>
                </a:solidFill>
                <a:latin typeface="Open Sans"/>
                <a:ea typeface="Open Sans"/>
                <a:cs typeface="Open Sans"/>
                <a:sym typeface="Open Sans"/>
              </a:rPr>
              <a:t>HOW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1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A wide range of people can request an individual to enter the CARE process. </a:t>
            </a:r>
            <a:r>
              <a:rPr lang="en-US" sz="1800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The process will connect eligible individuals with services to support their recovery and stability.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DHCS new color set">
      <a:dk1>
        <a:sysClr val="windowText" lastClr="000000"/>
      </a:dk1>
      <a:lt1>
        <a:sysClr val="window" lastClr="FFFFFF"/>
      </a:lt1>
      <a:dk2>
        <a:srgbClr val="15315A"/>
      </a:dk2>
      <a:lt2>
        <a:srgbClr val="EAE5EB"/>
      </a:lt2>
      <a:accent1>
        <a:srgbClr val="306E8D"/>
      </a:accent1>
      <a:accent2>
        <a:srgbClr val="AE6517"/>
      </a:accent2>
      <a:accent3>
        <a:srgbClr val="CA8006"/>
      </a:accent3>
      <a:accent4>
        <a:srgbClr val="C00000"/>
      </a:accent4>
      <a:accent5>
        <a:srgbClr val="6D1D6B"/>
      </a:accent5>
      <a:accent6>
        <a:srgbClr val="491347"/>
      </a:accent6>
      <a:hlink>
        <a:srgbClr val="0066FF"/>
      </a:hlink>
      <a:folHlink>
        <a:srgbClr val="66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d82d4412-1c8e-41ea-bb2c-7ee6667e8272">
      <Terms xmlns="http://schemas.microsoft.com/office/infopath/2007/PartnerControls"/>
    </lcf76f155ced4ddcb4097134ff3c332f>
    <TaxCatchAll xmlns="f9924b00-6094-46fa-9366-2f22ff063ce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7C52CD134464E86C5E12B73BE7A82" ma:contentTypeVersion="16" ma:contentTypeDescription="Create a new document." ma:contentTypeScope="" ma:versionID="517b0da8631fecf2365c63502ba1bd38">
  <xsd:schema xmlns:xsd="http://www.w3.org/2001/XMLSchema" xmlns:xs="http://www.w3.org/2001/XMLSchema" xmlns:p="http://schemas.microsoft.com/office/2006/metadata/properties" xmlns:ns1="http://schemas.microsoft.com/sharepoint/v3" xmlns:ns2="d82d4412-1c8e-41ea-bb2c-7ee6667e8272" xmlns:ns3="f9924b00-6094-46fa-9366-2f22ff063ce8" targetNamespace="http://schemas.microsoft.com/office/2006/metadata/properties" ma:root="true" ma:fieldsID="42c8739ebd3582543ab56f7e2b32cf8a" ns1:_="" ns2:_="" ns3:_="">
    <xsd:import namespace="http://schemas.microsoft.com/sharepoint/v3"/>
    <xsd:import namespace="d82d4412-1c8e-41ea-bb2c-7ee6667e8272"/>
    <xsd:import namespace="f9924b00-6094-46fa-9366-2f22ff063c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d4412-1c8e-41ea-bb2c-7ee6667e8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472f85a-06b3-47e5-b273-e3ee90a544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24b00-6094-46fa-9366-2f22ff063c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8d63b1e-bb3d-4a0e-8e5e-2b3f748dcbdf}" ma:internalName="TaxCatchAll" ma:showField="CatchAllData" ma:web="f9924b00-6094-46fa-9366-2f22ff063c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5AF549-8457-4604-9233-B8A7C62BDA66}">
  <ds:schemaRefs>
    <ds:schemaRef ds:uri="http://purl.org/dc/terms/"/>
    <ds:schemaRef ds:uri="http://schemas.openxmlformats.org/package/2006/metadata/core-properties"/>
    <ds:schemaRef ds:uri="http://schemas.microsoft.com/sharepoint/v3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d82d4412-1c8e-41ea-bb2c-7ee6667e8272"/>
    <ds:schemaRef ds:uri="f9924b00-6094-46fa-9366-2f22ff063ce8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FD17B37-CC46-4FE6-9F8D-1B7672B65B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740872-BEB4-47FA-9490-A3799B493902}">
  <ds:schemaRefs>
    <ds:schemaRef ds:uri="d82d4412-1c8e-41ea-bb2c-7ee6667e8272"/>
    <ds:schemaRef ds:uri="f9924b00-6094-46fa-9366-2f22ff063c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Simple Light</vt:lpstr>
      <vt:lpstr>CARE 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 Act</dc:title>
  <cp:lastModifiedBy>Allison Hastey</cp:lastModifiedBy>
  <cp:revision>9</cp:revision>
  <dcterms:modified xsi:type="dcterms:W3CDTF">2024-10-28T19:51:29Z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0x010100A857C52CD134464E86C5E12B73BE7A82</vt:lpwstr>
  </property>
  <property fmtid="{D5CDD505-2E9C-101B-9397-08002B2CF9AE}" pid="3" name="MediaServiceImageTags">
    <vt:lpwstr/>
  </property>
</Properties>
</file>