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comments/modernComment_AAD_E3A75732.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46_9760C5CB.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328" r:id="rId5"/>
    <p:sldId id="405" r:id="rId6"/>
    <p:sldId id="378" r:id="rId7"/>
    <p:sldId id="400" r:id="rId8"/>
    <p:sldId id="5525" r:id="rId9"/>
    <p:sldId id="5526" r:id="rId10"/>
    <p:sldId id="418" r:id="rId11"/>
    <p:sldId id="5507" r:id="rId12"/>
    <p:sldId id="376" r:id="rId13"/>
    <p:sldId id="396" r:id="rId14"/>
    <p:sldId id="377" r:id="rId15"/>
    <p:sldId id="375" r:id="rId16"/>
    <p:sldId id="379" r:id="rId17"/>
    <p:sldId id="381" r:id="rId18"/>
    <p:sldId id="383" r:id="rId19"/>
    <p:sldId id="419" r:id="rId20"/>
    <p:sldId id="2733" r:id="rId21"/>
    <p:sldId id="5600" r:id="rId22"/>
    <p:sldId id="326" r:id="rId23"/>
    <p:sldId id="343" r:id="rId24"/>
    <p:sldId id="348" r:id="rId25"/>
    <p:sldId id="349" r:id="rId26"/>
    <p:sldId id="380" r:id="rId27"/>
    <p:sldId id="611" r:id="rId28"/>
    <p:sldId id="2721" r:id="rId29"/>
    <p:sldId id="288" r:id="rId30"/>
    <p:sldId id="391" r:id="rId31"/>
    <p:sldId id="5601" r:id="rId32"/>
    <p:sldId id="4193" r:id="rId33"/>
    <p:sldId id="4407" r:id="rId34"/>
    <p:sldId id="4422" r:id="rId35"/>
    <p:sldId id="4425" r:id="rId36"/>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61355553-64E2-46B4-9EC5-6BDB84C9F2C2}">
          <p14:sldIdLst>
            <p14:sldId id="328"/>
            <p14:sldId id="405"/>
          </p14:sldIdLst>
        </p14:section>
        <p14:section name="The CARE Act: An Overview" id="{CF6ED318-047B-4B9A-954D-DD46ED3F592B}">
          <p14:sldIdLst>
            <p14:sldId id="378"/>
            <p14:sldId id="400"/>
            <p14:sldId id="5525"/>
            <p14:sldId id="5526"/>
            <p14:sldId id="418"/>
            <p14:sldId id="5507"/>
          </p14:sldIdLst>
        </p14:section>
        <p14:section name="Roles within the CARE Act" id="{CE392999-05BC-45D1-9946-D36A5CCA45AF}">
          <p14:sldIdLst>
            <p14:sldId id="376"/>
            <p14:sldId id="396"/>
            <p14:sldId id="377"/>
            <p14:sldId id="375"/>
            <p14:sldId id="379"/>
            <p14:sldId id="381"/>
            <p14:sldId id="383"/>
            <p14:sldId id="419"/>
          </p14:sldIdLst>
        </p14:section>
        <p14:section name="Closing" id="{85B92E2F-FF04-4AF5-98D6-3CD6E0691806}">
          <p14:sldIdLst>
            <p14:sldId id="2733"/>
            <p14:sldId id="5600"/>
            <p14:sldId id="326"/>
          </p14:sldIdLst>
        </p14:section>
        <p14:section name="Optional Slide Design Components" id="{FE9628BE-9A9B-4DDA-9D1D-B88E1129E2AE}">
          <p14:sldIdLst>
            <p14:sldId id="343"/>
            <p14:sldId id="348"/>
            <p14:sldId id="349"/>
            <p14:sldId id="380"/>
            <p14:sldId id="611"/>
            <p14:sldId id="2721"/>
            <p14:sldId id="288"/>
            <p14:sldId id="391"/>
            <p14:sldId id="5601"/>
            <p14:sldId id="4193"/>
            <p14:sldId id="4407"/>
            <p14:sldId id="4422"/>
            <p14:sldId id="44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77A502-D608-3CED-ECC3-858DC58B90E8}" name="John Freeman" initials="" userId="S::john@pragmaticassociates.com::39b2564e-4c6d-43e1-a88c-26effbaa4d7c" providerId="AD"/>
  <p188:author id="{B174410D-89C2-0CA4-C631-0FE024BEBD12}" name="Deborah Rose" initials="DR" userId="S::drose@healthmanagement.com::70a7ab4c-1451-4430-ad16-53ec39d56c09" providerId="AD"/>
  <p188:author id="{12A4D925-0086-BB5E-1F56-9CEA19E35972}" name="Placencia, Monica@DHCS" initials="PM" userId="S::Monica.Placencia@dhcs.ca.gov::2023fb13-3cbd-4a93-85ed-c7c7cb834817" providerId="AD"/>
  <p188:author id="{A078954B-DD50-437A-4218-C91735E49F34}" name="Placencia, Monica@DHCS" initials="PM" userId="S::monica.placencia_dhcs.ca.gov#ext#@hlthmgt.onmicrosoft.com::064ee74d-5490-40a7-872a-6a0861d427f5" providerId="AD"/>
  <p188:author id="{C3F3A28D-08DB-D1AF-EA91-FF68E22D94FC}" name="Matt Sandoval" initials="MS" userId="S::msandoval@healthmanagement.com::e0279ddf-f8ae-453f-886f-ad45e6baaf33" providerId="AD"/>
  <p188:author id="{06844293-530E-298B-2DD2-F381A4D402CC}" name="Hadreas, Anne" initials="HA" userId="S::anne.hadreas_jud.ca.gov#ext#@healthmanagement.com::1fc913f3-7dcb-4ef6-a0b1-481c66cec868" providerId="AD"/>
  <p188:author id="{CDF43098-652C-FC3F-0E2C-29A1D21E5E96}" name="John Freeman" initials="JF" userId="S::john_pragmaticassociates.com#ext#@healthmanagement.com::a9bb343c-360b-4161-9ca1-8b2bdf043b3e" providerId="AD"/>
  <p188:author id="{EFBB449A-73BF-C15A-5E0E-AC2ED7368567}" name="Laura Collins" initials="LC" userId="S::lcollins@healthmanagement.com::7d4098e7-7fd8-4a25-9519-367c69e51d42" providerId="AD"/>
  <p188:author id="{E64493A8-7160-ABA9-A3C2-E5666709ACE4}" name="Amanda Ternan" initials="AT" userId="S::aternan@healthmanagement.com::f64fbc2e-b597-4cbd-bb10-733afc380a3a" providerId="AD"/>
  <p188:author id="{C9D3E6C2-6D2D-9AF1-28FB-DB41AC9F431B}" name="Kelly, Kendra@DHCS" initials="KK" userId="S::kendra.kelly_dhcs.ca.gov#ext#@hlthmgt.onmicrosoft.com::f55da123-cb0c-4ec9-aa36-eb2bac2965dc" providerId="AD"/>
  <p188:author id="{BED198CE-2BFC-F995-4577-3042B51F1083}" name="Chloe Chipman" initials="CC" userId="S::cchipman@healthmanagement.com::b501df58-4143-4e60-891b-f5a986ce4112" providerId="AD"/>
  <p188:author id="{E9CD33D5-6A9B-52B2-E8B3-CD8C4B2EE2EA}" name="Love, Ashley@DHCS" initials="LA" userId="S::ashley.love_dhcs.ca.gov#ext#@hlthmgt.onmicrosoft.com::4aad99ba-3c1e-4f33-bc0d-33cf90cd4683" providerId="AD"/>
  <p188:author id="{B0C69DDB-69E2-2637-6858-09E8FD43CA3D}" name="Ragsdale, Kelly" initials="RK" userId="S::kelly.ragsdale_jud.ca.gov#ext#@healthmanagement.com::da6cc8f4-24dc-48f2-8874-a77416481b2b" providerId="AD"/>
  <p188:author id="{45F4EDE3-8F68-FB5F-9A68-A4470EF0DAD6}" name="Sullivan, Peter@DHCS" initials="SP" userId="S::peter.sullivan_dhcs.ca.gov#ext#@hlthmgt.onmicrosoft.com::a29ad8af-f894-4b7d-9787-91a6f651045d" providerId="AD"/>
  <p188:author id="{FC8DB7FA-E033-CB3B-4868-F605714AAD33}" name="Patricia Doxey" initials="PD" userId="S::pdoxey@healthmanagement.com::3b99466b-1021-4c7a-87cc-9bc6470e8af8" providerId="AD"/>
  <p188:author id="{57295CFC-D01C-A536-0078-D9BD1B471F3B}" name="Kelly, Kendra@DHCS" initials="KK" userId="S::Kendra.Kelly@dhcs.ca.gov::31c1ad2d-0ca8-42ea-8593-600c6363f16a" providerId="AD"/>
  <p188:author id="{7C8286FE-F129-3F84-3B49-5177016E217E}" name="McConnell, Genoveva@DHCS" initials="MG" userId="S::Genoveva.McConnell@dhcs.ca.gov::74e89a98-e876-4489-a313-a90fa230975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kachuk, Katie (DIR-OC)@DHCS" initials="TK(" lastIdx="14" clrIdx="0">
    <p:extLst>
      <p:ext uri="{19B8F6BF-5375-455C-9EA6-DF929625EA0E}">
        <p15:presenceInfo xmlns:p15="http://schemas.microsoft.com/office/powerpoint/2012/main" userId="S-1-5-21-746137067-1767777339-682003330-231562" providerId="AD"/>
      </p:ext>
    </p:extLst>
  </p:cmAuthor>
  <p:cmAuthor id="2" name="Limon, Nellie (OC)@DHCS" initials="LN(" lastIdx="5" clrIdx="1">
    <p:extLst>
      <p:ext uri="{19B8F6BF-5375-455C-9EA6-DF929625EA0E}">
        <p15:presenceInfo xmlns:p15="http://schemas.microsoft.com/office/powerpoint/2012/main" userId="S-1-5-21-746137067-1767777339-682003330-218914" providerId="AD"/>
      </p:ext>
    </p:extLst>
  </p:cmAuthor>
  <p:cmAuthor id="3" name="Weiner, Mitchell (OC)@DHCS" initials="WM(" lastIdx="1" clrIdx="2">
    <p:extLst>
      <p:ext uri="{19B8F6BF-5375-455C-9EA6-DF929625EA0E}">
        <p15:presenceInfo xmlns:p15="http://schemas.microsoft.com/office/powerpoint/2012/main" userId="S-1-5-21-746137067-1767777339-682003330-171837" providerId="AD"/>
      </p:ext>
    </p:extLst>
  </p:cmAuthor>
  <p:cmAuthor id="4" name="Williams, Norman (OC)@DHCS" initials="WN(" lastIdx="9" clrIdx="3">
    <p:extLst>
      <p:ext uri="{19B8F6BF-5375-455C-9EA6-DF929625EA0E}">
        <p15:presenceInfo xmlns:p15="http://schemas.microsoft.com/office/powerpoint/2012/main" userId="S-1-5-21-746137067-1767777339-682003330-101805" providerId="AD"/>
      </p:ext>
    </p:extLst>
  </p:cmAuthor>
  <p:cmAuthor id="5" name="Matamoros, Jennifer (OC)@DHCS" initials="MJ(" lastIdx="4" clrIdx="4">
    <p:extLst>
      <p:ext uri="{19B8F6BF-5375-455C-9EA6-DF929625EA0E}">
        <p15:presenceInfo xmlns:p15="http://schemas.microsoft.com/office/powerpoint/2012/main" userId="S-1-5-21-746137067-1767777339-682003330-2002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A0B8C5"/>
    <a:srgbClr val="EEA776"/>
    <a:srgbClr val="6ED6D3"/>
    <a:srgbClr val="2D5857"/>
    <a:srgbClr val="FFFFFF"/>
    <a:srgbClr val="E47225"/>
    <a:srgbClr val="F8A51E"/>
    <a:srgbClr val="E6E6E6"/>
    <a:srgbClr val="134F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18D7BB-0AA3-581D-0338-10820E70DC3F}" v="3" dt="2024-10-21T21:09:16.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5D_7B5A1D57.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5D_7B5A1D57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solidFill>
            <a:ln w="76200">
              <a:solidFill>
                <a:schemeClr val="bg1"/>
              </a:solidFill>
            </a:ln>
          </c:spPr>
          <c:dPt>
            <c:idx val="0"/>
            <c:bubble3D val="0"/>
            <c:spPr>
              <a:solidFill>
                <a:schemeClr val="tx2"/>
              </a:solidFill>
              <a:ln w="76200">
                <a:solidFill>
                  <a:schemeClr val="bg1"/>
                </a:solidFill>
              </a:ln>
              <a:effectLst/>
            </c:spPr>
            <c:extLst>
              <c:ext xmlns:c16="http://schemas.microsoft.com/office/drawing/2014/chart" uri="{C3380CC4-5D6E-409C-BE32-E72D297353CC}">
                <c16:uniqueId val="{00000001-7406-4151-A5FD-E15B6B0DA4A4}"/>
              </c:ext>
            </c:extLst>
          </c:dPt>
          <c:dPt>
            <c:idx val="1"/>
            <c:bubble3D val="0"/>
            <c:spPr>
              <a:solidFill>
                <a:schemeClr val="tx2">
                  <a:lumMod val="60000"/>
                  <a:lumOff val="40000"/>
                </a:schemeClr>
              </a:solidFill>
              <a:ln w="76200">
                <a:solidFill>
                  <a:schemeClr val="bg1"/>
                </a:solidFill>
              </a:ln>
              <a:effectLst/>
            </c:spPr>
            <c:extLst>
              <c:ext xmlns:c16="http://schemas.microsoft.com/office/drawing/2014/chart" uri="{C3380CC4-5D6E-409C-BE32-E72D297353CC}">
                <c16:uniqueId val="{00000002-1CC6-4380-B72B-ED8068AC9FC5}"/>
              </c:ext>
            </c:extLst>
          </c:dPt>
          <c:dPt>
            <c:idx val="2"/>
            <c:bubble3D val="0"/>
            <c:spPr>
              <a:solidFill>
                <a:schemeClr val="tx2"/>
              </a:solidFill>
              <a:ln w="76200">
                <a:solidFill>
                  <a:schemeClr val="bg1"/>
                </a:solidFill>
              </a:ln>
              <a:effectLst/>
            </c:spPr>
            <c:extLst>
              <c:ext xmlns:c16="http://schemas.microsoft.com/office/drawing/2014/chart" uri="{C3380CC4-5D6E-409C-BE32-E72D297353CC}">
                <c16:uniqueId val="{00000005-7406-4151-A5FD-E15B6B0DA4A4}"/>
              </c:ext>
            </c:extLst>
          </c:dPt>
          <c:dPt>
            <c:idx val="3"/>
            <c:bubble3D val="0"/>
            <c:spPr>
              <a:solidFill>
                <a:schemeClr val="tx2"/>
              </a:solidFill>
              <a:ln w="76200">
                <a:solidFill>
                  <a:schemeClr val="bg1"/>
                </a:solidFill>
              </a:ln>
              <a:effectLst/>
            </c:spPr>
            <c:extLst>
              <c:ext xmlns:c16="http://schemas.microsoft.com/office/drawing/2014/chart" uri="{C3380CC4-5D6E-409C-BE32-E72D297353CC}">
                <c16:uniqueId val="{00000007-7406-4151-A5FD-E15B6B0DA4A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0.75</c:v>
                </c:pt>
                <c:pt idx="1">
                  <c:v>0.25</c:v>
                </c:pt>
              </c:numCache>
            </c:numRef>
          </c:val>
          <c:extLst>
            <c:ext xmlns:c16="http://schemas.microsoft.com/office/drawing/2014/chart" uri="{C3380CC4-5D6E-409C-BE32-E72D297353CC}">
              <c16:uniqueId val="{00000000-1CC6-4380-B72B-ED8068AC9FC5}"/>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tx2"/>
            </a:solidFill>
            <a:ln w="76200">
              <a:solidFill>
                <a:schemeClr val="bg1"/>
              </a:solidFill>
            </a:ln>
          </c:spPr>
          <c:dPt>
            <c:idx val="0"/>
            <c:bubble3D val="0"/>
            <c:spPr>
              <a:solidFill>
                <a:schemeClr val="accent2"/>
              </a:solidFill>
              <a:ln w="76200">
                <a:solidFill>
                  <a:schemeClr val="bg1"/>
                </a:solidFill>
              </a:ln>
              <a:effectLst/>
            </c:spPr>
            <c:extLst>
              <c:ext xmlns:c16="http://schemas.microsoft.com/office/drawing/2014/chart" uri="{C3380CC4-5D6E-409C-BE32-E72D297353CC}">
                <c16:uniqueId val="{00000001-6647-4129-8049-8EBD794B1C8C}"/>
              </c:ext>
            </c:extLst>
          </c:dPt>
          <c:dPt>
            <c:idx val="1"/>
            <c:bubble3D val="0"/>
            <c:spPr>
              <a:solidFill>
                <a:schemeClr val="accent3"/>
              </a:solidFill>
              <a:ln w="76200">
                <a:solidFill>
                  <a:schemeClr val="bg1"/>
                </a:solidFill>
              </a:ln>
              <a:effectLst/>
            </c:spPr>
            <c:extLst>
              <c:ext xmlns:c16="http://schemas.microsoft.com/office/drawing/2014/chart" uri="{C3380CC4-5D6E-409C-BE32-E72D297353CC}">
                <c16:uniqueId val="{00000003-6647-4129-8049-8EBD794B1C8C}"/>
              </c:ext>
            </c:extLst>
          </c:dPt>
          <c:dPt>
            <c:idx val="2"/>
            <c:bubble3D val="0"/>
            <c:spPr>
              <a:solidFill>
                <a:schemeClr val="tx2"/>
              </a:solidFill>
              <a:ln w="76200">
                <a:solidFill>
                  <a:schemeClr val="bg1"/>
                </a:solidFill>
              </a:ln>
              <a:effectLst/>
            </c:spPr>
            <c:extLst>
              <c:ext xmlns:c16="http://schemas.microsoft.com/office/drawing/2014/chart" uri="{C3380CC4-5D6E-409C-BE32-E72D297353CC}">
                <c16:uniqueId val="{00000005-6647-4129-8049-8EBD794B1C8C}"/>
              </c:ext>
            </c:extLst>
          </c:dPt>
          <c:dPt>
            <c:idx val="3"/>
            <c:bubble3D val="0"/>
            <c:spPr>
              <a:solidFill>
                <a:schemeClr val="tx2"/>
              </a:solidFill>
              <a:ln w="76200">
                <a:solidFill>
                  <a:schemeClr val="bg1"/>
                </a:solidFill>
              </a:ln>
              <a:effectLst/>
            </c:spPr>
            <c:extLst>
              <c:ext xmlns:c16="http://schemas.microsoft.com/office/drawing/2014/chart" uri="{C3380CC4-5D6E-409C-BE32-E72D297353CC}">
                <c16:uniqueId val="{00000007-6647-4129-8049-8EBD794B1C8C}"/>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0.25</c:v>
                </c:pt>
                <c:pt idx="1">
                  <c:v>0.75</c:v>
                </c:pt>
              </c:numCache>
            </c:numRef>
          </c:val>
          <c:extLst>
            <c:ext xmlns:c16="http://schemas.microsoft.com/office/drawing/2014/chart" uri="{C3380CC4-5D6E-409C-BE32-E72D297353CC}">
              <c16:uniqueId val="{00000008-6647-4129-8049-8EBD794B1C8C}"/>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46_9760C5CB.xml><?xml version="1.0" encoding="utf-8"?>
<p188:cmLst xmlns:a="http://schemas.openxmlformats.org/drawingml/2006/main" xmlns:r="http://schemas.openxmlformats.org/officeDocument/2006/relationships" xmlns:p188="http://schemas.microsoft.com/office/powerpoint/2018/8/main">
  <p188:cm id="{6C0E554F-29AF-4823-BD3F-93B14A370EFD}" authorId="{FC8DB7FA-E033-CB3B-4868-F605714AAD33}" created="2024-06-06T02:34:12.752">
    <ac:txMkLst xmlns:ac="http://schemas.microsoft.com/office/drawing/2013/main/command">
      <pc:docMk xmlns:pc="http://schemas.microsoft.com/office/powerpoint/2013/main/command"/>
      <pc:sldMk xmlns:pc="http://schemas.microsoft.com/office/powerpoint/2013/main/command" cId="2539701707" sldId="326"/>
      <ac:spMk id="6" creationId="{71DBCADE-8CC8-0DFF-3244-A61B500307FB}"/>
      <ac:txMk cp="12" len="13">
        <ac:context len="46" hash="3652044824"/>
      </ac:txMk>
    </ac:txMkLst>
    <p188:pos x="4657884" y="1130874"/>
    <p188:txBody>
      <a:bodyPr/>
      <a:lstStyle/>
      <a:p>
        <a:r>
          <a:rPr lang="en-US"/>
          <a:t>Consider adapting with county CARE website and email address.</a:t>
        </a:r>
      </a:p>
    </p188:txBody>
  </p188:cm>
</p188:cmLst>
</file>

<file path=ppt/comments/modernComment_AAD_E3A75732.xml><?xml version="1.0" encoding="utf-8"?>
<p188:cmLst xmlns:a="http://schemas.openxmlformats.org/drawingml/2006/main" xmlns:r="http://schemas.openxmlformats.org/officeDocument/2006/relationships" xmlns:p188="http://schemas.microsoft.com/office/powerpoint/2018/8/main">
  <p188:cm id="{651041EA-EEC2-4BC6-ABB5-7521415AB7E8}" authorId="{FC8DB7FA-E033-CB3B-4868-F605714AAD33}" created="2024-06-12T21:58:45.466">
    <pc:sldMkLst xmlns:pc="http://schemas.microsoft.com/office/powerpoint/2013/main/command">
      <pc:docMk/>
      <pc:sldMk cId="3819394866" sldId="2733"/>
    </pc:sldMkLst>
    <p188:txBody>
      <a:bodyPr/>
      <a:lstStyle/>
      <a:p>
        <a:r>
          <a:rPr lang="en-US"/>
          <a:t>Include information about your own website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A30485-29EA-4C13-B87A-267D764C3F6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30176183-E3C4-4878-9F67-02FAB1F9D587}">
      <dgm:prSet phldrT="[Text]"/>
      <dgm:spPr/>
      <dgm:t>
        <a:bodyPr/>
        <a:lstStyle/>
        <a:p>
          <a:r>
            <a:rPr lang="en-US">
              <a:latin typeface="Segoe UI"/>
              <a:cs typeface="Segoe UI"/>
            </a:rPr>
            <a:t>Counsel for Behavioral Health </a:t>
          </a:r>
          <a:endParaRPr lang="en-US"/>
        </a:p>
      </dgm:t>
    </dgm:pt>
    <dgm:pt modelId="{5C3EC69E-E8AE-415D-9C09-ADE79DEEB13B}" type="parTrans" cxnId="{4BD625F6-ABF5-4AE9-A83D-3C489FEEA28D}">
      <dgm:prSet/>
      <dgm:spPr/>
      <dgm:t>
        <a:bodyPr/>
        <a:lstStyle/>
        <a:p>
          <a:endParaRPr lang="en-US"/>
        </a:p>
      </dgm:t>
    </dgm:pt>
    <dgm:pt modelId="{5CDF61D8-2DA0-4108-AC12-BC94D80663B8}" type="sibTrans" cxnId="{4BD625F6-ABF5-4AE9-A83D-3C489FEEA28D}">
      <dgm:prSet/>
      <dgm:spPr/>
      <dgm:t>
        <a:bodyPr/>
        <a:lstStyle/>
        <a:p>
          <a:endParaRPr lang="en-US"/>
        </a:p>
      </dgm:t>
    </dgm:pt>
    <dgm:pt modelId="{B7C1DA6B-258B-4BD8-91E0-B9F233843FF9}">
      <dgm:prSet/>
      <dgm:spPr/>
      <dgm:t>
        <a:bodyPr/>
        <a:lstStyle/>
        <a:p>
          <a:r>
            <a:rPr lang="en-US">
              <a:latin typeface="Segoe UI"/>
              <a:cs typeface="Segoe UI"/>
            </a:rPr>
            <a:t>Representing county behavioral health</a:t>
          </a:r>
          <a:endParaRPr lang="en-US"/>
        </a:p>
      </dgm:t>
    </dgm:pt>
    <dgm:pt modelId="{405F1C61-330C-4882-B7E8-048BEF426C84}" type="parTrans" cxnId="{83E97C30-BCF1-4BD5-86D9-614CA0BE5A2C}">
      <dgm:prSet/>
      <dgm:spPr/>
      <dgm:t>
        <a:bodyPr/>
        <a:lstStyle/>
        <a:p>
          <a:endParaRPr lang="en-US"/>
        </a:p>
      </dgm:t>
    </dgm:pt>
    <dgm:pt modelId="{0EB02852-AB53-4700-8E2B-23608C894689}" type="sibTrans" cxnId="{83E97C30-BCF1-4BD5-86D9-614CA0BE5A2C}">
      <dgm:prSet/>
      <dgm:spPr/>
      <dgm:t>
        <a:bodyPr/>
        <a:lstStyle/>
        <a:p>
          <a:endParaRPr lang="en-US"/>
        </a:p>
      </dgm:t>
    </dgm:pt>
    <dgm:pt modelId="{6BCE6323-2841-42A9-8AD5-2FC3E7A23553}">
      <dgm:prSet/>
      <dgm:spPr/>
      <dgm:t>
        <a:bodyPr/>
        <a:lstStyle/>
        <a:p>
          <a:r>
            <a:rPr lang="en-US">
              <a:latin typeface="Segoe UI"/>
              <a:cs typeface="Segoe UI"/>
            </a:rPr>
            <a:t>County counsel or other designated attorney</a:t>
          </a:r>
        </a:p>
      </dgm:t>
    </dgm:pt>
    <dgm:pt modelId="{24EB68B8-56F2-4629-9844-F8D88B10A0C1}" type="parTrans" cxnId="{1FF29AA3-70E7-4588-A7FE-C9C0F1300592}">
      <dgm:prSet/>
      <dgm:spPr/>
      <dgm:t>
        <a:bodyPr/>
        <a:lstStyle/>
        <a:p>
          <a:endParaRPr lang="en-US"/>
        </a:p>
      </dgm:t>
    </dgm:pt>
    <dgm:pt modelId="{951A4DE1-38B2-4F98-99AD-B236E969E58E}" type="sibTrans" cxnId="{1FF29AA3-70E7-4588-A7FE-C9C0F1300592}">
      <dgm:prSet/>
      <dgm:spPr/>
      <dgm:t>
        <a:bodyPr/>
        <a:lstStyle/>
        <a:p>
          <a:endParaRPr lang="en-US"/>
        </a:p>
      </dgm:t>
    </dgm:pt>
    <dgm:pt modelId="{1F9EA0BE-D937-4CE6-9C86-817EC2E1527F}">
      <dgm:prSet/>
      <dgm:spPr/>
      <dgm:t>
        <a:bodyPr/>
        <a:lstStyle/>
        <a:p>
          <a:r>
            <a:rPr lang="en-US">
              <a:latin typeface="Segoe UI"/>
              <a:cs typeface="Segoe UI"/>
            </a:rPr>
            <a:t>Legal Aid/Public Defender</a:t>
          </a:r>
        </a:p>
      </dgm:t>
    </dgm:pt>
    <dgm:pt modelId="{8A2C73F6-C4B6-4B0A-A224-3FDF3ED49DA3}" type="parTrans" cxnId="{5D0439F4-C1F8-47BD-9996-3A538B933D2F}">
      <dgm:prSet/>
      <dgm:spPr/>
      <dgm:t>
        <a:bodyPr/>
        <a:lstStyle/>
        <a:p>
          <a:endParaRPr lang="en-US"/>
        </a:p>
      </dgm:t>
    </dgm:pt>
    <dgm:pt modelId="{623161C8-EAAA-4FD7-8B6A-A5DC920A4812}" type="sibTrans" cxnId="{5D0439F4-C1F8-47BD-9996-3A538B933D2F}">
      <dgm:prSet/>
      <dgm:spPr/>
      <dgm:t>
        <a:bodyPr/>
        <a:lstStyle/>
        <a:p>
          <a:endParaRPr lang="en-US"/>
        </a:p>
      </dgm:t>
    </dgm:pt>
    <dgm:pt modelId="{9DE3A7C5-D1DB-4BEC-B858-C6ED9E079DA6}">
      <dgm:prSet/>
      <dgm:spPr/>
      <dgm:t>
        <a:bodyPr/>
        <a:lstStyle/>
        <a:p>
          <a:r>
            <a:rPr lang="en-US">
              <a:latin typeface="Segoe UI"/>
              <a:cs typeface="Segoe UI"/>
            </a:rPr>
            <a:t>Representing the respondent’s interests and rights</a:t>
          </a:r>
        </a:p>
      </dgm:t>
    </dgm:pt>
    <dgm:pt modelId="{D2517234-982C-4A87-9E5B-E3ABAD721D7D}" type="parTrans" cxnId="{30B77864-22A8-4038-80F5-236CC2D021E4}">
      <dgm:prSet/>
      <dgm:spPr/>
      <dgm:t>
        <a:bodyPr/>
        <a:lstStyle/>
        <a:p>
          <a:endParaRPr lang="en-US"/>
        </a:p>
      </dgm:t>
    </dgm:pt>
    <dgm:pt modelId="{2A9CB9E4-3D34-413D-8ABB-2363D5ED5231}" type="sibTrans" cxnId="{30B77864-22A8-4038-80F5-236CC2D021E4}">
      <dgm:prSet/>
      <dgm:spPr/>
      <dgm:t>
        <a:bodyPr/>
        <a:lstStyle/>
        <a:p>
          <a:endParaRPr lang="en-US"/>
        </a:p>
      </dgm:t>
    </dgm:pt>
    <dgm:pt modelId="{8F5E63B7-6F57-45EC-8B4A-1A9B85097F96}">
      <dgm:prSet/>
      <dgm:spPr/>
      <dgm:t>
        <a:bodyPr/>
        <a:lstStyle/>
        <a:p>
          <a:r>
            <a:rPr lang="en-US">
              <a:latin typeface="Segoe UI"/>
              <a:cs typeface="Segoe UI"/>
            </a:rPr>
            <a:t>Court-appointed regardless of ability to pay</a:t>
          </a:r>
        </a:p>
      </dgm:t>
    </dgm:pt>
    <dgm:pt modelId="{DF7699ED-47FC-468B-A3EC-9E94DEB8EF18}" type="parTrans" cxnId="{246C638D-4E7A-4D33-9FB7-C2A43955877F}">
      <dgm:prSet/>
      <dgm:spPr/>
      <dgm:t>
        <a:bodyPr/>
        <a:lstStyle/>
        <a:p>
          <a:endParaRPr lang="en-US"/>
        </a:p>
      </dgm:t>
    </dgm:pt>
    <dgm:pt modelId="{9843E6C1-E8F5-4135-8C1B-5063C8F5CF5F}" type="sibTrans" cxnId="{246C638D-4E7A-4D33-9FB7-C2A43955877F}">
      <dgm:prSet/>
      <dgm:spPr/>
      <dgm:t>
        <a:bodyPr/>
        <a:lstStyle/>
        <a:p>
          <a:endParaRPr lang="en-US"/>
        </a:p>
      </dgm:t>
    </dgm:pt>
    <dgm:pt modelId="{A4170331-03F6-4C9D-A672-32830A8346EB}">
      <dgm:prSet/>
      <dgm:spPr/>
      <dgm:t>
        <a:bodyPr/>
        <a:lstStyle/>
        <a:p>
          <a:r>
            <a:rPr lang="en-US">
              <a:latin typeface="Segoe UI"/>
              <a:cs typeface="Segoe UI"/>
            </a:rPr>
            <a:t>Judge</a:t>
          </a:r>
        </a:p>
      </dgm:t>
    </dgm:pt>
    <dgm:pt modelId="{FC13C29E-D85D-4A0B-A4C7-E20928DA72A2}" type="parTrans" cxnId="{9AE048CE-07D7-4038-B096-38995FA5FB47}">
      <dgm:prSet/>
      <dgm:spPr/>
      <dgm:t>
        <a:bodyPr/>
        <a:lstStyle/>
        <a:p>
          <a:endParaRPr lang="en-US"/>
        </a:p>
      </dgm:t>
    </dgm:pt>
    <dgm:pt modelId="{BA6B4B20-B9A8-4EBD-9DB9-57CDCD356025}" type="sibTrans" cxnId="{9AE048CE-07D7-4038-B096-38995FA5FB47}">
      <dgm:prSet/>
      <dgm:spPr/>
      <dgm:t>
        <a:bodyPr/>
        <a:lstStyle/>
        <a:p>
          <a:endParaRPr lang="en-US"/>
        </a:p>
      </dgm:t>
    </dgm:pt>
    <dgm:pt modelId="{7E418275-9461-4667-BE21-808B280B79F0}">
      <dgm:prSet/>
      <dgm:spPr/>
      <dgm:t>
        <a:bodyPr/>
        <a:lstStyle/>
        <a:p>
          <a:r>
            <a:rPr lang="en-US">
              <a:latin typeface="Segoe UI"/>
              <a:cs typeface="Segoe UI"/>
            </a:rPr>
            <a:t>Neutral arbiter</a:t>
          </a:r>
          <a:endParaRPr lang="en-US"/>
        </a:p>
      </dgm:t>
    </dgm:pt>
    <dgm:pt modelId="{28592BDA-D769-4CAA-BB00-19236A245AAF}" type="parTrans" cxnId="{7044FB8E-C714-4727-BCDA-9B74C4EB9AF7}">
      <dgm:prSet/>
      <dgm:spPr/>
      <dgm:t>
        <a:bodyPr/>
        <a:lstStyle/>
        <a:p>
          <a:endParaRPr lang="en-US"/>
        </a:p>
      </dgm:t>
    </dgm:pt>
    <dgm:pt modelId="{E8E860CD-18BB-4780-B9DC-FB36F535D57E}" type="sibTrans" cxnId="{7044FB8E-C714-4727-BCDA-9B74C4EB9AF7}">
      <dgm:prSet/>
      <dgm:spPr/>
      <dgm:t>
        <a:bodyPr/>
        <a:lstStyle/>
        <a:p>
          <a:endParaRPr lang="en-US"/>
        </a:p>
      </dgm:t>
    </dgm:pt>
    <dgm:pt modelId="{B7CC8C33-A24A-4776-8065-9E7EFA3B9396}">
      <dgm:prSet/>
      <dgm:spPr/>
      <dgm:t>
        <a:bodyPr/>
        <a:lstStyle/>
        <a:p>
          <a:r>
            <a:rPr lang="en-US">
              <a:latin typeface="Segoe UI"/>
              <a:cs typeface="Segoe UI"/>
            </a:rPr>
            <a:t>Will strive to conduct CARE proceedings in informal, non-adversarial atmosphere</a:t>
          </a:r>
          <a:endParaRPr lang="en-US"/>
        </a:p>
      </dgm:t>
    </dgm:pt>
    <dgm:pt modelId="{90107F69-2B43-4C92-BE14-CB32441F8F32}" type="parTrans" cxnId="{3FD3AB73-BD94-4795-BEAD-DF89F560BB9B}">
      <dgm:prSet/>
      <dgm:spPr/>
      <dgm:t>
        <a:bodyPr/>
        <a:lstStyle/>
        <a:p>
          <a:endParaRPr lang="en-US"/>
        </a:p>
      </dgm:t>
    </dgm:pt>
    <dgm:pt modelId="{FDD4EF03-6A68-47DD-B56D-A530E52CCFA1}" type="sibTrans" cxnId="{3FD3AB73-BD94-4795-BEAD-DF89F560BB9B}">
      <dgm:prSet/>
      <dgm:spPr/>
      <dgm:t>
        <a:bodyPr/>
        <a:lstStyle/>
        <a:p>
          <a:endParaRPr lang="en-US"/>
        </a:p>
      </dgm:t>
    </dgm:pt>
    <dgm:pt modelId="{40A73430-B8E9-49E0-A524-C95DE9DC4675}">
      <dgm:prSet/>
      <dgm:spPr/>
      <dgm:t>
        <a:bodyPr/>
        <a:lstStyle/>
        <a:p>
          <a:r>
            <a:rPr lang="en-US"/>
            <a:t>Can provide a “black robe” effect, encouraging adherence</a:t>
          </a:r>
        </a:p>
      </dgm:t>
    </dgm:pt>
    <dgm:pt modelId="{FB73767F-0CD4-4083-9DF4-F82A4FE4905E}" type="parTrans" cxnId="{18CD594A-53C7-429C-8205-6B04BC8FF30B}">
      <dgm:prSet/>
      <dgm:spPr/>
      <dgm:t>
        <a:bodyPr/>
        <a:lstStyle/>
        <a:p>
          <a:endParaRPr lang="en-US"/>
        </a:p>
      </dgm:t>
    </dgm:pt>
    <dgm:pt modelId="{2419CC80-0175-43ED-A2CD-A629C6898A65}" type="sibTrans" cxnId="{18CD594A-53C7-429C-8205-6B04BC8FF30B}">
      <dgm:prSet/>
      <dgm:spPr/>
      <dgm:t>
        <a:bodyPr/>
        <a:lstStyle/>
        <a:p>
          <a:endParaRPr lang="en-US"/>
        </a:p>
      </dgm:t>
    </dgm:pt>
    <dgm:pt modelId="{F6DB3E5F-C373-46C8-9EE1-F9C44314132A}" type="pres">
      <dgm:prSet presAssocID="{C2A30485-29EA-4C13-B87A-267D764C3F61}" presName="linear" presStyleCnt="0">
        <dgm:presLayoutVars>
          <dgm:dir/>
          <dgm:animLvl val="lvl"/>
          <dgm:resizeHandles val="exact"/>
        </dgm:presLayoutVars>
      </dgm:prSet>
      <dgm:spPr/>
    </dgm:pt>
    <dgm:pt modelId="{D8361921-F9B5-4E9B-8D24-25DA9FAAC1CB}" type="pres">
      <dgm:prSet presAssocID="{30176183-E3C4-4878-9F67-02FAB1F9D587}" presName="parentLin" presStyleCnt="0"/>
      <dgm:spPr/>
    </dgm:pt>
    <dgm:pt modelId="{1E0F0DBB-E377-4106-9F82-E68788D8992A}" type="pres">
      <dgm:prSet presAssocID="{30176183-E3C4-4878-9F67-02FAB1F9D587}" presName="parentLeftMargin" presStyleLbl="node1" presStyleIdx="0" presStyleCnt="3"/>
      <dgm:spPr/>
    </dgm:pt>
    <dgm:pt modelId="{2F346B8C-2620-4573-822F-B5F73D966485}" type="pres">
      <dgm:prSet presAssocID="{30176183-E3C4-4878-9F67-02FAB1F9D587}" presName="parentText" presStyleLbl="node1" presStyleIdx="0" presStyleCnt="3">
        <dgm:presLayoutVars>
          <dgm:chMax val="0"/>
          <dgm:bulletEnabled val="1"/>
        </dgm:presLayoutVars>
      </dgm:prSet>
      <dgm:spPr/>
    </dgm:pt>
    <dgm:pt modelId="{366F48CB-2834-40FA-91D9-9B8A1B7254C2}" type="pres">
      <dgm:prSet presAssocID="{30176183-E3C4-4878-9F67-02FAB1F9D587}" presName="negativeSpace" presStyleCnt="0"/>
      <dgm:spPr/>
    </dgm:pt>
    <dgm:pt modelId="{EBB16341-61F1-40D6-862F-4919C6DC5B7D}" type="pres">
      <dgm:prSet presAssocID="{30176183-E3C4-4878-9F67-02FAB1F9D587}" presName="childText" presStyleLbl="conFgAcc1" presStyleIdx="0" presStyleCnt="3">
        <dgm:presLayoutVars>
          <dgm:bulletEnabled val="1"/>
        </dgm:presLayoutVars>
      </dgm:prSet>
      <dgm:spPr/>
    </dgm:pt>
    <dgm:pt modelId="{A7A4F528-A0EE-46B3-BA2D-B03E7377361A}" type="pres">
      <dgm:prSet presAssocID="{5CDF61D8-2DA0-4108-AC12-BC94D80663B8}" presName="spaceBetweenRectangles" presStyleCnt="0"/>
      <dgm:spPr/>
    </dgm:pt>
    <dgm:pt modelId="{48625A44-548A-4528-A17C-FB272238C789}" type="pres">
      <dgm:prSet presAssocID="{1F9EA0BE-D937-4CE6-9C86-817EC2E1527F}" presName="parentLin" presStyleCnt="0"/>
      <dgm:spPr/>
    </dgm:pt>
    <dgm:pt modelId="{0659D7F4-8D0D-47CF-BA77-21DAE0FBFB1C}" type="pres">
      <dgm:prSet presAssocID="{1F9EA0BE-D937-4CE6-9C86-817EC2E1527F}" presName="parentLeftMargin" presStyleLbl="node1" presStyleIdx="0" presStyleCnt="3"/>
      <dgm:spPr/>
    </dgm:pt>
    <dgm:pt modelId="{ADEBCFA4-EAF5-4D17-8F50-75690C4B4CE5}" type="pres">
      <dgm:prSet presAssocID="{1F9EA0BE-D937-4CE6-9C86-817EC2E1527F}" presName="parentText" presStyleLbl="node1" presStyleIdx="1" presStyleCnt="3">
        <dgm:presLayoutVars>
          <dgm:chMax val="0"/>
          <dgm:bulletEnabled val="1"/>
        </dgm:presLayoutVars>
      </dgm:prSet>
      <dgm:spPr/>
    </dgm:pt>
    <dgm:pt modelId="{25B734CF-8721-43A4-9D3D-E3D4A03D87C0}" type="pres">
      <dgm:prSet presAssocID="{1F9EA0BE-D937-4CE6-9C86-817EC2E1527F}" presName="negativeSpace" presStyleCnt="0"/>
      <dgm:spPr/>
    </dgm:pt>
    <dgm:pt modelId="{A2DB272F-835A-42C7-869C-4EB38C521FDF}" type="pres">
      <dgm:prSet presAssocID="{1F9EA0BE-D937-4CE6-9C86-817EC2E1527F}" presName="childText" presStyleLbl="conFgAcc1" presStyleIdx="1" presStyleCnt="3">
        <dgm:presLayoutVars>
          <dgm:bulletEnabled val="1"/>
        </dgm:presLayoutVars>
      </dgm:prSet>
      <dgm:spPr/>
    </dgm:pt>
    <dgm:pt modelId="{CD8678F6-8911-4254-AE8A-2D46872102F8}" type="pres">
      <dgm:prSet presAssocID="{623161C8-EAAA-4FD7-8B6A-A5DC920A4812}" presName="spaceBetweenRectangles" presStyleCnt="0"/>
      <dgm:spPr/>
    </dgm:pt>
    <dgm:pt modelId="{FD43F175-45A0-41B8-94C3-F910100EC5CF}" type="pres">
      <dgm:prSet presAssocID="{A4170331-03F6-4C9D-A672-32830A8346EB}" presName="parentLin" presStyleCnt="0"/>
      <dgm:spPr/>
    </dgm:pt>
    <dgm:pt modelId="{10BC2ABE-997F-4053-B0D8-24806749D4B2}" type="pres">
      <dgm:prSet presAssocID="{A4170331-03F6-4C9D-A672-32830A8346EB}" presName="parentLeftMargin" presStyleLbl="node1" presStyleIdx="1" presStyleCnt="3"/>
      <dgm:spPr/>
    </dgm:pt>
    <dgm:pt modelId="{0A3536A9-6C64-47D8-9EBA-3330A7CDE475}" type="pres">
      <dgm:prSet presAssocID="{A4170331-03F6-4C9D-A672-32830A8346EB}" presName="parentText" presStyleLbl="node1" presStyleIdx="2" presStyleCnt="3">
        <dgm:presLayoutVars>
          <dgm:chMax val="0"/>
          <dgm:bulletEnabled val="1"/>
        </dgm:presLayoutVars>
      </dgm:prSet>
      <dgm:spPr/>
    </dgm:pt>
    <dgm:pt modelId="{5DCEBB28-552A-4447-B57F-20238612FC8C}" type="pres">
      <dgm:prSet presAssocID="{A4170331-03F6-4C9D-A672-32830A8346EB}" presName="negativeSpace" presStyleCnt="0"/>
      <dgm:spPr/>
    </dgm:pt>
    <dgm:pt modelId="{D4284E3E-9F59-4507-A367-09AD9333C1AD}" type="pres">
      <dgm:prSet presAssocID="{A4170331-03F6-4C9D-A672-32830A8346EB}" presName="childText" presStyleLbl="conFgAcc1" presStyleIdx="2" presStyleCnt="3">
        <dgm:presLayoutVars>
          <dgm:bulletEnabled val="1"/>
        </dgm:presLayoutVars>
      </dgm:prSet>
      <dgm:spPr/>
    </dgm:pt>
  </dgm:ptLst>
  <dgm:cxnLst>
    <dgm:cxn modelId="{0D451E0E-D04D-44F0-9B35-9B024EF45CA8}" type="presOf" srcId="{30176183-E3C4-4878-9F67-02FAB1F9D587}" destId="{1E0F0DBB-E377-4106-9F82-E68788D8992A}" srcOrd="0" destOrd="0" presId="urn:microsoft.com/office/officeart/2005/8/layout/list1"/>
    <dgm:cxn modelId="{83E97C30-BCF1-4BD5-86D9-614CA0BE5A2C}" srcId="{30176183-E3C4-4878-9F67-02FAB1F9D587}" destId="{B7C1DA6B-258B-4BD8-91E0-B9F233843FF9}" srcOrd="0" destOrd="0" parTransId="{405F1C61-330C-4882-B7E8-048BEF426C84}" sibTransId="{0EB02852-AB53-4700-8E2B-23608C894689}"/>
    <dgm:cxn modelId="{63D45B36-53FA-4FA7-A63F-5065DB82B534}" type="presOf" srcId="{B7C1DA6B-258B-4BD8-91E0-B9F233843FF9}" destId="{EBB16341-61F1-40D6-862F-4919C6DC5B7D}" srcOrd="0" destOrd="0" presId="urn:microsoft.com/office/officeart/2005/8/layout/list1"/>
    <dgm:cxn modelId="{30B77864-22A8-4038-80F5-236CC2D021E4}" srcId="{1F9EA0BE-D937-4CE6-9C86-817EC2E1527F}" destId="{9DE3A7C5-D1DB-4BEC-B858-C6ED9E079DA6}" srcOrd="0" destOrd="0" parTransId="{D2517234-982C-4A87-9E5B-E3ABAD721D7D}" sibTransId="{2A9CB9E4-3D34-413D-8ABB-2363D5ED5231}"/>
    <dgm:cxn modelId="{18CD594A-53C7-429C-8205-6B04BC8FF30B}" srcId="{A4170331-03F6-4C9D-A672-32830A8346EB}" destId="{40A73430-B8E9-49E0-A524-C95DE9DC4675}" srcOrd="2" destOrd="0" parTransId="{FB73767F-0CD4-4083-9DF4-F82A4FE4905E}" sibTransId="{2419CC80-0175-43ED-A2CD-A629C6898A65}"/>
    <dgm:cxn modelId="{97B1346C-CD67-497D-B548-574F83F2DFE2}" type="presOf" srcId="{40A73430-B8E9-49E0-A524-C95DE9DC4675}" destId="{D4284E3E-9F59-4507-A367-09AD9333C1AD}" srcOrd="0" destOrd="2" presId="urn:microsoft.com/office/officeart/2005/8/layout/list1"/>
    <dgm:cxn modelId="{3FD3AB73-BD94-4795-BEAD-DF89F560BB9B}" srcId="{A4170331-03F6-4C9D-A672-32830A8346EB}" destId="{B7CC8C33-A24A-4776-8065-9E7EFA3B9396}" srcOrd="1" destOrd="0" parTransId="{90107F69-2B43-4C92-BE14-CB32441F8F32}" sibTransId="{FDD4EF03-6A68-47DD-B56D-A530E52CCFA1}"/>
    <dgm:cxn modelId="{451C6475-3BDD-4ED4-87C8-1F40E86E9335}" type="presOf" srcId="{9DE3A7C5-D1DB-4BEC-B858-C6ED9E079DA6}" destId="{A2DB272F-835A-42C7-869C-4EB38C521FDF}" srcOrd="0" destOrd="0" presId="urn:microsoft.com/office/officeart/2005/8/layout/list1"/>
    <dgm:cxn modelId="{246C638D-4E7A-4D33-9FB7-C2A43955877F}" srcId="{1F9EA0BE-D937-4CE6-9C86-817EC2E1527F}" destId="{8F5E63B7-6F57-45EC-8B4A-1A9B85097F96}" srcOrd="1" destOrd="0" parTransId="{DF7699ED-47FC-468B-A3EC-9E94DEB8EF18}" sibTransId="{9843E6C1-E8F5-4135-8C1B-5063C8F5CF5F}"/>
    <dgm:cxn modelId="{7044FB8E-C714-4727-BCDA-9B74C4EB9AF7}" srcId="{A4170331-03F6-4C9D-A672-32830A8346EB}" destId="{7E418275-9461-4667-BE21-808B280B79F0}" srcOrd="0" destOrd="0" parTransId="{28592BDA-D769-4CAA-BB00-19236A245AAF}" sibTransId="{E8E860CD-18BB-4780-B9DC-FB36F535D57E}"/>
    <dgm:cxn modelId="{20261E94-5691-4895-84DE-8E69D40F45D0}" type="presOf" srcId="{A4170331-03F6-4C9D-A672-32830A8346EB}" destId="{0A3536A9-6C64-47D8-9EBA-3330A7CDE475}" srcOrd="1" destOrd="0" presId="urn:microsoft.com/office/officeart/2005/8/layout/list1"/>
    <dgm:cxn modelId="{E4FD1897-8687-499F-A5B6-D5DE78DF13F1}" type="presOf" srcId="{1F9EA0BE-D937-4CE6-9C86-817EC2E1527F}" destId="{ADEBCFA4-EAF5-4D17-8F50-75690C4B4CE5}" srcOrd="1" destOrd="0" presId="urn:microsoft.com/office/officeart/2005/8/layout/list1"/>
    <dgm:cxn modelId="{6F07869C-BBC2-465E-9D92-18ADF2A0A5C8}" type="presOf" srcId="{C2A30485-29EA-4C13-B87A-267D764C3F61}" destId="{F6DB3E5F-C373-46C8-9EE1-F9C44314132A}" srcOrd="0" destOrd="0" presId="urn:microsoft.com/office/officeart/2005/8/layout/list1"/>
    <dgm:cxn modelId="{1FF29AA3-70E7-4588-A7FE-C9C0F1300592}" srcId="{30176183-E3C4-4878-9F67-02FAB1F9D587}" destId="{6BCE6323-2841-42A9-8AD5-2FC3E7A23553}" srcOrd="1" destOrd="0" parTransId="{24EB68B8-56F2-4629-9844-F8D88B10A0C1}" sibTransId="{951A4DE1-38B2-4F98-99AD-B236E969E58E}"/>
    <dgm:cxn modelId="{481A92A6-0D22-42BF-A683-ACEC74CED939}" type="presOf" srcId="{6BCE6323-2841-42A9-8AD5-2FC3E7A23553}" destId="{EBB16341-61F1-40D6-862F-4919C6DC5B7D}" srcOrd="0" destOrd="1" presId="urn:microsoft.com/office/officeart/2005/8/layout/list1"/>
    <dgm:cxn modelId="{13A405AF-094B-47BB-8A37-7252242545A0}" type="presOf" srcId="{8F5E63B7-6F57-45EC-8B4A-1A9B85097F96}" destId="{A2DB272F-835A-42C7-869C-4EB38C521FDF}" srcOrd="0" destOrd="1" presId="urn:microsoft.com/office/officeart/2005/8/layout/list1"/>
    <dgm:cxn modelId="{517D3EBF-F07E-4CB2-8AD1-517D8744B8D0}" type="presOf" srcId="{1F9EA0BE-D937-4CE6-9C86-817EC2E1527F}" destId="{0659D7F4-8D0D-47CF-BA77-21DAE0FBFB1C}" srcOrd="0" destOrd="0" presId="urn:microsoft.com/office/officeart/2005/8/layout/list1"/>
    <dgm:cxn modelId="{9AE048CE-07D7-4038-B096-38995FA5FB47}" srcId="{C2A30485-29EA-4C13-B87A-267D764C3F61}" destId="{A4170331-03F6-4C9D-A672-32830A8346EB}" srcOrd="2" destOrd="0" parTransId="{FC13C29E-D85D-4A0B-A4C7-E20928DA72A2}" sibTransId="{BA6B4B20-B9A8-4EBD-9DB9-57CDCD356025}"/>
    <dgm:cxn modelId="{F8A170E7-9C86-4CF0-B4E0-B8D282CE6EB1}" type="presOf" srcId="{A4170331-03F6-4C9D-A672-32830A8346EB}" destId="{10BC2ABE-997F-4053-B0D8-24806749D4B2}" srcOrd="0" destOrd="0" presId="urn:microsoft.com/office/officeart/2005/8/layout/list1"/>
    <dgm:cxn modelId="{79CA3BEB-61AD-4BEB-A575-298C1A8CC950}" type="presOf" srcId="{7E418275-9461-4667-BE21-808B280B79F0}" destId="{D4284E3E-9F59-4507-A367-09AD9333C1AD}" srcOrd="0" destOrd="0" presId="urn:microsoft.com/office/officeart/2005/8/layout/list1"/>
    <dgm:cxn modelId="{4CBC88F0-4DF7-464A-9CAA-077108DFC051}" type="presOf" srcId="{B7CC8C33-A24A-4776-8065-9E7EFA3B9396}" destId="{D4284E3E-9F59-4507-A367-09AD9333C1AD}" srcOrd="0" destOrd="1" presId="urn:microsoft.com/office/officeart/2005/8/layout/list1"/>
    <dgm:cxn modelId="{5D0439F4-C1F8-47BD-9996-3A538B933D2F}" srcId="{C2A30485-29EA-4C13-B87A-267D764C3F61}" destId="{1F9EA0BE-D937-4CE6-9C86-817EC2E1527F}" srcOrd="1" destOrd="0" parTransId="{8A2C73F6-C4B6-4B0A-A224-3FDF3ED49DA3}" sibTransId="{623161C8-EAAA-4FD7-8B6A-A5DC920A4812}"/>
    <dgm:cxn modelId="{4BD625F6-ABF5-4AE9-A83D-3C489FEEA28D}" srcId="{C2A30485-29EA-4C13-B87A-267D764C3F61}" destId="{30176183-E3C4-4878-9F67-02FAB1F9D587}" srcOrd="0" destOrd="0" parTransId="{5C3EC69E-E8AE-415D-9C09-ADE79DEEB13B}" sibTransId="{5CDF61D8-2DA0-4108-AC12-BC94D80663B8}"/>
    <dgm:cxn modelId="{A99175F9-16AA-48C5-B652-C85973CD64E6}" type="presOf" srcId="{30176183-E3C4-4878-9F67-02FAB1F9D587}" destId="{2F346B8C-2620-4573-822F-B5F73D966485}" srcOrd="1" destOrd="0" presId="urn:microsoft.com/office/officeart/2005/8/layout/list1"/>
    <dgm:cxn modelId="{D91E022A-5041-41F9-AFBF-77FEA73D24C2}" type="presParOf" srcId="{F6DB3E5F-C373-46C8-9EE1-F9C44314132A}" destId="{D8361921-F9B5-4E9B-8D24-25DA9FAAC1CB}" srcOrd="0" destOrd="0" presId="urn:microsoft.com/office/officeart/2005/8/layout/list1"/>
    <dgm:cxn modelId="{1E7AA42C-5CAF-4329-B5C1-10081F7D4D37}" type="presParOf" srcId="{D8361921-F9B5-4E9B-8D24-25DA9FAAC1CB}" destId="{1E0F0DBB-E377-4106-9F82-E68788D8992A}" srcOrd="0" destOrd="0" presId="urn:microsoft.com/office/officeart/2005/8/layout/list1"/>
    <dgm:cxn modelId="{24B98E5E-C181-4CAA-A188-0D69B7260F9F}" type="presParOf" srcId="{D8361921-F9B5-4E9B-8D24-25DA9FAAC1CB}" destId="{2F346B8C-2620-4573-822F-B5F73D966485}" srcOrd="1" destOrd="0" presId="urn:microsoft.com/office/officeart/2005/8/layout/list1"/>
    <dgm:cxn modelId="{C7DB51F5-24CF-4C3D-9873-ADB21111A80E}" type="presParOf" srcId="{F6DB3E5F-C373-46C8-9EE1-F9C44314132A}" destId="{366F48CB-2834-40FA-91D9-9B8A1B7254C2}" srcOrd="1" destOrd="0" presId="urn:microsoft.com/office/officeart/2005/8/layout/list1"/>
    <dgm:cxn modelId="{2A0D48A9-414E-44FE-8CC2-A876F9FE7F7C}" type="presParOf" srcId="{F6DB3E5F-C373-46C8-9EE1-F9C44314132A}" destId="{EBB16341-61F1-40D6-862F-4919C6DC5B7D}" srcOrd="2" destOrd="0" presId="urn:microsoft.com/office/officeart/2005/8/layout/list1"/>
    <dgm:cxn modelId="{3109F503-CCBB-4599-AD30-B0D7ADA9479C}" type="presParOf" srcId="{F6DB3E5F-C373-46C8-9EE1-F9C44314132A}" destId="{A7A4F528-A0EE-46B3-BA2D-B03E7377361A}" srcOrd="3" destOrd="0" presId="urn:microsoft.com/office/officeart/2005/8/layout/list1"/>
    <dgm:cxn modelId="{BF2C3AD9-65D2-48CF-A656-4403F450EC2F}" type="presParOf" srcId="{F6DB3E5F-C373-46C8-9EE1-F9C44314132A}" destId="{48625A44-548A-4528-A17C-FB272238C789}" srcOrd="4" destOrd="0" presId="urn:microsoft.com/office/officeart/2005/8/layout/list1"/>
    <dgm:cxn modelId="{483C04AC-2771-4EF8-B0B7-0F522787CDA2}" type="presParOf" srcId="{48625A44-548A-4528-A17C-FB272238C789}" destId="{0659D7F4-8D0D-47CF-BA77-21DAE0FBFB1C}" srcOrd="0" destOrd="0" presId="urn:microsoft.com/office/officeart/2005/8/layout/list1"/>
    <dgm:cxn modelId="{5E3DD555-A2FF-4338-895E-CB0A77AFBE6E}" type="presParOf" srcId="{48625A44-548A-4528-A17C-FB272238C789}" destId="{ADEBCFA4-EAF5-4D17-8F50-75690C4B4CE5}" srcOrd="1" destOrd="0" presId="urn:microsoft.com/office/officeart/2005/8/layout/list1"/>
    <dgm:cxn modelId="{B5F9DCBA-9DC8-491A-A9E3-C1B81AF1549F}" type="presParOf" srcId="{F6DB3E5F-C373-46C8-9EE1-F9C44314132A}" destId="{25B734CF-8721-43A4-9D3D-E3D4A03D87C0}" srcOrd="5" destOrd="0" presId="urn:microsoft.com/office/officeart/2005/8/layout/list1"/>
    <dgm:cxn modelId="{FF454F94-675D-4AE1-B7BA-DE09693A2EB2}" type="presParOf" srcId="{F6DB3E5F-C373-46C8-9EE1-F9C44314132A}" destId="{A2DB272F-835A-42C7-869C-4EB38C521FDF}" srcOrd="6" destOrd="0" presId="urn:microsoft.com/office/officeart/2005/8/layout/list1"/>
    <dgm:cxn modelId="{23DF5B67-8782-4BD0-A92A-F6DF0F7E02A4}" type="presParOf" srcId="{F6DB3E5F-C373-46C8-9EE1-F9C44314132A}" destId="{CD8678F6-8911-4254-AE8A-2D46872102F8}" srcOrd="7" destOrd="0" presId="urn:microsoft.com/office/officeart/2005/8/layout/list1"/>
    <dgm:cxn modelId="{EF98FCAE-0ADB-4F5B-A928-580EA663424B}" type="presParOf" srcId="{F6DB3E5F-C373-46C8-9EE1-F9C44314132A}" destId="{FD43F175-45A0-41B8-94C3-F910100EC5CF}" srcOrd="8" destOrd="0" presId="urn:microsoft.com/office/officeart/2005/8/layout/list1"/>
    <dgm:cxn modelId="{73B3D863-5352-482D-8577-AD57C8624B60}" type="presParOf" srcId="{FD43F175-45A0-41B8-94C3-F910100EC5CF}" destId="{10BC2ABE-997F-4053-B0D8-24806749D4B2}" srcOrd="0" destOrd="0" presId="urn:microsoft.com/office/officeart/2005/8/layout/list1"/>
    <dgm:cxn modelId="{7C28755B-5330-4E8A-B21E-F121C0380E36}" type="presParOf" srcId="{FD43F175-45A0-41B8-94C3-F910100EC5CF}" destId="{0A3536A9-6C64-47D8-9EBA-3330A7CDE475}" srcOrd="1" destOrd="0" presId="urn:microsoft.com/office/officeart/2005/8/layout/list1"/>
    <dgm:cxn modelId="{AAFC6737-8207-430C-8319-45167A5E5B73}" type="presParOf" srcId="{F6DB3E5F-C373-46C8-9EE1-F9C44314132A}" destId="{5DCEBB28-552A-4447-B57F-20238612FC8C}" srcOrd="9" destOrd="0" presId="urn:microsoft.com/office/officeart/2005/8/layout/list1"/>
    <dgm:cxn modelId="{D3762475-D01D-4AD4-8B29-2C83D7A126DC}" type="presParOf" srcId="{F6DB3E5F-C373-46C8-9EE1-F9C44314132A}" destId="{D4284E3E-9F59-4507-A367-09AD9333C1AD}"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16341-61F1-40D6-862F-4919C6DC5B7D}">
      <dsp:nvSpPr>
        <dsp:cNvPr id="0" name=""/>
        <dsp:cNvSpPr/>
      </dsp:nvSpPr>
      <dsp:spPr>
        <a:xfrm>
          <a:off x="0" y="258351"/>
          <a:ext cx="7145007" cy="10442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4532" tIns="354076" rIns="55453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Segoe UI"/>
              <a:cs typeface="Segoe UI"/>
            </a:rPr>
            <a:t>Representing county behavioral health</a:t>
          </a:r>
          <a:endParaRPr lang="en-US" sz="1700" kern="1200"/>
        </a:p>
        <a:p>
          <a:pPr marL="171450" lvl="1" indent="-171450" algn="l" defTabSz="755650">
            <a:lnSpc>
              <a:spcPct val="90000"/>
            </a:lnSpc>
            <a:spcBef>
              <a:spcPct val="0"/>
            </a:spcBef>
            <a:spcAft>
              <a:spcPct val="15000"/>
            </a:spcAft>
            <a:buChar char="•"/>
          </a:pPr>
          <a:r>
            <a:rPr lang="en-US" sz="1700" kern="1200">
              <a:latin typeface="Segoe UI"/>
              <a:cs typeface="Segoe UI"/>
            </a:rPr>
            <a:t>County counsel or other designated attorney</a:t>
          </a:r>
        </a:p>
      </dsp:txBody>
      <dsp:txXfrm>
        <a:off x="0" y="258351"/>
        <a:ext cx="7145007" cy="1044225"/>
      </dsp:txXfrm>
    </dsp:sp>
    <dsp:sp modelId="{2F346B8C-2620-4573-822F-B5F73D966485}">
      <dsp:nvSpPr>
        <dsp:cNvPr id="0" name=""/>
        <dsp:cNvSpPr/>
      </dsp:nvSpPr>
      <dsp:spPr>
        <a:xfrm>
          <a:off x="357250" y="7431"/>
          <a:ext cx="5001504"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045" tIns="0" rIns="189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a:cs typeface="Segoe UI"/>
            </a:rPr>
            <a:t>Counsel for Behavioral Health </a:t>
          </a:r>
          <a:endParaRPr lang="en-US" sz="1700" kern="1200"/>
        </a:p>
      </dsp:txBody>
      <dsp:txXfrm>
        <a:off x="381748" y="31929"/>
        <a:ext cx="4952508" cy="452844"/>
      </dsp:txXfrm>
    </dsp:sp>
    <dsp:sp modelId="{A2DB272F-835A-42C7-869C-4EB38C521FDF}">
      <dsp:nvSpPr>
        <dsp:cNvPr id="0" name=""/>
        <dsp:cNvSpPr/>
      </dsp:nvSpPr>
      <dsp:spPr>
        <a:xfrm>
          <a:off x="0" y="1645296"/>
          <a:ext cx="7145007" cy="1044225"/>
        </a:xfrm>
        <a:prstGeom prst="rect">
          <a:avLst/>
        </a:prstGeom>
        <a:solidFill>
          <a:schemeClr val="lt1">
            <a:alpha val="90000"/>
            <a:hueOff val="0"/>
            <a:satOff val="0"/>
            <a:lumOff val="0"/>
            <a:alphaOff val="0"/>
          </a:schemeClr>
        </a:solidFill>
        <a:ln w="12700" cap="flat" cmpd="sng" algn="ctr">
          <a:solidFill>
            <a:schemeClr val="accent5">
              <a:hueOff val="21722"/>
              <a:satOff val="369"/>
              <a:lumOff val="-45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4532" tIns="354076" rIns="55453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Segoe UI"/>
              <a:cs typeface="Segoe UI"/>
            </a:rPr>
            <a:t>Representing the respondent’s interests and rights</a:t>
          </a:r>
        </a:p>
        <a:p>
          <a:pPr marL="171450" lvl="1" indent="-171450" algn="l" defTabSz="755650">
            <a:lnSpc>
              <a:spcPct val="90000"/>
            </a:lnSpc>
            <a:spcBef>
              <a:spcPct val="0"/>
            </a:spcBef>
            <a:spcAft>
              <a:spcPct val="15000"/>
            </a:spcAft>
            <a:buChar char="•"/>
          </a:pPr>
          <a:r>
            <a:rPr lang="en-US" sz="1700" kern="1200">
              <a:latin typeface="Segoe UI"/>
              <a:cs typeface="Segoe UI"/>
            </a:rPr>
            <a:t>Court-appointed regardless of ability to pay</a:t>
          </a:r>
        </a:p>
      </dsp:txBody>
      <dsp:txXfrm>
        <a:off x="0" y="1645296"/>
        <a:ext cx="7145007" cy="1044225"/>
      </dsp:txXfrm>
    </dsp:sp>
    <dsp:sp modelId="{ADEBCFA4-EAF5-4D17-8F50-75690C4B4CE5}">
      <dsp:nvSpPr>
        <dsp:cNvPr id="0" name=""/>
        <dsp:cNvSpPr/>
      </dsp:nvSpPr>
      <dsp:spPr>
        <a:xfrm>
          <a:off x="357250" y="1394376"/>
          <a:ext cx="5001504" cy="501840"/>
        </a:xfrm>
        <a:prstGeom prst="roundRect">
          <a:avLst/>
        </a:prstGeom>
        <a:solidFill>
          <a:schemeClr val="accent5">
            <a:hueOff val="21722"/>
            <a:satOff val="369"/>
            <a:lumOff val="-45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045" tIns="0" rIns="189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a:cs typeface="Segoe UI"/>
            </a:rPr>
            <a:t>Legal Aid/Public Defender</a:t>
          </a:r>
        </a:p>
      </dsp:txBody>
      <dsp:txXfrm>
        <a:off x="381748" y="1418874"/>
        <a:ext cx="4952508" cy="452844"/>
      </dsp:txXfrm>
    </dsp:sp>
    <dsp:sp modelId="{D4284E3E-9F59-4507-A367-09AD9333C1AD}">
      <dsp:nvSpPr>
        <dsp:cNvPr id="0" name=""/>
        <dsp:cNvSpPr/>
      </dsp:nvSpPr>
      <dsp:spPr>
        <a:xfrm>
          <a:off x="0" y="3032241"/>
          <a:ext cx="7145007" cy="1606500"/>
        </a:xfrm>
        <a:prstGeom prst="rect">
          <a:avLst/>
        </a:prstGeom>
        <a:solidFill>
          <a:schemeClr val="lt1">
            <a:alpha val="90000"/>
            <a:hueOff val="0"/>
            <a:satOff val="0"/>
            <a:lumOff val="0"/>
            <a:alphaOff val="0"/>
          </a:schemeClr>
        </a:solidFill>
        <a:ln w="12700" cap="flat" cmpd="sng" algn="ctr">
          <a:solidFill>
            <a:schemeClr val="accent5">
              <a:hueOff val="43444"/>
              <a:satOff val="738"/>
              <a:lumOff val="-90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4532" tIns="354076" rIns="554532"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latin typeface="Segoe UI"/>
              <a:cs typeface="Segoe UI"/>
            </a:rPr>
            <a:t>Neutral arbiter</a:t>
          </a:r>
          <a:endParaRPr lang="en-US" sz="1700" kern="1200"/>
        </a:p>
        <a:p>
          <a:pPr marL="171450" lvl="1" indent="-171450" algn="l" defTabSz="755650">
            <a:lnSpc>
              <a:spcPct val="90000"/>
            </a:lnSpc>
            <a:spcBef>
              <a:spcPct val="0"/>
            </a:spcBef>
            <a:spcAft>
              <a:spcPct val="15000"/>
            </a:spcAft>
            <a:buChar char="•"/>
          </a:pPr>
          <a:r>
            <a:rPr lang="en-US" sz="1700" kern="1200">
              <a:latin typeface="Segoe UI"/>
              <a:cs typeface="Segoe UI"/>
            </a:rPr>
            <a:t>Will strive to conduct CARE proceedings in informal, non-adversarial atmosphere</a:t>
          </a:r>
          <a:endParaRPr lang="en-US" sz="1700" kern="1200"/>
        </a:p>
        <a:p>
          <a:pPr marL="171450" lvl="1" indent="-171450" algn="l" defTabSz="755650">
            <a:lnSpc>
              <a:spcPct val="90000"/>
            </a:lnSpc>
            <a:spcBef>
              <a:spcPct val="0"/>
            </a:spcBef>
            <a:spcAft>
              <a:spcPct val="15000"/>
            </a:spcAft>
            <a:buChar char="•"/>
          </a:pPr>
          <a:r>
            <a:rPr lang="en-US" sz="1700" kern="1200"/>
            <a:t>Can provide a “black robe” effect, encouraging adherence</a:t>
          </a:r>
        </a:p>
      </dsp:txBody>
      <dsp:txXfrm>
        <a:off x="0" y="3032241"/>
        <a:ext cx="7145007" cy="1606500"/>
      </dsp:txXfrm>
    </dsp:sp>
    <dsp:sp modelId="{0A3536A9-6C64-47D8-9EBA-3330A7CDE475}">
      <dsp:nvSpPr>
        <dsp:cNvPr id="0" name=""/>
        <dsp:cNvSpPr/>
      </dsp:nvSpPr>
      <dsp:spPr>
        <a:xfrm>
          <a:off x="357250" y="2781321"/>
          <a:ext cx="5001504" cy="501840"/>
        </a:xfrm>
        <a:prstGeom prst="roundRect">
          <a:avLst/>
        </a:prstGeom>
        <a:solidFill>
          <a:schemeClr val="accent5">
            <a:hueOff val="43444"/>
            <a:satOff val="738"/>
            <a:lumOff val="-90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9045" tIns="0" rIns="189045" bIns="0" numCol="1" spcCol="1270" anchor="ctr" anchorCtr="0">
          <a:noAutofit/>
        </a:bodyPr>
        <a:lstStyle/>
        <a:p>
          <a:pPr marL="0" lvl="0" indent="0" algn="l" defTabSz="755650">
            <a:lnSpc>
              <a:spcPct val="90000"/>
            </a:lnSpc>
            <a:spcBef>
              <a:spcPct val="0"/>
            </a:spcBef>
            <a:spcAft>
              <a:spcPct val="35000"/>
            </a:spcAft>
            <a:buNone/>
          </a:pPr>
          <a:r>
            <a:rPr lang="en-US" sz="1700" kern="1200">
              <a:latin typeface="Segoe UI"/>
              <a:cs typeface="Segoe UI"/>
            </a:rPr>
            <a:t>Judge</a:t>
          </a:r>
        </a:p>
      </dsp:txBody>
      <dsp:txXfrm>
        <a:off x="381748" y="2805819"/>
        <a:ext cx="4952508"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0.31507</cdr:x>
      <cdr:y>0.26034</cdr:y>
    </cdr:from>
    <cdr:to>
      <cdr:x>0.68493</cdr:x>
      <cdr:y>0.72093</cdr:y>
    </cdr:to>
    <cdr:sp macro="" textlink="">
      <cdr:nvSpPr>
        <cdr:cNvPr id="2" name="TextBox 1">
          <a:extLst xmlns:a="http://schemas.openxmlformats.org/drawingml/2006/main">
            <a:ext uri="{FF2B5EF4-FFF2-40B4-BE49-F238E27FC236}">
              <a16:creationId xmlns:a16="http://schemas.microsoft.com/office/drawing/2014/main" id="{4B1CAA43-157B-469A-8F4D-E5BC6B867178}"/>
            </a:ext>
          </a:extLst>
        </cdr:cNvPr>
        <cdr:cNvSpPr txBox="1"/>
      </cdr:nvSpPr>
      <cdr:spPr>
        <a:xfrm xmlns:a="http://schemas.openxmlformats.org/drawingml/2006/main">
          <a:off x="1752600" y="990600"/>
          <a:ext cx="2057400" cy="1752600"/>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pPr algn="ctr"/>
          <a:r>
            <a:rPr lang="en-US" sz="4000" dirty="0">
              <a:solidFill>
                <a:schemeClr val="tx2">
                  <a:lumMod val="40000"/>
                  <a:lumOff val="60000"/>
                </a:schemeClr>
              </a:solidFill>
              <a:latin typeface="+mj-lt"/>
            </a:rPr>
            <a:t>25%</a:t>
          </a:r>
        </a:p>
      </cdr:txBody>
    </cdr:sp>
  </cdr:relSizeAnchor>
</c:userShapes>
</file>

<file path=ppt/drawings/drawing2.xml><?xml version="1.0" encoding="utf-8"?>
<c:userShapes xmlns:c="http://schemas.openxmlformats.org/drawingml/2006/chart">
  <cdr:relSizeAnchor xmlns:cdr="http://schemas.openxmlformats.org/drawingml/2006/chartDrawing">
    <cdr:from>
      <cdr:x>0.31507</cdr:x>
      <cdr:y>0.26034</cdr:y>
    </cdr:from>
    <cdr:to>
      <cdr:x>0.68493</cdr:x>
      <cdr:y>0.72093</cdr:y>
    </cdr:to>
    <cdr:sp macro="" textlink="">
      <cdr:nvSpPr>
        <cdr:cNvPr id="2" name="TextBox 1">
          <a:extLst xmlns:a="http://schemas.openxmlformats.org/drawingml/2006/main">
            <a:ext uri="{FF2B5EF4-FFF2-40B4-BE49-F238E27FC236}">
              <a16:creationId xmlns:a16="http://schemas.microsoft.com/office/drawing/2014/main" id="{4B1CAA43-157B-469A-8F4D-E5BC6B867178}"/>
            </a:ext>
          </a:extLst>
        </cdr:cNvPr>
        <cdr:cNvSpPr txBox="1"/>
      </cdr:nvSpPr>
      <cdr:spPr>
        <a:xfrm xmlns:a="http://schemas.openxmlformats.org/drawingml/2006/main">
          <a:off x="1752600" y="990600"/>
          <a:ext cx="2057400" cy="1752600"/>
        </a:xfrm>
        <a:prstGeom xmlns:a="http://schemas.openxmlformats.org/drawingml/2006/main" prst="rect">
          <a:avLst/>
        </a:prstGeom>
      </cdr:spPr>
      <cdr:txBody>
        <a:bodyPr xmlns:a="http://schemas.openxmlformats.org/drawingml/2006/main" vertOverflow="clip" wrap="square" rtlCol="0" anchor="ctr" anchorCtr="0"/>
        <a:lstStyle xmlns:a="http://schemas.openxmlformats.org/drawingml/2006/main"/>
        <a:p xmlns:a="http://schemas.openxmlformats.org/drawingml/2006/main">
          <a:pPr algn="ctr"/>
          <a:r>
            <a:rPr lang="en-US" sz="4000" dirty="0">
              <a:solidFill>
                <a:schemeClr val="accent3"/>
              </a:solidFill>
              <a:latin typeface="+mj-lt"/>
            </a:rPr>
            <a:t>75%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723" cy="466406"/>
          </a:xfrm>
          <a:prstGeom prst="rect">
            <a:avLst/>
          </a:prstGeom>
        </p:spPr>
        <p:txBody>
          <a:bodyPr vert="horz" lIns="91367" tIns="45683" rIns="91367" bIns="45683" rtlCol="0"/>
          <a:lstStyle>
            <a:lvl1pPr algn="l">
              <a:defRPr sz="1200"/>
            </a:lvl1pPr>
          </a:lstStyle>
          <a:p>
            <a:endParaRPr lang="en-US"/>
          </a:p>
        </p:txBody>
      </p:sp>
      <p:sp>
        <p:nvSpPr>
          <p:cNvPr id="3" name="Date Placeholder 2"/>
          <p:cNvSpPr>
            <a:spLocks noGrp="1"/>
          </p:cNvSpPr>
          <p:nvPr>
            <p:ph type="dt" sz="quarter" idx="1"/>
          </p:nvPr>
        </p:nvSpPr>
        <p:spPr>
          <a:xfrm>
            <a:off x="3966742" y="1"/>
            <a:ext cx="3035723" cy="466406"/>
          </a:xfrm>
          <a:prstGeom prst="rect">
            <a:avLst/>
          </a:prstGeom>
        </p:spPr>
        <p:txBody>
          <a:bodyPr vert="horz" lIns="91367" tIns="45683" rIns="91367" bIns="45683" rtlCol="0"/>
          <a:lstStyle>
            <a:lvl1pPr algn="r">
              <a:defRPr sz="1200"/>
            </a:lvl1pPr>
          </a:lstStyle>
          <a:p>
            <a:fld id="{73B4C319-6D69-4629-A11E-3F322A084010}" type="datetimeFigureOut">
              <a:rPr lang="en-US" smtClean="0"/>
              <a:t>10/28/2024</a:t>
            </a:fld>
            <a:endParaRPr lang="en-US"/>
          </a:p>
        </p:txBody>
      </p:sp>
      <p:sp>
        <p:nvSpPr>
          <p:cNvPr id="4" name="Footer Placeholder 3"/>
          <p:cNvSpPr>
            <a:spLocks noGrp="1"/>
          </p:cNvSpPr>
          <p:nvPr>
            <p:ph type="ftr" sz="quarter" idx="2"/>
          </p:nvPr>
        </p:nvSpPr>
        <p:spPr>
          <a:xfrm>
            <a:off x="0" y="8823644"/>
            <a:ext cx="3035723" cy="466406"/>
          </a:xfrm>
          <a:prstGeom prst="rect">
            <a:avLst/>
          </a:prstGeom>
        </p:spPr>
        <p:txBody>
          <a:bodyPr vert="horz" lIns="91367" tIns="45683" rIns="91367" bIns="45683" rtlCol="0" anchor="b"/>
          <a:lstStyle>
            <a:lvl1pPr algn="l">
              <a:defRPr sz="1200"/>
            </a:lvl1pPr>
          </a:lstStyle>
          <a:p>
            <a:endParaRPr lang="en-US"/>
          </a:p>
        </p:txBody>
      </p:sp>
      <p:sp>
        <p:nvSpPr>
          <p:cNvPr id="5" name="Slide Number Placeholder 4"/>
          <p:cNvSpPr>
            <a:spLocks noGrp="1"/>
          </p:cNvSpPr>
          <p:nvPr>
            <p:ph type="sldNum" sz="quarter" idx="3"/>
          </p:nvPr>
        </p:nvSpPr>
        <p:spPr>
          <a:xfrm>
            <a:off x="3966742" y="8823644"/>
            <a:ext cx="3035723" cy="466406"/>
          </a:xfrm>
          <a:prstGeom prst="rect">
            <a:avLst/>
          </a:prstGeom>
        </p:spPr>
        <p:txBody>
          <a:bodyPr vert="horz" lIns="91367" tIns="45683" rIns="91367" bIns="45683" rtlCol="0" anchor="b"/>
          <a:lstStyle>
            <a:lvl1pPr algn="r">
              <a:defRPr sz="1200"/>
            </a:lvl1pPr>
          </a:lstStyle>
          <a:p>
            <a:fld id="{AFD3F05A-801B-440F-8252-3FD3A151B55C}" type="slidenum">
              <a:rPr lang="en-US" smtClean="0"/>
              <a:t>‹#›</a:t>
            </a:fld>
            <a:endParaRPr lang="en-US"/>
          </a:p>
        </p:txBody>
      </p:sp>
    </p:spTree>
    <p:extLst>
      <p:ext uri="{BB962C8B-B14F-4D97-AF65-F5344CB8AC3E}">
        <p14:creationId xmlns:p14="http://schemas.microsoft.com/office/powerpoint/2010/main" val="6481083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15963" y="1160463"/>
            <a:ext cx="5572125" cy="3135312"/>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70837"/>
            <a:ext cx="5603240" cy="3657958"/>
          </a:xfrm>
          <a:prstGeom prst="rect">
            <a:avLst/>
          </a:prstGeom>
        </p:spPr>
        <p:txBody>
          <a:bodyPr vert="horz" lIns="93102" tIns="46552" rIns="93102" bIns="4655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4"/>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4"/>
          </a:xfrm>
          <a:prstGeom prst="rect">
            <a:avLst/>
          </a:prstGeom>
        </p:spPr>
        <p:txBody>
          <a:bodyPr vert="horz" lIns="93102" tIns="46552" rIns="93102" bIns="46552" rtlCol="0" anchor="b"/>
          <a:lstStyle>
            <a:lvl1pPr algn="r">
              <a:defRPr sz="1200"/>
            </a:lvl1pPr>
          </a:lstStyle>
          <a:p>
            <a:fld id="{D0ECA9DC-8E96-4C18-A0D0-F5C5C0229E3D}" type="slidenum">
              <a:rPr lang="en-US" smtClean="0"/>
              <a:t>‹#›</a:t>
            </a:fld>
            <a:endParaRPr lang="en-US"/>
          </a:p>
        </p:txBody>
      </p:sp>
      <p:pic>
        <p:nvPicPr>
          <p:cNvPr id="8" name="Picture 7">
            <a:extLst>
              <a:ext uri="{FF2B5EF4-FFF2-40B4-BE49-F238E27FC236}">
                <a16:creationId xmlns:a16="http://schemas.microsoft.com/office/drawing/2014/main" id="{A43B2994-5A36-D9FD-5BD0-028680C4658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550" y="185160"/>
            <a:ext cx="1638202" cy="801947"/>
          </a:xfrm>
          <a:prstGeom prst="rect">
            <a:avLst/>
          </a:prstGeom>
        </p:spPr>
      </p:pic>
      <p:pic>
        <p:nvPicPr>
          <p:cNvPr id="9" name="Picture 8">
            <a:extLst>
              <a:ext uri="{FF2B5EF4-FFF2-40B4-BE49-F238E27FC236}">
                <a16:creationId xmlns:a16="http://schemas.microsoft.com/office/drawing/2014/main" id="{D96ACD1E-7A1C-521B-F47B-7F37BC2EBE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49053" y="123206"/>
            <a:ext cx="1843797" cy="801947"/>
          </a:xfrm>
          <a:prstGeom prst="rect">
            <a:avLst/>
          </a:prstGeom>
        </p:spPr>
      </p:pic>
    </p:spTree>
    <p:extLst>
      <p:ext uri="{BB962C8B-B14F-4D97-AF65-F5344CB8AC3E}">
        <p14:creationId xmlns:p14="http://schemas.microsoft.com/office/powerpoint/2010/main" val="2452518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ourts.ca.gov/documents/CARE-Act-Eligibility-Criteria-04.24.23-FINA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are-act.org/cpt-training/care-act-eligibility-in-practic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are-act.org/resource/care-act-resources-for-petitioner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are-act.org/resource/supporter-role-in-the-care-ac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care-act.org/cpt-training/the-supporter-role-in-the-care-ac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ourts.ca.gov/documents/CARE-Act-JC-Fact-Sheet-FINAL-3.20.23.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leginfo.legislature.ca.gov/faces/billTextClient.xhtml?bill_id=202120220SB1338"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ourts.ca.gov/documents/CARE-Act-JC-Fact-Sheet-FINAL-3.20.23.pdf"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law.justia.com/codes/california/2022/code-wic/division-5/part-8/chapter-5/section-5982/"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urts.ca.gov/documents/CARE-Act-JC-Fact-Sheet-FINAL-3.20.23.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care-act.org/resource/legal-roles-in-the-care-act/"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are-act.org/resource/the-care-act-at-a-glan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re-act.org/training-material/overview-of-care-process-for-supporter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care-act.org/resource/the-care-process-flow-to-treatment-housing-and-suppor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re-act.org/training-material/overview-of-care-agreement-care-plan-for-volunteer-support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leginfo.legislature.ca.gov/faces/codes_displaySection.xhtml?lawCode=WIC&amp;sectionNum=598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latin typeface="+mn-lt"/>
                <a:cs typeface="Segoe UI" panose="020B0502040204020203" pitchFamily="34" charset="0"/>
              </a:rPr>
              <a:t>[Slide Image Description: This cover slide introduces the title and category of this training.]</a:t>
            </a:r>
          </a:p>
          <a:p>
            <a:endParaRPr lang="en-US" sz="1200">
              <a:latin typeface="+mn-lt"/>
            </a:endParaRPr>
          </a:p>
          <a:p>
            <a:r>
              <a:rPr lang="en-US" sz="1200" b="0" i="0" u="none" strike="noStrike" baseline="0">
                <a:latin typeface="+mn-lt"/>
              </a:rPr>
              <a:t>Disclaimer: This material was provided to counties to use and adapt by Health Management Associates (HMA). Modifications made by counties do not necessarily represent the viewpoints of HMA. The contents are those of the author(s) and do not necessarily represent the official views of, nor an endorsement by, California Department of Health Care Services. </a:t>
            </a:r>
            <a:endParaRPr lang="en-US" sz="1200">
              <a:latin typeface="+mn-lt"/>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pPr/>
              <a:t>1</a:t>
            </a:fld>
            <a:endParaRPr lang="en-US"/>
          </a:p>
        </p:txBody>
      </p:sp>
      <p:sp>
        <p:nvSpPr>
          <p:cNvPr id="7" name="Slide Image Placeholder 6">
            <a:extLst>
              <a:ext uri="{FF2B5EF4-FFF2-40B4-BE49-F238E27FC236}">
                <a16:creationId xmlns:a16="http://schemas.microsoft.com/office/drawing/2014/main" id="{1C73FE7C-F28A-9EAA-2397-5A1876062077}"/>
              </a:ext>
            </a:extLst>
          </p:cNvPr>
          <p:cNvSpPr>
            <a:spLocks noGrp="1" noRot="1" noChangeAspect="1"/>
          </p:cNvSpPr>
          <p:nvPr>
            <p:ph type="sldImg"/>
          </p:nvPr>
        </p:nvSpPr>
        <p:spPr/>
      </p:sp>
    </p:spTree>
    <p:extLst>
      <p:ext uri="{BB962C8B-B14F-4D97-AF65-F5344CB8AC3E}">
        <p14:creationId xmlns:p14="http://schemas.microsoft.com/office/powerpoint/2010/main" val="312466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Segoe UI" panose="020B0502040204020203" pitchFamily="34" charset="0"/>
              </a:rPr>
              <a:t>Slide Image Description: </a:t>
            </a:r>
            <a:r>
              <a:rPr lang="en-US"/>
              <a:t>This slide shows colorful boxes listing the roles included in the CARE Act process.]</a:t>
            </a:r>
          </a:p>
          <a:p>
            <a:endParaRPr lang="en-US"/>
          </a:p>
          <a:p>
            <a:r>
              <a:rPr lang="en-US"/>
              <a:t>These are the primary roles in the CARE process: the CARE participant (also known as the respondent), the petitioner, the volunteer supporter, the county behavioral health (or BH) agency, the housing and community support providers, and of course, the CARE court (and the roles within that court).</a:t>
            </a:r>
          </a:p>
        </p:txBody>
      </p:sp>
      <p:sp>
        <p:nvSpPr>
          <p:cNvPr id="4" name="Slide Number Placeholder 3"/>
          <p:cNvSpPr>
            <a:spLocks noGrp="1"/>
          </p:cNvSpPr>
          <p:nvPr>
            <p:ph type="sldNum" sz="quarter" idx="5"/>
          </p:nvPr>
        </p:nvSpPr>
        <p:spPr/>
        <p:txBody>
          <a:bodyPr/>
          <a:lstStyle/>
          <a:p>
            <a:fld id="{D0ECA9DC-8E96-4C18-A0D0-F5C5C0229E3D}" type="slidenum">
              <a:rPr lang="en-US" smtClean="0"/>
              <a:pPr/>
              <a:t>10</a:t>
            </a:fld>
            <a:endParaRPr lang="en-US"/>
          </a:p>
        </p:txBody>
      </p:sp>
      <p:sp>
        <p:nvSpPr>
          <p:cNvPr id="7" name="Slide Image Placeholder 6">
            <a:extLst>
              <a:ext uri="{FF2B5EF4-FFF2-40B4-BE49-F238E27FC236}">
                <a16:creationId xmlns:a16="http://schemas.microsoft.com/office/drawing/2014/main" id="{0D0B10DF-E263-EF5A-DB01-F4BC3DD4E8AD}"/>
              </a:ext>
            </a:extLst>
          </p:cNvPr>
          <p:cNvSpPr>
            <a:spLocks noGrp="1" noRot="1" noChangeAspect="1"/>
          </p:cNvSpPr>
          <p:nvPr>
            <p:ph type="sldImg"/>
          </p:nvPr>
        </p:nvSpPr>
        <p:spPr/>
      </p:sp>
    </p:spTree>
    <p:extLst>
      <p:ext uri="{BB962C8B-B14F-4D97-AF65-F5344CB8AC3E}">
        <p14:creationId xmlns:p14="http://schemas.microsoft.com/office/powerpoint/2010/main" val="928599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Segoe UI" panose="020B0502040204020203" pitchFamily="34" charset="0"/>
              </a:rPr>
              <a:t>Slide Image Description: </a:t>
            </a:r>
            <a:r>
              <a:rPr lang="en-US"/>
              <a:t>This slide shows a picture of volunteers distributing food as well as an orange silhouette of a person. The client/respondent description is listed.]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The first role of us to discuss is the client/respondent. Keep in mind that the word “respondent” is a legal term that refers to the person participating in the CARE process. </a:t>
            </a:r>
            <a:endParaRPr lang="en-US"/>
          </a:p>
          <a:p>
            <a:pPr marL="171450" indent="-171450">
              <a:buFont typeface="Arial" panose="020B0604020202020204" pitchFamily="34" charset="0"/>
              <a:buChar char="•"/>
            </a:pPr>
            <a:r>
              <a:rPr lang="en-US"/>
              <a:t>This slide gives a summary of the eligibility criteria for folks who may access the CARE process. </a:t>
            </a:r>
          </a:p>
          <a:p>
            <a:pPr marL="628650" lvl="1" indent="-171450">
              <a:buFont typeface="Arial" panose="020B0604020202020204" pitchFamily="34" charset="0"/>
              <a:buChar char="•"/>
            </a:pPr>
            <a:r>
              <a:rPr lang="en-US"/>
              <a:t>Potential clients/respondents for the CARE process are adults 18 years and older with a diagnosis of Schizophrenia Spectrum or other psychotic disorders and who: </a:t>
            </a:r>
          </a:p>
          <a:p>
            <a:pPr marL="628650" lvl="1" indent="-171450">
              <a:buFont typeface="Arial" panose="020B0604020202020204" pitchFamily="34" charset="0"/>
              <a:buChar char="•"/>
            </a:pPr>
            <a:r>
              <a:rPr lang="en-US"/>
              <a:t>Have symptoms that are severe in degree and persistent in duration, which may cause behavioral functioning which interferes substantially with primary activities of daily life</a:t>
            </a:r>
          </a:p>
          <a:p>
            <a:pPr marL="1085850" lvl="2" indent="-171450">
              <a:buFont typeface="Arial" panose="020B0604020202020204" pitchFamily="34" charset="0"/>
              <a:buChar char="•"/>
            </a:pPr>
            <a:r>
              <a:rPr lang="en-US"/>
              <a:t>and which may result in an inability to maintain stable adjustment and independent functioning without treatment/support and rehabilitation for a long or indefinite period of time,</a:t>
            </a:r>
          </a:p>
          <a:p>
            <a:pPr marL="628650" lvl="1" indent="-171450">
              <a:buFont typeface="Arial" panose="020B0604020202020204" pitchFamily="34" charset="0"/>
              <a:buChar char="•"/>
            </a:pPr>
            <a:r>
              <a:rPr lang="en-US"/>
              <a:t>Are not stabilized with ongoing voluntary outpatient treatment,</a:t>
            </a:r>
          </a:p>
          <a:p>
            <a:pPr marL="628650" lvl="1" indent="-171450">
              <a:buFont typeface="Arial" panose="020B0604020202020204" pitchFamily="34" charset="0"/>
              <a:buChar char="•"/>
            </a:pPr>
            <a:r>
              <a:rPr lang="en-US"/>
              <a:t>Are either unlikely to survive safely/independently in the community and the condition is deteriorating OR services and support are needed to prevent relapse or deterioration,</a:t>
            </a:r>
          </a:p>
          <a:p>
            <a:pPr marL="628650" lvl="1" indent="-171450">
              <a:buFont typeface="Arial" panose="020B0604020202020204" pitchFamily="34" charset="0"/>
              <a:buChar char="•"/>
            </a:pPr>
            <a:r>
              <a:rPr lang="en-US"/>
              <a:t>Participation in CARE Act is the least restrictive alternative, </a:t>
            </a:r>
          </a:p>
          <a:p>
            <a:pPr marL="1085850" lvl="2" indent="-171450">
              <a:buFont typeface="Arial" panose="020B0604020202020204" pitchFamily="34" charset="0"/>
              <a:buChar char="•"/>
            </a:pPr>
            <a:r>
              <a:rPr lang="en-US"/>
              <a:t>The CARE process is an alternative to other avenues, such as the LPS process or incarceration</a:t>
            </a:r>
          </a:p>
          <a:p>
            <a:pPr marL="628650" lvl="1" indent="-171450">
              <a:buFont typeface="Arial" panose="020B0604020202020204" pitchFamily="34" charset="0"/>
              <a:buChar char="•"/>
            </a:pPr>
            <a:r>
              <a:rPr lang="en-US"/>
              <a:t>The person will likely benefit from participating in a CARE plan or CARE agreement because the process will connect them with those additional services supports and treatment.</a:t>
            </a:r>
          </a:p>
          <a:p>
            <a:pPr lvl="1"/>
            <a:endParaRPr lang="en-US"/>
          </a:p>
          <a:p>
            <a:r>
              <a:rPr lang="en-US"/>
              <a:t>For more information, visit the </a:t>
            </a:r>
            <a:r>
              <a:rPr lang="en-US">
                <a:hlinkClick r:id="rId3"/>
              </a:rPr>
              <a:t>CARE Act Eligibility Criteria </a:t>
            </a:r>
            <a:r>
              <a:rPr lang="en-US"/>
              <a:t>brief and </a:t>
            </a:r>
            <a:r>
              <a:rPr lang="en-US">
                <a:hlinkClick r:id="rId4"/>
              </a:rPr>
              <a:t>Eligibility in Practice </a:t>
            </a:r>
            <a:r>
              <a:rPr lang="en-US"/>
              <a:t>training materials.</a:t>
            </a:r>
          </a:p>
          <a:p>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pPr/>
              <a:t>11</a:t>
            </a:fld>
            <a:endParaRPr lang="en-US"/>
          </a:p>
        </p:txBody>
      </p:sp>
      <p:sp>
        <p:nvSpPr>
          <p:cNvPr id="7" name="Slide Image Placeholder 6">
            <a:extLst>
              <a:ext uri="{FF2B5EF4-FFF2-40B4-BE49-F238E27FC236}">
                <a16:creationId xmlns:a16="http://schemas.microsoft.com/office/drawing/2014/main" id="{EE051E12-A7D2-4942-0592-847E3955E407}"/>
              </a:ext>
            </a:extLst>
          </p:cNvPr>
          <p:cNvSpPr>
            <a:spLocks noGrp="1" noRot="1" noChangeAspect="1"/>
          </p:cNvSpPr>
          <p:nvPr>
            <p:ph type="sldImg"/>
          </p:nvPr>
        </p:nvSpPr>
        <p:spPr/>
      </p:sp>
    </p:spTree>
    <p:extLst>
      <p:ext uri="{BB962C8B-B14F-4D97-AF65-F5344CB8AC3E}">
        <p14:creationId xmlns:p14="http://schemas.microsoft.com/office/powerpoint/2010/main" val="3406925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Segoe UI" panose="020B0502040204020203" pitchFamily="34" charset="0"/>
              </a:rPr>
              <a:t>Slide Image Description: </a:t>
            </a:r>
            <a:r>
              <a:rPr lang="en-US"/>
              <a:t>This slide shows a picture of a happy senior couple, as well as a description of the petitioner role.]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latin typeface="+mn-lt"/>
              </a:rPr>
              <a:t>Petitioners are not limited to what is described here. However, an individual must be on the list of eligible petitioners in order to serve as one.</a:t>
            </a:r>
          </a:p>
          <a:p>
            <a:endParaRPr lang="en-US">
              <a:latin typeface="+mn-lt"/>
              <a:cs typeface="Calibri"/>
            </a:endParaRPr>
          </a:p>
          <a:p>
            <a:r>
              <a:rPr lang="en-US">
                <a:latin typeface="+mn-lt"/>
              </a:rPr>
              <a:t>A petitioner could include: </a:t>
            </a:r>
            <a:endParaRPr lang="en-US">
              <a:latin typeface="+mn-lt"/>
              <a:cs typeface="Calibri"/>
            </a:endParaRPr>
          </a:p>
          <a:p>
            <a:pPr marL="228600" indent="-228600">
              <a:buFont typeface="Arial" panose="020B0604020202020204" pitchFamily="34" charset="0"/>
              <a:buChar char="•"/>
            </a:pPr>
            <a:r>
              <a:rPr lang="en-US">
                <a:latin typeface="+mn-lt"/>
              </a:rPr>
              <a:t>An individual with a legal responsibility to perform the functions or responsibilities of a parent. Additional family members that may be petitioners are a spouse, sibling, child, or grandparent. Family members that can be petitioners are truly limited to what is shown on the slide.</a:t>
            </a:r>
          </a:p>
          <a:p>
            <a:pPr marL="228600" indent="-228600">
              <a:buFont typeface="Arial" panose="020B0604020202020204" pitchFamily="34" charset="0"/>
              <a:buChar char="•"/>
            </a:pPr>
            <a:r>
              <a:rPr lang="en-US">
                <a:effectLst/>
                <a:latin typeface="+mn-lt"/>
                <a:ea typeface="Calibri" panose="020F0502020204030204" pitchFamily="34" charset="0"/>
                <a:cs typeface="Times New Roman" panose="02020603050405020304" pitchFamily="18" charset="0"/>
              </a:rPr>
              <a:t>A petitioner could be a mental health professional or a service provider that is currently treating or has recently been treating the patient.</a:t>
            </a:r>
          </a:p>
          <a:p>
            <a:pPr marL="228600" indent="-228600">
              <a:buFont typeface="Arial" panose="020B0604020202020204" pitchFamily="34" charset="0"/>
              <a:buChar char="•"/>
            </a:pPr>
            <a:r>
              <a:rPr lang="en-US">
                <a:effectLst/>
                <a:latin typeface="+mn-lt"/>
                <a:ea typeface="Calibri" panose="020F0502020204030204" pitchFamily="34" charset="0"/>
                <a:cs typeface="Times New Roman" panose="02020603050405020304" pitchFamily="18" charset="0"/>
              </a:rPr>
              <a:t>The director of a hospital or designee in which the person was recently or currently hospitalized. </a:t>
            </a:r>
          </a:p>
          <a:p>
            <a:pPr marL="228600" indent="-228600">
              <a:buFont typeface="Arial" panose="020B0604020202020204" pitchFamily="34" charset="0"/>
              <a:buChar char="•"/>
              <a:defRPr/>
            </a:pPr>
            <a:r>
              <a:rPr lang="en-US">
                <a:effectLst/>
                <a:latin typeface="+mn-lt"/>
                <a:ea typeface="Calibri" panose="020F0502020204030204" pitchFamily="34" charset="0"/>
                <a:cs typeface="Segoe UI"/>
              </a:rPr>
              <a:t>The directors of different public service agencies, like the county behavioral health agency or Adult Protective Services (APS).</a:t>
            </a:r>
            <a:r>
              <a:rPr lang="en-US">
                <a:latin typeface="+mn-lt"/>
                <a:ea typeface="Calibri" panose="020F0502020204030204" pitchFamily="34" charset="0"/>
                <a:cs typeface="Segoe UI"/>
              </a:rPr>
              <a:t> </a:t>
            </a:r>
            <a:endParaRPr lang="en-US">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A first responder, which includes a peace officer, firefighter, paramedic, emergency medical technician, or mobile crisis response worker.</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A homeless outreach worker.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A person with whom the respondent resides.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The client themselves can petition through self-select.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We want to callout that the CARE Act comes with access to care, access to supports, potential housing, and individuals may want to self-select to be a part of this process.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atin typeface="+mn-lt"/>
            </a:endParaRPr>
          </a:p>
          <a:p>
            <a:pPr marL="0" marR="0" lvl="0" indent="0" algn="l" defTabSz="914400" rtl="0" eaLnBrk="1" fontAlgn="auto" latinLnBrk="0" hangingPunct="1">
              <a:lnSpc>
                <a:spcPct val="107000"/>
              </a:lnSpc>
              <a:spcBef>
                <a:spcPts val="0"/>
              </a:spcBef>
              <a:spcAft>
                <a:spcPts val="600"/>
              </a:spcAft>
              <a:buClrTx/>
              <a:buSzTx/>
              <a:buFontTx/>
              <a:buNone/>
              <a:tabLst/>
              <a:defRPr/>
            </a:pPr>
            <a:r>
              <a:rPr lang="en-US">
                <a:latin typeface="+mn-lt"/>
              </a:rPr>
              <a:t>For all of the listed agency directors and other professionals who may file a petition to initiate the CARE process, their designees may also file a petition under the CARE Act. </a:t>
            </a:r>
          </a:p>
          <a:p>
            <a:pPr marL="0" marR="0" lvl="0" indent="0" algn="l" defTabSz="914400" rtl="0" eaLnBrk="1" fontAlgn="auto" latinLnBrk="0" hangingPunct="1">
              <a:lnSpc>
                <a:spcPct val="107000"/>
              </a:lnSpc>
              <a:spcBef>
                <a:spcPts val="0"/>
              </a:spcBef>
              <a:spcAft>
                <a:spcPts val="600"/>
              </a:spcAft>
              <a:buClrTx/>
              <a:buSzTx/>
              <a:buFontTx/>
              <a:buNone/>
              <a:tabLst/>
              <a:defRPr/>
            </a:pPr>
            <a:endParaRPr lang="en-US">
              <a:latin typeface="+mn-lt"/>
            </a:endParaRPr>
          </a:p>
          <a:p>
            <a:r>
              <a:rPr lang="en-US"/>
              <a:t>For more information, visit </a:t>
            </a:r>
            <a:r>
              <a:rPr lang="en-US">
                <a:hlinkClick r:id="rId3"/>
              </a:rPr>
              <a:t>CARE Act Resources For Petitioners</a:t>
            </a:r>
            <a:r>
              <a:rPr lang="en-US"/>
              <a:t>.</a:t>
            </a:r>
          </a:p>
          <a:p>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t>12</a:t>
            </a:fld>
            <a:endParaRPr lang="en-US"/>
          </a:p>
        </p:txBody>
      </p:sp>
    </p:spTree>
    <p:extLst>
      <p:ext uri="{BB962C8B-B14F-4D97-AF65-F5344CB8AC3E}">
        <p14:creationId xmlns:p14="http://schemas.microsoft.com/office/powerpoint/2010/main" val="308111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Segoe UI" panose="020B0502040204020203" pitchFamily="34" charset="0"/>
              </a:rPr>
              <a:t>Slide Image Description: </a:t>
            </a:r>
            <a:r>
              <a:rPr lang="en-US"/>
              <a:t>This slide shows a picture of a smiling individual in a colorful shirt, as well as the description of the volunteer supporter role.]</a:t>
            </a:r>
            <a:endParaRPr lang="en-US">
              <a:latin typeface="+mn-lt"/>
            </a:endParaRPr>
          </a:p>
          <a:p>
            <a:endParaRPr lang="en-US"/>
          </a:p>
          <a:p>
            <a:r>
              <a:rPr lang="en-US"/>
              <a:t>The volunteer supporter role is a person who is identified by the respondent. The volunteer supporter is an individual that respects the respondent’s preferences, goals, values, and beliefs.</a:t>
            </a:r>
            <a:r>
              <a:rPr lang="en-US" strike="sngStrike"/>
              <a:t> </a:t>
            </a:r>
          </a:p>
          <a:p>
            <a:endParaRPr lang="en-US"/>
          </a:p>
          <a:p>
            <a:r>
              <a:rPr lang="en-US"/>
              <a:t>This is a person that supports the respondent’s independence, autonomy, and decision-making authority over their own life. This person may participate in the development of the CARE agreement or the CARE plan and support the follow-through and access to additional services.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training and technical assistance available regarding the volunteer supporter role. For more information, visit the </a:t>
            </a:r>
            <a:r>
              <a:rPr lang="en-US">
                <a:hlinkClick r:id="rId3"/>
              </a:rPr>
              <a:t>Supporter Role in the CARE Act brief </a:t>
            </a:r>
            <a:r>
              <a:rPr lang="en-US"/>
              <a:t>and </a:t>
            </a:r>
            <a:r>
              <a:rPr lang="en-US">
                <a:hlinkClick r:id="rId4"/>
              </a:rPr>
              <a:t>The Supporter Role in the CARE Act </a:t>
            </a:r>
            <a:r>
              <a:rPr lang="en-US"/>
              <a:t>training materials.</a:t>
            </a:r>
          </a:p>
        </p:txBody>
      </p:sp>
      <p:sp>
        <p:nvSpPr>
          <p:cNvPr id="4" name="Slide Number Placeholder 3"/>
          <p:cNvSpPr>
            <a:spLocks noGrp="1"/>
          </p:cNvSpPr>
          <p:nvPr>
            <p:ph type="sldNum" sz="quarter" idx="5"/>
          </p:nvPr>
        </p:nvSpPr>
        <p:spPr/>
        <p:txBody>
          <a:bodyPr/>
          <a:lstStyle/>
          <a:p>
            <a:fld id="{D0ECA9DC-8E96-4C18-A0D0-F5C5C0229E3D}" type="slidenum">
              <a:rPr lang="en-US" smtClean="0"/>
              <a:pPr/>
              <a:t>13</a:t>
            </a:fld>
            <a:endParaRPr lang="en-US"/>
          </a:p>
        </p:txBody>
      </p:sp>
      <p:sp>
        <p:nvSpPr>
          <p:cNvPr id="7" name="Slide Image Placeholder 6">
            <a:extLst>
              <a:ext uri="{FF2B5EF4-FFF2-40B4-BE49-F238E27FC236}">
                <a16:creationId xmlns:a16="http://schemas.microsoft.com/office/drawing/2014/main" id="{36891218-F479-E60B-51E6-681062FAB44E}"/>
              </a:ext>
            </a:extLst>
          </p:cNvPr>
          <p:cNvSpPr>
            <a:spLocks noGrp="1" noRot="1" noChangeAspect="1"/>
          </p:cNvSpPr>
          <p:nvPr>
            <p:ph type="sldImg"/>
          </p:nvPr>
        </p:nvSpPr>
        <p:spPr/>
      </p:sp>
    </p:spTree>
    <p:extLst>
      <p:ext uri="{BB962C8B-B14F-4D97-AF65-F5344CB8AC3E}">
        <p14:creationId xmlns:p14="http://schemas.microsoft.com/office/powerpoint/2010/main" val="687705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Calibri"/>
              </a:rPr>
              <a:t>Slide Image Description: </a:t>
            </a:r>
            <a:r>
              <a:rPr lang="en-US"/>
              <a:t>This slide shows a picture of an individual sitting at a computer thinking, as well as a description of the county behavioral health agency role.]</a:t>
            </a:r>
            <a:endParaRPr lang="en-US">
              <a:latin typeface="+mn-lt"/>
            </a:endParaRPr>
          </a:p>
          <a:p>
            <a:pPr lvl="0"/>
            <a:endParaRPr lang="en-US"/>
          </a:p>
          <a:p>
            <a:r>
              <a:rPr lang="en-US"/>
              <a:t>This is the agency that is assigned to engage with the respondent as they enter into the different pathways of a CARE agreement or CARE plan. The county behavioral health agency will likely engage their assertive community treatment (ACT) teams, or similar wraparound/outreach teams such as Full Service Partnership (FSP). </a:t>
            </a:r>
            <a:endParaRPr lang="en-US">
              <a:ea typeface="Calibri"/>
              <a:cs typeface="Calibri"/>
            </a:endParaRPr>
          </a:p>
          <a:p>
            <a:pPr marL="171450" indent="-171450">
              <a:buFont typeface="Arial" panose="020B0604020202020204" pitchFamily="34" charset="0"/>
              <a:buChar char="•"/>
            </a:pPr>
            <a:r>
              <a:rPr lang="en-US"/>
              <a:t>FSPs maintain fidelity to the Assertive Community Treatment (ACT) model with low client-to-staff ratios and provide services through a team approach. </a:t>
            </a:r>
            <a:endParaRPr lang="en-US">
              <a:ea typeface="Calibri"/>
              <a:cs typeface="Calibri"/>
            </a:endParaRPr>
          </a:p>
          <a:p>
            <a:pPr marL="171450" indent="-171450">
              <a:buFont typeface="Arial" panose="020B0604020202020204" pitchFamily="34" charset="0"/>
              <a:buChar char="•"/>
            </a:pPr>
            <a:r>
              <a:rPr lang="en-US"/>
              <a:t>FSPs aim to support individuals in building the skills and supports needed to progress in their recovery and when ready transition to a lower level of care.</a:t>
            </a:r>
            <a:endParaRPr lang="en-US">
              <a:ea typeface="Calibri"/>
              <a:cs typeface="Calibri"/>
            </a:endParaRPr>
          </a:p>
          <a:p>
            <a:endParaRPr lang="en-US"/>
          </a:p>
          <a:p>
            <a:r>
              <a:rPr lang="en-US"/>
              <a:t>County behavioral health agencies and their teams will look different, but regardless, they are a key player in providing outreach, creating an initial report, conducting clinical evaluation, engaging the respondent in the mental health treatment, and connecting that individual with other services and supports, such as housing.</a:t>
            </a:r>
            <a:endParaRPr lang="en-US">
              <a:ea typeface="Calibri"/>
              <a:cs typeface="Calibri"/>
            </a:endParaRPr>
          </a:p>
          <a:p>
            <a:endParaRPr lang="en-US"/>
          </a:p>
          <a:p>
            <a:r>
              <a:rPr lang="en-US"/>
              <a:t>Examples of BH Provider team members:</a:t>
            </a:r>
            <a:endParaRPr lang="en-US">
              <a:ea typeface="Calibri"/>
              <a:cs typeface="Calibri"/>
            </a:endParaRPr>
          </a:p>
          <a:p>
            <a:pPr marL="171450" indent="-171450">
              <a:buFont typeface="Arial" panose="020B0604020202020204" pitchFamily="34" charset="0"/>
              <a:buChar char="•"/>
            </a:pPr>
            <a:r>
              <a:rPr lang="en-US"/>
              <a:t>Team lead/program manager/supervisor</a:t>
            </a:r>
            <a:endParaRPr lang="en-US">
              <a:ea typeface="Calibri"/>
              <a:cs typeface="Calibri"/>
            </a:endParaRPr>
          </a:p>
          <a:p>
            <a:pPr marL="171450" indent="-171450">
              <a:buFont typeface="Arial" panose="020B0604020202020204" pitchFamily="34" charset="0"/>
              <a:buChar char="•"/>
            </a:pPr>
            <a:r>
              <a:rPr lang="en-US"/>
              <a:t>Licensed or waivered clinicians (LCSW, LMFT, Psychologist)</a:t>
            </a:r>
            <a:endParaRPr lang="en-US">
              <a:ea typeface="Calibri"/>
              <a:cs typeface="Calibri"/>
            </a:endParaRPr>
          </a:p>
          <a:p>
            <a:pPr marL="171450" indent="-171450">
              <a:buFont typeface="Arial" panose="020B0604020202020204" pitchFamily="34" charset="0"/>
              <a:buChar char="•"/>
            </a:pPr>
            <a:r>
              <a:rPr lang="en-US"/>
              <a:t>Psychiatrist</a:t>
            </a:r>
            <a:endParaRPr lang="en-US">
              <a:ea typeface="Calibri"/>
              <a:cs typeface="Calibri"/>
            </a:endParaRPr>
          </a:p>
          <a:p>
            <a:pPr marL="171450" indent="-171450">
              <a:buFont typeface="Arial" panose="020B0604020202020204" pitchFamily="34" charset="0"/>
              <a:buChar char="•"/>
            </a:pPr>
            <a:r>
              <a:rPr lang="en-US"/>
              <a:t>Case managers including:</a:t>
            </a:r>
            <a:endParaRPr lang="en-US">
              <a:ea typeface="Calibri"/>
              <a:cs typeface="Calibri"/>
            </a:endParaRPr>
          </a:p>
          <a:p>
            <a:pPr marL="628650" lvl="1" indent="-171450">
              <a:buFont typeface="Arial" panose="020B0604020202020204" pitchFamily="34" charset="0"/>
              <a:buChar char="•"/>
            </a:pPr>
            <a:r>
              <a:rPr lang="en-US"/>
              <a:t>Substance use disorder (SUD) specialist</a:t>
            </a:r>
            <a:endParaRPr lang="en-US">
              <a:ea typeface="Calibri"/>
              <a:cs typeface="Calibri"/>
            </a:endParaRPr>
          </a:p>
          <a:p>
            <a:pPr marL="628650" lvl="1" indent="-171450">
              <a:buFont typeface="Arial" panose="020B0604020202020204" pitchFamily="34" charset="0"/>
              <a:buChar char="•"/>
            </a:pPr>
            <a:r>
              <a:rPr lang="en-US"/>
              <a:t>Housing specialist</a:t>
            </a:r>
            <a:endParaRPr lang="en-US">
              <a:ea typeface="Calibri"/>
              <a:cs typeface="Calibri"/>
            </a:endParaRPr>
          </a:p>
          <a:p>
            <a:pPr marL="628650" lvl="1" indent="-171450">
              <a:buFont typeface="Arial" panose="020B0604020202020204" pitchFamily="34" charset="0"/>
              <a:buChar char="•"/>
            </a:pPr>
            <a:r>
              <a:rPr lang="en-US"/>
              <a:t>Employment specialist</a:t>
            </a:r>
            <a:endParaRPr lang="en-US">
              <a:ea typeface="Calibri"/>
              <a:cs typeface="Calibri"/>
            </a:endParaRPr>
          </a:p>
          <a:p>
            <a:pPr marL="628650" lvl="1" indent="-171450">
              <a:buFont typeface="Arial" panose="020B0604020202020204" pitchFamily="34" charset="0"/>
              <a:buChar char="•"/>
            </a:pPr>
            <a:r>
              <a:rPr lang="en-US"/>
              <a:t>Medical caseworkers</a:t>
            </a:r>
            <a:endParaRPr lang="en-US">
              <a:ea typeface="Calibri"/>
              <a:cs typeface="Calibri"/>
            </a:endParaRPr>
          </a:p>
          <a:p>
            <a:pPr marL="171450" indent="-171450">
              <a:buFont typeface="Arial" panose="020B0604020202020204" pitchFamily="34" charset="0"/>
              <a:buChar char="•"/>
            </a:pPr>
            <a:r>
              <a:rPr lang="en-US"/>
              <a:t>Occupational therapists</a:t>
            </a:r>
            <a:endParaRPr lang="en-US">
              <a:ea typeface="Calibri"/>
              <a:cs typeface="Calibri"/>
            </a:endParaRPr>
          </a:p>
          <a:p>
            <a:pPr marL="171450" indent="-171450">
              <a:buFont typeface="Arial" panose="020B0604020202020204" pitchFamily="34" charset="0"/>
              <a:buChar char="•"/>
            </a:pPr>
            <a:r>
              <a:rPr lang="en-US"/>
              <a:t>Peer Specialists/Community Health Workers</a:t>
            </a:r>
            <a:endParaRPr lang="en-US">
              <a:ea typeface="Calibri"/>
              <a:cs typeface="Calibri"/>
            </a:endParaRPr>
          </a:p>
          <a:p>
            <a:pPr marL="171450" indent="-171450">
              <a:buFont typeface="Arial" panose="020B0604020202020204" pitchFamily="34" charset="0"/>
              <a:buChar char="•"/>
            </a:pPr>
            <a:r>
              <a:rPr lang="en-US"/>
              <a:t>Nurses</a:t>
            </a:r>
            <a:endParaRPr lang="en-US">
              <a:ea typeface="Calibri"/>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more information, visit the </a:t>
            </a:r>
            <a:r>
              <a:rPr lang="en-US">
                <a:hlinkClick r:id="rId3"/>
              </a:rPr>
              <a:t>CARE Act Fact Sheet</a:t>
            </a:r>
            <a:r>
              <a:rPr lang="en-US"/>
              <a:t> and </a:t>
            </a:r>
            <a:r>
              <a:rPr lang="en-US">
                <a:solidFill>
                  <a:srgbClr val="0066FF"/>
                </a:solidFill>
                <a:hlinkClick r:id="rId4">
                  <a:extLst>
                    <a:ext uri="{A12FA001-AC4F-418D-AE19-62706E023703}">
                      <ahyp:hlinkClr xmlns:ahyp="http://schemas.microsoft.com/office/drawing/2018/hyperlinkcolor" val="tx"/>
                    </a:ext>
                  </a:extLst>
                </a:hlinkClick>
              </a:rPr>
              <a:t>2022 California Welfare and Institutions Code (W&amp;I Code). </a:t>
            </a:r>
            <a:endParaRPr lang="en-US">
              <a:solidFill>
                <a:srgbClr val="0066FF"/>
              </a:solidFill>
            </a:endParaRPr>
          </a:p>
        </p:txBody>
      </p:sp>
      <p:sp>
        <p:nvSpPr>
          <p:cNvPr id="4" name="Slide Number Placeholder 3"/>
          <p:cNvSpPr>
            <a:spLocks noGrp="1"/>
          </p:cNvSpPr>
          <p:nvPr>
            <p:ph type="sldNum" sz="quarter" idx="5"/>
          </p:nvPr>
        </p:nvSpPr>
        <p:spPr/>
        <p:txBody>
          <a:bodyPr/>
          <a:lstStyle/>
          <a:p>
            <a:fld id="{D0ECA9DC-8E96-4C18-A0D0-F5C5C0229E3D}" type="slidenum">
              <a:rPr lang="en-US" smtClean="0"/>
              <a:pPr/>
              <a:t>14</a:t>
            </a:fld>
            <a:endParaRPr lang="en-US"/>
          </a:p>
        </p:txBody>
      </p:sp>
      <p:sp>
        <p:nvSpPr>
          <p:cNvPr id="7" name="Slide Image Placeholder 6">
            <a:extLst>
              <a:ext uri="{FF2B5EF4-FFF2-40B4-BE49-F238E27FC236}">
                <a16:creationId xmlns:a16="http://schemas.microsoft.com/office/drawing/2014/main" id="{59EEFB42-2180-B81E-65EC-9C4BC9598627}"/>
              </a:ext>
            </a:extLst>
          </p:cNvPr>
          <p:cNvSpPr>
            <a:spLocks noGrp="1" noRot="1" noChangeAspect="1"/>
          </p:cNvSpPr>
          <p:nvPr>
            <p:ph type="sldImg"/>
          </p:nvPr>
        </p:nvSpPr>
        <p:spPr/>
      </p:sp>
    </p:spTree>
    <p:extLst>
      <p:ext uri="{BB962C8B-B14F-4D97-AF65-F5344CB8AC3E}">
        <p14:creationId xmlns:p14="http://schemas.microsoft.com/office/powerpoint/2010/main" val="2392722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Segoe UI" panose="020B0502040204020203" pitchFamily="34" charset="0"/>
              </a:rPr>
              <a:t>Slide Image Description: </a:t>
            </a:r>
            <a:r>
              <a:rPr lang="en-US"/>
              <a:t>This slide shows a picture of an individual with prosthetics sitting on stairs, as well as a description of the housing &amp; community supports providers role.]</a:t>
            </a:r>
            <a:endParaRPr lang="en-US">
              <a:latin typeface="+mn-lt"/>
            </a:endParaRPr>
          </a:p>
          <a:p>
            <a:endParaRPr lang="en-US"/>
          </a:p>
          <a:p>
            <a:r>
              <a:rPr lang="en-US"/>
              <a:t>This is a snapshot of the different potential types of housing that the CARE client or respondent may have access to or be prioritized for. Different community-based housing models will look different by county.</a:t>
            </a:r>
          </a:p>
          <a:p>
            <a:endParaRPr lang="en-US"/>
          </a:p>
          <a:p>
            <a:pPr marL="171450" indent="-171450">
              <a:buFont typeface="Arial" panose="020B0604020202020204" pitchFamily="34" charset="0"/>
              <a:buChar char="•"/>
            </a:pPr>
            <a:r>
              <a:rPr lang="en-US"/>
              <a:t>Examples of housing providers may include housing first models, including, bridge/interim housing, rapid rehousing, and permanent supportive housing. </a:t>
            </a:r>
          </a:p>
          <a:p>
            <a:pPr marL="171450" indent="-171450">
              <a:buFont typeface="Arial" panose="020B0604020202020204" pitchFamily="34" charset="0"/>
              <a:buChar char="•"/>
            </a:pPr>
            <a:r>
              <a:rPr lang="en-US"/>
              <a:t>The Behavioral Health Bridge Housing program provides funding for operational and supportive services, to expand bridge housing implementation.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Examples of community supports providers may offer social services funded through Supplemental Security Income/State Supplementary Payment (SSI/SSP), financial assistance for immigrants, CalWORKs, California Food Assistance Program, In-Home Supportive Services program, and CalFresh.</a:t>
            </a:r>
          </a:p>
          <a:p>
            <a:endParaRPr lang="en-US"/>
          </a:p>
          <a:p>
            <a:r>
              <a:rPr lang="en-US"/>
              <a:t>If you look at code or WIC 5982, there's a multitude of housing programs, funding sources, and other community services that are highlighted as priorities for access for this particular CARE Act population. The other callout in 5982 is that these individuals should be prioritized for any appropriate BRIDGE housing that's funded through the BRIDGE housing program. </a:t>
            </a:r>
          </a:p>
          <a:p>
            <a:endParaRPr lang="en-US"/>
          </a:p>
          <a:p>
            <a:r>
              <a:rPr lang="en-US"/>
              <a:t>For more information</a:t>
            </a:r>
            <a:r>
              <a:rPr lang="en-US" u="none"/>
              <a:t>, </a:t>
            </a:r>
            <a:r>
              <a:rPr lang="en-US" u="none">
                <a:solidFill>
                  <a:schemeClr val="tx1"/>
                </a:solidFill>
              </a:rPr>
              <a:t>visit the </a:t>
            </a:r>
            <a:r>
              <a:rPr lang="en-US" u="none">
                <a:solidFill>
                  <a:schemeClr val="tx1"/>
                </a:solidFill>
                <a:hlinkClick r:id="rId3">
                  <a:extLst>
                    <a:ext uri="{A12FA001-AC4F-418D-AE19-62706E023703}">
                      <ahyp:hlinkClr xmlns:ahyp="http://schemas.microsoft.com/office/drawing/2018/hyperlinkcolor" val="tx"/>
                    </a:ext>
                  </a:extLst>
                </a:hlinkClick>
              </a:rPr>
              <a:t>CARE Act Fact Sheet</a:t>
            </a:r>
            <a:r>
              <a:rPr lang="en-US" u="none">
                <a:solidFill>
                  <a:schemeClr val="tx1"/>
                </a:solidFill>
              </a:rPr>
              <a:t> and </a:t>
            </a:r>
            <a:r>
              <a:rPr lang="en-US" u="none">
                <a:solidFill>
                  <a:schemeClr val="tx1"/>
                </a:solidFill>
                <a:hlinkClick r:id="rId4">
                  <a:extLst>
                    <a:ext uri="{A12FA001-AC4F-418D-AE19-62706E023703}">
                      <ahyp:hlinkClr xmlns:ahyp="http://schemas.microsoft.com/office/drawing/2018/hyperlinkcolor" val="tx"/>
                    </a:ext>
                  </a:extLst>
                </a:hlinkClick>
              </a:rPr>
              <a:t>2022 California Welfare and Institutions Code</a:t>
            </a:r>
            <a:r>
              <a:rPr lang="en-US" u="none">
                <a:solidFill>
                  <a:schemeClr val="tx1"/>
                </a:solidFill>
              </a:rPr>
              <a:t>.</a:t>
            </a:r>
          </a:p>
        </p:txBody>
      </p:sp>
      <p:sp>
        <p:nvSpPr>
          <p:cNvPr id="4" name="Slide Number Placeholder 3"/>
          <p:cNvSpPr>
            <a:spLocks noGrp="1"/>
          </p:cNvSpPr>
          <p:nvPr>
            <p:ph type="sldNum" sz="quarter" idx="5"/>
          </p:nvPr>
        </p:nvSpPr>
        <p:spPr/>
        <p:txBody>
          <a:bodyPr/>
          <a:lstStyle/>
          <a:p>
            <a:fld id="{D0ECA9DC-8E96-4C18-A0D0-F5C5C0229E3D}" type="slidenum">
              <a:rPr lang="en-US" smtClean="0"/>
              <a:pPr/>
              <a:t>15</a:t>
            </a:fld>
            <a:endParaRPr lang="en-US"/>
          </a:p>
        </p:txBody>
      </p:sp>
      <p:sp>
        <p:nvSpPr>
          <p:cNvPr id="7" name="Slide Image Placeholder 6">
            <a:extLst>
              <a:ext uri="{FF2B5EF4-FFF2-40B4-BE49-F238E27FC236}">
                <a16:creationId xmlns:a16="http://schemas.microsoft.com/office/drawing/2014/main" id="{2F84E4B6-77B0-CE99-CF10-FD866F0AB687}"/>
              </a:ext>
            </a:extLst>
          </p:cNvPr>
          <p:cNvSpPr>
            <a:spLocks noGrp="1" noRot="1" noChangeAspect="1"/>
          </p:cNvSpPr>
          <p:nvPr>
            <p:ph type="sldImg"/>
          </p:nvPr>
        </p:nvSpPr>
        <p:spPr/>
      </p:sp>
    </p:spTree>
    <p:extLst>
      <p:ext uri="{BB962C8B-B14F-4D97-AF65-F5344CB8AC3E}">
        <p14:creationId xmlns:p14="http://schemas.microsoft.com/office/powerpoint/2010/main" val="700619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a:latin typeface="+mn-lt"/>
                <a:cs typeface="Calibri"/>
              </a:rPr>
              <a:t>Slide Image Description: </a:t>
            </a:r>
            <a:r>
              <a:rPr lang="en-US"/>
              <a:t>This slide shows a picture of a gavel, as well as a description of the court role.]</a:t>
            </a:r>
            <a:endParaRPr lang="en-US">
              <a:latin typeface="+mn-lt"/>
              <a:cs typeface="Calibri"/>
            </a:endParaRPr>
          </a:p>
          <a:p>
            <a:endParaRPr lang="en-US"/>
          </a:p>
          <a:p>
            <a:pPr>
              <a:defRPr/>
            </a:pPr>
            <a:r>
              <a:rPr lang="en-US"/>
              <a:t>Since this is a legal process, there are legal components. </a:t>
            </a:r>
          </a:p>
          <a:p>
            <a:pPr>
              <a:defRPr/>
            </a:pP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will always be representation, usually by County Counsel or another agency for behavioral health. </a:t>
            </a:r>
            <a:endParaRPr lang="en-US">
              <a:cs typeface="Calibri"/>
            </a:endParaRPr>
          </a:p>
          <a:p>
            <a:pPr marL="171450" indent="-171450">
              <a:buFont typeface="Arial" panose="020B0604020202020204" pitchFamily="34" charset="0"/>
              <a:buChar char="•"/>
            </a:pPr>
            <a:r>
              <a:rPr lang="en-US"/>
              <a:t>The respondent has the right to court-appointed counsel regardless of their ability to pay. This will be either legal aid or a public defender, depending on the county and the availability. </a:t>
            </a:r>
            <a:endParaRPr lang="en-US">
              <a:cs typeface="Calibri"/>
            </a:endParaRPr>
          </a:p>
          <a:p>
            <a:pPr marL="628650" lvl="1" indent="-171450">
              <a:buFont typeface="Arial" panose="020B0604020202020204" pitchFamily="34" charset="0"/>
              <a:buChar char="•"/>
            </a:pPr>
            <a:r>
              <a:rPr lang="en-US"/>
              <a:t>The role of respondent's counsel is to represent the respondent’s interests and to protect their due process rights. </a:t>
            </a:r>
            <a:endParaRPr lang="en-US">
              <a:cs typeface="Calibri"/>
            </a:endParaRPr>
          </a:p>
          <a:p>
            <a:pPr marL="628650" lvl="1" indent="-171450">
              <a:buFont typeface="Arial" panose="020B0604020202020204" pitchFamily="34" charset="0"/>
              <a:buChar char="•"/>
            </a:pPr>
            <a:r>
              <a:rPr lang="en-US"/>
              <a:t>Respondents can hire a private attorney if they are able.</a:t>
            </a:r>
            <a:endParaRPr lang="en-US">
              <a:cs typeface="Calibri"/>
            </a:endParaRPr>
          </a:p>
          <a:p>
            <a:pPr marL="171450" indent="-171450">
              <a:buFont typeface="Arial" panose="020B0604020202020204" pitchFamily="34" charset="0"/>
              <a:buChar char="•"/>
            </a:pPr>
            <a:r>
              <a:rPr lang="en-US"/>
              <a:t>There is also a judge who will be a neutral arbiter. </a:t>
            </a:r>
            <a:endParaRPr lang="en-US">
              <a:cs typeface="Calibri"/>
            </a:endParaRPr>
          </a:p>
          <a:p>
            <a:pPr marL="628650" lvl="1" indent="-171450">
              <a:buFont typeface="Arial" panose="020B0604020202020204" pitchFamily="34" charset="0"/>
              <a:buChar char="•"/>
            </a:pPr>
            <a:r>
              <a:rPr lang="en-US"/>
              <a:t>The judge will work to conduct the case in an informal and non-adversarial atmosphere. </a:t>
            </a:r>
            <a:endParaRPr lang="en-US">
              <a:cs typeface="Calibri"/>
            </a:endParaRPr>
          </a:p>
          <a:p>
            <a:pPr marL="628650" lvl="1" indent="-171450">
              <a:buFont typeface="Arial" panose="020B0604020202020204" pitchFamily="34" charset="0"/>
              <a:buChar char="•"/>
            </a:pPr>
            <a:r>
              <a:rPr lang="en-US"/>
              <a:t>Create a “black robe” effect. Even though CARE proceedings take place in a civil court and emphasize self-determination, having a judge involved adds a weight and respect that can help motivate respondents and encourage adherence to the CARE agreement/plan.</a:t>
            </a:r>
            <a:endParaRPr lang="en-US">
              <a:cs typeface="Calibri"/>
            </a:endParaRPr>
          </a:p>
          <a:p>
            <a:pPr marL="0" lvl="0" indent="0">
              <a:buFont typeface="Arial" panose="020B0604020202020204" pitchFamily="34" charset="0"/>
              <a:buNone/>
            </a:pPr>
            <a:endParaRPr lang="en-US"/>
          </a:p>
          <a:p>
            <a:pPr>
              <a:defRPr/>
            </a:pPr>
            <a:r>
              <a:rPr lang="en-US"/>
              <a:t>For more information, visit the </a:t>
            </a:r>
            <a:r>
              <a:rPr lang="en-US">
                <a:hlinkClick r:id="rId3"/>
              </a:rPr>
              <a:t>CARE Act Fact Sheet</a:t>
            </a:r>
            <a:r>
              <a:rPr lang="en-US"/>
              <a:t> and the </a:t>
            </a:r>
            <a:r>
              <a:rPr lang="en-US">
                <a:hlinkClick r:id="rId4"/>
              </a:rPr>
              <a:t>Legal Roles in the CARE Act </a:t>
            </a:r>
            <a:r>
              <a:rPr lang="en-US"/>
              <a:t>brief. </a:t>
            </a:r>
            <a:endParaRPr lang="en-US">
              <a:cs typeface="Calibri"/>
            </a:endParaRPr>
          </a:p>
          <a:p>
            <a:pPr marL="0" lv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pPr/>
              <a:t>16</a:t>
            </a:fld>
            <a:endParaRPr lang="en-US"/>
          </a:p>
        </p:txBody>
      </p:sp>
      <p:sp>
        <p:nvSpPr>
          <p:cNvPr id="7" name="Slide Image Placeholder 6">
            <a:extLst>
              <a:ext uri="{FF2B5EF4-FFF2-40B4-BE49-F238E27FC236}">
                <a16:creationId xmlns:a16="http://schemas.microsoft.com/office/drawing/2014/main" id="{F6D6C7B5-C93F-B5FC-778B-5B157CB0681B}"/>
              </a:ext>
            </a:extLst>
          </p:cNvPr>
          <p:cNvSpPr>
            <a:spLocks noGrp="1" noRot="1" noChangeAspect="1"/>
          </p:cNvSpPr>
          <p:nvPr>
            <p:ph type="sldImg"/>
          </p:nvPr>
        </p:nvSpPr>
        <p:spPr/>
      </p:sp>
    </p:spTree>
    <p:extLst>
      <p:ext uri="{BB962C8B-B14F-4D97-AF65-F5344CB8AC3E}">
        <p14:creationId xmlns:p14="http://schemas.microsoft.com/office/powerpoint/2010/main" val="3429443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397177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1807" rtl="0" eaLnBrk="1" fontAlgn="auto" latinLnBrk="0" hangingPunct="1">
              <a:lnSpc>
                <a:spcPct val="100000"/>
              </a:lnSpc>
              <a:spcBef>
                <a:spcPts val="0"/>
              </a:spcBef>
              <a:spcAft>
                <a:spcPts val="0"/>
              </a:spcAft>
              <a:buClrTx/>
              <a:buSzTx/>
              <a:buFontTx/>
              <a:buNone/>
              <a:tabLst/>
              <a:defRPr/>
            </a:pPr>
            <a:r>
              <a:rPr lang="en-US" sz="1200">
                <a:solidFill>
                  <a:schemeClr val="tx1"/>
                </a:solidFill>
                <a:latin typeface="+mn-lt"/>
              </a:rPr>
              <a:t>[</a:t>
            </a:r>
            <a:r>
              <a:rPr lang="en-US" sz="1200">
                <a:latin typeface="+mn-lt"/>
                <a:cs typeface="Segoe UI" panose="020B0502040204020203" pitchFamily="34" charset="0"/>
              </a:rPr>
              <a:t>Slide Image Description: </a:t>
            </a:r>
            <a:r>
              <a:rPr lang="en-US">
                <a:latin typeface="+mn-lt"/>
              </a:rPr>
              <a:t>This slide shows </a:t>
            </a:r>
            <a:r>
              <a:rPr lang="en-US" sz="1200">
                <a:solidFill>
                  <a:schemeClr val="tx1"/>
                </a:solidFill>
                <a:latin typeface="+mn-lt"/>
              </a:rPr>
              <a:t>a screenshot of the CARE Act Resource Center website, highlighting key trainings and resources for individuals that are new to the CARE Act.]</a:t>
            </a:r>
            <a:endParaRPr lang="en-US">
              <a:latin typeface="Segoe UI"/>
              <a:cs typeface="Segoe UI"/>
            </a:endParaRPr>
          </a:p>
          <a:p>
            <a:pPr defTabSz="921807">
              <a:defRPr/>
            </a:pPr>
            <a:endParaRPr lang="en-US">
              <a:latin typeface="Segoe UI"/>
              <a:cs typeface="Segoe UI"/>
            </a:endParaRPr>
          </a:p>
          <a:p>
            <a:pPr defTabSz="921807">
              <a:defRPr/>
            </a:pPr>
            <a:r>
              <a:rPr lang="en-US">
                <a:latin typeface="Segoe UI"/>
                <a:cs typeface="Segoe UI"/>
              </a:rPr>
              <a:t>The CARE Act Resource Center training library includes recordings and decks of all live trainings as well as asynchronous pre-recorded trainings: Topics include the CARE Act process, volunteer supporters, legal roles, housing, eligibility criteria, role of the family, role of the peer, data collection and reporting, and more. The new design also highlights foundational trainings and resources for those new to learning about the CARE process.</a:t>
            </a:r>
          </a:p>
          <a:p>
            <a:pPr defTabSz="921807">
              <a:defRPr/>
            </a:pPr>
            <a:endParaRPr lang="en-US" sz="1800">
              <a:latin typeface="Segoe UI"/>
              <a:cs typeface="Segoe UI"/>
            </a:endParaRPr>
          </a:p>
          <a:p>
            <a:pPr defTabSz="921807">
              <a:defRPr/>
            </a:pPr>
            <a:r>
              <a:rPr lang="en-US" sz="1800">
                <a:latin typeface="Segoe UI"/>
                <a:cs typeface="Segoe UI"/>
              </a:rPr>
              <a:t>The CARE Act Resource Center resource library include resources, fact sheets, toolkits, and FAQs, as well as links to other resources on </a:t>
            </a:r>
            <a:r>
              <a:rPr lang="en-US" sz="1800" err="1">
                <a:latin typeface="Segoe UI"/>
                <a:cs typeface="Segoe UI"/>
              </a:rPr>
              <a:t>CalHHS</a:t>
            </a:r>
            <a:r>
              <a:rPr lang="en-US" sz="1800">
                <a:latin typeface="Segoe UI"/>
                <a:cs typeface="Segoe UI"/>
              </a:rPr>
              <a:t>, DHCS, or JC’s CARE websites.</a:t>
            </a:r>
            <a:endParaRPr lang="en-US" sz="180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18</a:t>
            </a:fld>
            <a:endParaRPr lang="en-US"/>
          </a:p>
        </p:txBody>
      </p:sp>
    </p:spTree>
    <p:extLst>
      <p:ext uri="{BB962C8B-B14F-4D97-AF65-F5344CB8AC3E}">
        <p14:creationId xmlns:p14="http://schemas.microsoft.com/office/powerpoint/2010/main" val="2627485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baseline="0">
              <a:latin typeface="+mn-lt"/>
            </a:endParaRPr>
          </a:p>
        </p:txBody>
      </p:sp>
      <p:sp>
        <p:nvSpPr>
          <p:cNvPr id="4" name="Slide Number Placeholder 3"/>
          <p:cNvSpPr>
            <a:spLocks noGrp="1"/>
          </p:cNvSpPr>
          <p:nvPr>
            <p:ph type="sldNum" sz="quarter" idx="10"/>
          </p:nvPr>
        </p:nvSpPr>
        <p:spPr/>
        <p:txBody>
          <a:bodyPr/>
          <a:lstStyle/>
          <a:p>
            <a:fld id="{D0ECA9DC-8E96-4C18-A0D0-F5C5C0229E3D}" type="slidenum">
              <a:rPr lang="en-US" smtClean="0"/>
              <a:t>19</a:t>
            </a:fld>
            <a:endParaRPr lang="en-US"/>
          </a:p>
        </p:txBody>
      </p:sp>
    </p:spTree>
    <p:extLst>
      <p:ext uri="{BB962C8B-B14F-4D97-AF65-F5344CB8AC3E}">
        <p14:creationId xmlns:p14="http://schemas.microsoft.com/office/powerpoint/2010/main" val="75978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latin typeface="+mn-lt"/>
                <a:cs typeface="Segoe UI" panose="020B0502040204020203" pitchFamily="34" charset="0"/>
              </a:rPr>
              <a:t>[Slide Image Description: This slide includes images of the presenters of this training on a light blue background.]</a:t>
            </a:r>
          </a:p>
          <a:p>
            <a:endParaRPr lang="en-US">
              <a:latin typeface="+mn-lt"/>
            </a:endParaRPr>
          </a:p>
          <a:p>
            <a:endParaRPr lang="en-US">
              <a:latin typeface="+mn-lt"/>
            </a:endParaRPr>
          </a:p>
        </p:txBody>
      </p:sp>
      <p:sp>
        <p:nvSpPr>
          <p:cNvPr id="4" name="Slide Number Placeholder 3"/>
          <p:cNvSpPr>
            <a:spLocks noGrp="1"/>
          </p:cNvSpPr>
          <p:nvPr>
            <p:ph type="sldNum" sz="quarter" idx="5"/>
          </p:nvPr>
        </p:nvSpPr>
        <p:spPr/>
        <p:txBody>
          <a:bodyPr/>
          <a:lstStyle/>
          <a:p>
            <a:fld id="{D0ECA9DC-8E96-4C18-A0D0-F5C5C0229E3D}" type="slidenum">
              <a:rPr lang="en-US" smtClean="0"/>
              <a:pPr/>
              <a:t>2</a:t>
            </a:fld>
            <a:endParaRPr lang="en-US"/>
          </a:p>
        </p:txBody>
      </p:sp>
      <p:sp>
        <p:nvSpPr>
          <p:cNvPr id="7" name="Slide Image Placeholder 6">
            <a:extLst>
              <a:ext uri="{FF2B5EF4-FFF2-40B4-BE49-F238E27FC236}">
                <a16:creationId xmlns:a16="http://schemas.microsoft.com/office/drawing/2014/main" id="{1380D9D2-2836-7757-33D0-D2CAC94ED5FA}"/>
              </a:ext>
            </a:extLst>
          </p:cNvPr>
          <p:cNvSpPr>
            <a:spLocks noGrp="1" noRot="1" noChangeAspect="1"/>
          </p:cNvSpPr>
          <p:nvPr>
            <p:ph type="sldImg"/>
          </p:nvPr>
        </p:nvSpPr>
        <p:spPr/>
      </p:sp>
    </p:spTree>
    <p:extLst>
      <p:ext uri="{BB962C8B-B14F-4D97-AF65-F5344CB8AC3E}">
        <p14:creationId xmlns:p14="http://schemas.microsoft.com/office/powerpoint/2010/main" val="1907462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24</a:t>
            </a:fld>
            <a:endParaRPr lang="en-US"/>
          </a:p>
        </p:txBody>
      </p:sp>
    </p:spTree>
    <p:extLst>
      <p:ext uri="{BB962C8B-B14F-4D97-AF65-F5344CB8AC3E}">
        <p14:creationId xmlns:p14="http://schemas.microsoft.com/office/powerpoint/2010/main" val="4234604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25</a:t>
            </a:fld>
            <a:endParaRPr lang="en-US"/>
          </a:p>
        </p:txBody>
      </p:sp>
    </p:spTree>
    <p:extLst>
      <p:ext uri="{BB962C8B-B14F-4D97-AF65-F5344CB8AC3E}">
        <p14:creationId xmlns:p14="http://schemas.microsoft.com/office/powerpoint/2010/main" val="1587364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6A368CA-5138-AD41-B681-6BF3D1D4C375}" type="slidenum">
              <a:rPr lang="en-US" smtClean="0"/>
              <a:pPr/>
              <a:t>26</a:t>
            </a:fld>
            <a:endParaRPr lang="en-US"/>
          </a:p>
        </p:txBody>
      </p:sp>
    </p:spTree>
    <p:extLst>
      <p:ext uri="{BB962C8B-B14F-4D97-AF65-F5344CB8AC3E}">
        <p14:creationId xmlns:p14="http://schemas.microsoft.com/office/powerpoint/2010/main" val="407272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latin typeface="+mn-lt"/>
                <a:cs typeface="Segoe UI" panose="020B0502040204020203" pitchFamily="34" charset="0"/>
              </a:rPr>
              <a:t>[Slide Image Description: This is a section divider slide to indicate a major section of this training.]</a:t>
            </a:r>
            <a:endParaRPr lang="en-US">
              <a:latin typeface="+mn-lt"/>
            </a:endParaRPr>
          </a:p>
          <a:p>
            <a:endParaRPr lang="en-US"/>
          </a:p>
          <a:p>
            <a:r>
              <a:rPr lang="en-US"/>
              <a:t>In this section, we will be going over some background information about the “what” of the CARE Act.</a:t>
            </a:r>
          </a:p>
        </p:txBody>
      </p:sp>
      <p:sp>
        <p:nvSpPr>
          <p:cNvPr id="4" name="Slide Number Placeholder 3"/>
          <p:cNvSpPr>
            <a:spLocks noGrp="1"/>
          </p:cNvSpPr>
          <p:nvPr>
            <p:ph type="sldNum" sz="quarter" idx="5"/>
          </p:nvPr>
        </p:nvSpPr>
        <p:spPr/>
        <p:txBody>
          <a:bodyPr/>
          <a:lstStyle/>
          <a:p>
            <a:fld id="{D0ECA9DC-8E96-4C18-A0D0-F5C5C0229E3D}" type="slidenum">
              <a:rPr lang="en-US" smtClean="0"/>
              <a:pPr/>
              <a:t>3</a:t>
            </a:fld>
            <a:endParaRPr lang="en-US"/>
          </a:p>
        </p:txBody>
      </p:sp>
      <p:sp>
        <p:nvSpPr>
          <p:cNvPr id="10" name="Slide Image Placeholder 9">
            <a:extLst>
              <a:ext uri="{FF2B5EF4-FFF2-40B4-BE49-F238E27FC236}">
                <a16:creationId xmlns:a16="http://schemas.microsoft.com/office/drawing/2014/main" id="{F17E0080-45DF-29D1-8674-C89233270160}"/>
              </a:ext>
            </a:extLst>
          </p:cNvPr>
          <p:cNvSpPr>
            <a:spLocks noGrp="1" noRot="1" noChangeAspect="1"/>
          </p:cNvSpPr>
          <p:nvPr>
            <p:ph type="sldImg"/>
          </p:nvPr>
        </p:nvSpPr>
        <p:spPr/>
      </p:sp>
    </p:spTree>
    <p:extLst>
      <p:ext uri="{BB962C8B-B14F-4D97-AF65-F5344CB8AC3E}">
        <p14:creationId xmlns:p14="http://schemas.microsoft.com/office/powerpoint/2010/main" val="369986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dirty="0">
                <a:latin typeface="+mn-lt"/>
                <a:cs typeface="Calibri"/>
              </a:rPr>
              <a:t>[Slide Image Description: </a:t>
            </a:r>
            <a:r>
              <a:rPr lang="en-US" dirty="0">
                <a:latin typeface="+mn-lt"/>
              </a:rPr>
              <a:t>This slide shows two bullet points of text and a graphic of a road.]</a:t>
            </a:r>
          </a:p>
          <a:p>
            <a:endParaRPr lang="en-US">
              <a:latin typeface="+mn-lt"/>
            </a:endParaRPr>
          </a:p>
          <a:p>
            <a:r>
              <a:rPr lang="en-US" sz="1200" b="0" i="0" u="none" strike="noStrike" baseline="0" dirty="0">
                <a:latin typeface="+mn-lt"/>
              </a:rPr>
              <a:t>What does the CARE Act do?</a:t>
            </a:r>
            <a:endParaRPr lang="en-US" sz="1200" b="0" i="0" u="none" strike="noStrike" baseline="0" dirty="0">
              <a:latin typeface="+mn-lt"/>
              <a:ea typeface="Calibri"/>
              <a:cs typeface="Calibri"/>
            </a:endParaRPr>
          </a:p>
          <a:p>
            <a:endParaRPr lang="en-US" sz="1200" b="0" i="0" u="none" strike="noStrike" baseline="0">
              <a:latin typeface="+mn-lt"/>
            </a:endParaRPr>
          </a:p>
          <a:p>
            <a:pPr marL="171450" indent="-171450">
              <a:buFont typeface="Arial" panose="020B0604020202020204" pitchFamily="34" charset="0"/>
              <a:buChar char="•"/>
            </a:pPr>
            <a:r>
              <a:rPr lang="en-US" dirty="0">
                <a:latin typeface="+mn-lt"/>
                <a:cs typeface="Calibri"/>
              </a:rPr>
              <a:t>The CARE Act creates</a:t>
            </a:r>
            <a:r>
              <a:rPr lang="en-US" b="1" dirty="0">
                <a:latin typeface="+mn-lt"/>
                <a:cs typeface="Calibri"/>
              </a:rPr>
              <a:t> a new pathway </a:t>
            </a:r>
            <a:r>
              <a:rPr lang="en-US" dirty="0">
                <a:latin typeface="+mn-lt"/>
                <a:cs typeface="Calibri"/>
              </a:rPr>
              <a:t>to deliver mental health and substance use disorder treatment and support services to eligible individuals who have </a:t>
            </a:r>
            <a:r>
              <a:rPr lang="en-US" dirty="0">
                <a:cs typeface="Calibri"/>
              </a:rPr>
              <a:t>schizophrenia</a:t>
            </a:r>
            <a:r>
              <a:rPr lang="en-US" b="0" dirty="0">
                <a:latin typeface="+mn-lt"/>
                <a:cs typeface="Calibri"/>
              </a:rPr>
              <a:t> </a:t>
            </a:r>
            <a:r>
              <a:rPr lang="en-US" dirty="0">
                <a:latin typeface="+mn-lt"/>
                <a:cs typeface="Calibri"/>
              </a:rPr>
              <a:t>spectrum or other psychotic disorders.</a:t>
            </a:r>
            <a:endParaRPr lang="en-US" dirty="0">
              <a:latin typeface="+mn-lt"/>
              <a:ea typeface="Calibri"/>
              <a:cs typeface="Calibri"/>
            </a:endParaRPr>
          </a:p>
          <a:p>
            <a:pPr marL="171450" indent="-171450">
              <a:buFont typeface="Arial" panose="020B0604020202020204" pitchFamily="34" charset="0"/>
              <a:buChar char="•"/>
            </a:pPr>
            <a:r>
              <a:rPr lang="en-US" dirty="0">
                <a:latin typeface="+mn-lt"/>
                <a:cs typeface="Calibri"/>
              </a:rPr>
              <a:t>The CARE Act allows the court to order behavioral health treatment in community-based settings.</a:t>
            </a:r>
            <a:endParaRPr lang="en-US" dirty="0">
              <a:latin typeface="+mn-lt"/>
              <a:ea typeface="Calibri"/>
              <a:cs typeface="Calibri"/>
            </a:endParaRPr>
          </a:p>
          <a:p>
            <a:pPr marL="171450" indent="-171450">
              <a:buFont typeface="Arial" panose="020B0604020202020204" pitchFamily="34" charset="0"/>
              <a:buChar char="•"/>
            </a:pPr>
            <a:r>
              <a:rPr lang="en-US" dirty="0">
                <a:latin typeface="+mn-lt"/>
                <a:cs typeface="Calibri"/>
              </a:rPr>
              <a:t>The individual enters this pathway when a petitioner requests court-ordered treatment, services, supports, and housing resources under the CARE Act, for an eligible individual (or “respondent”).  </a:t>
            </a:r>
            <a:endParaRPr lang="en-US">
              <a:latin typeface="+mn-lt"/>
              <a:cs typeface="Calibri"/>
            </a:endParaRPr>
          </a:p>
          <a:p>
            <a:endParaRPr lang="en-US" sz="1200" b="0" i="0" u="none" strike="noStrike" baseline="0">
              <a:latin typeface="+mn-lt"/>
            </a:endParaRPr>
          </a:p>
        </p:txBody>
      </p:sp>
      <p:sp>
        <p:nvSpPr>
          <p:cNvPr id="4" name="Slide Number Placeholder 3"/>
          <p:cNvSpPr>
            <a:spLocks noGrp="1"/>
          </p:cNvSpPr>
          <p:nvPr>
            <p:ph type="sldNum" sz="quarter" idx="5"/>
          </p:nvPr>
        </p:nvSpPr>
        <p:spPr/>
        <p:txBody>
          <a:bodyPr/>
          <a:lstStyle/>
          <a:p>
            <a:fld id="{D0ECA9DC-8E96-4C18-A0D0-F5C5C0229E3D}" type="slidenum">
              <a:rPr lang="en-US" smtClean="0"/>
              <a:pPr/>
              <a:t>4</a:t>
            </a:fld>
            <a:endParaRPr lang="en-US"/>
          </a:p>
        </p:txBody>
      </p:sp>
      <p:sp>
        <p:nvSpPr>
          <p:cNvPr id="7" name="Slide Image Placeholder 6">
            <a:extLst>
              <a:ext uri="{FF2B5EF4-FFF2-40B4-BE49-F238E27FC236}">
                <a16:creationId xmlns:a16="http://schemas.microsoft.com/office/drawing/2014/main" id="{3D4931DE-77BF-5549-7EAB-C0825617476F}"/>
              </a:ext>
            </a:extLst>
          </p:cNvPr>
          <p:cNvSpPr>
            <a:spLocks noGrp="1" noRot="1" noChangeAspect="1"/>
          </p:cNvSpPr>
          <p:nvPr>
            <p:ph type="sldImg"/>
          </p:nvPr>
        </p:nvSpPr>
        <p:spPr/>
      </p:sp>
    </p:spTree>
    <p:extLst>
      <p:ext uri="{BB962C8B-B14F-4D97-AF65-F5344CB8AC3E}">
        <p14:creationId xmlns:p14="http://schemas.microsoft.com/office/powerpoint/2010/main" val="410450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dirty="0">
                <a:solidFill>
                  <a:schemeClr val="tx1"/>
                </a:solidFill>
                <a:latin typeface="+mn-lt"/>
                <a:cs typeface="Calibri"/>
              </a:rPr>
              <a:t>[Slide Image Description: </a:t>
            </a:r>
            <a:r>
              <a:rPr lang="en-US" dirty="0">
                <a:solidFill>
                  <a:schemeClr val="tx1"/>
                </a:solidFill>
                <a:latin typeface="+mn-lt"/>
              </a:rPr>
              <a:t>This slide shows the CARE Act at a glance with an icon image of an individual and a heart hovering over a hand.]</a:t>
            </a:r>
          </a:p>
          <a:p>
            <a:pPr marL="0" indent="0">
              <a:buFont typeface="+mj-lt"/>
              <a:buNone/>
            </a:pPr>
            <a:endParaRPr lang="en-US">
              <a:solidFill>
                <a:schemeClr val="tx1"/>
              </a:solidFill>
              <a:latin typeface="+mn-lt"/>
            </a:endParaRPr>
          </a:p>
          <a:p>
            <a:pPr marL="0" indent="0">
              <a:buFont typeface="+mj-lt"/>
              <a:buNone/>
            </a:pPr>
            <a:r>
              <a:rPr lang="en-US" dirty="0">
                <a:solidFill>
                  <a:schemeClr val="tx1"/>
                </a:solidFill>
                <a:latin typeface="+mn-lt"/>
              </a:rPr>
              <a:t>In a moment, we are going to look at a court process, but the CARE Act is more than just a process: it’s a way to connect individuals to services in their communities. There are many paths in and there are individualized paths out. Like we said, the goal is to give the personalized support they need.</a:t>
            </a:r>
            <a:endParaRPr lang="en-US" dirty="0">
              <a:solidFill>
                <a:schemeClr val="tx1"/>
              </a:solidFill>
              <a:latin typeface="+mn-lt"/>
              <a:ea typeface="Calibri"/>
              <a:cs typeface="Calibri"/>
            </a:endParaRPr>
          </a:p>
          <a:p>
            <a:pPr marL="0" indent="0">
              <a:buFont typeface="+mj-lt"/>
              <a:buNone/>
            </a:pPr>
            <a:endParaRPr lang="en-US">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For an introduction to the CARE Act, </a:t>
            </a:r>
            <a:r>
              <a:rPr lang="en-US" dirty="0">
                <a:hlinkClick r:id="rId3"/>
              </a:rPr>
              <a:t>CARE Act at a Glance </a:t>
            </a:r>
            <a:r>
              <a:rPr lang="en-US" dirty="0"/>
              <a:t>brief. </a:t>
            </a:r>
            <a:endParaRPr lang="en-US" dirty="0">
              <a:ea typeface="Calibri"/>
              <a:cs typeface="Calibri"/>
            </a:endParaRPr>
          </a:p>
          <a:p>
            <a:pPr marL="0" indent="0">
              <a:buFont typeface="+mj-lt"/>
              <a:buNone/>
            </a:pPr>
            <a:endParaRPr lang="en-US">
              <a:solidFill>
                <a:schemeClr val="tx1"/>
              </a:solidFill>
              <a:latin typeface="+mn-lt"/>
            </a:endParaRPr>
          </a:p>
          <a:p>
            <a:pPr marL="0" indent="0">
              <a:buFont typeface="+mj-lt"/>
              <a:buNone/>
            </a:pPr>
            <a:r>
              <a:rPr lang="en-US" dirty="0">
                <a:solidFill>
                  <a:schemeClr val="tx1"/>
                </a:solidFill>
                <a:latin typeface="+mn-lt"/>
              </a:rPr>
              <a:t>________________________________</a:t>
            </a:r>
            <a:endParaRPr lang="en-US" dirty="0">
              <a:solidFill>
                <a:schemeClr val="tx1"/>
              </a:solidFill>
              <a:latin typeface="+mn-lt"/>
              <a:ea typeface="Calibri"/>
              <a:cs typeface="Calibri"/>
            </a:endParaRPr>
          </a:p>
          <a:p>
            <a:pPr marL="228600" indent="-228600">
              <a:buFont typeface="+mj-lt"/>
              <a:buAutoNum type="arabicPeriod"/>
            </a:pPr>
            <a:r>
              <a:rPr lang="en-US" dirty="0">
                <a:solidFill>
                  <a:schemeClr val="tx1"/>
                </a:solidFill>
                <a:latin typeface="+mn-lt"/>
              </a:rPr>
              <a:t>Paths in:</a:t>
            </a:r>
            <a:endParaRPr lang="en-US">
              <a:solidFill>
                <a:schemeClr val="tx1"/>
              </a:solidFill>
              <a:latin typeface="+mn-lt"/>
              <a:ea typeface="Calibri"/>
              <a:cs typeface="Calibri"/>
            </a:endParaRPr>
          </a:p>
          <a:p>
            <a:pPr marL="685800" lvl="1" indent="-228600">
              <a:buFont typeface="Arial" panose="020B0604020202020204" pitchFamily="34" charset="0"/>
              <a:buChar char="•"/>
              <a:defRPr/>
            </a:pPr>
            <a:r>
              <a:rPr lang="en-US" sz="1200" dirty="0">
                <a:solidFill>
                  <a:schemeClr val="tx1"/>
                </a:solidFill>
                <a:latin typeface="+mn-lt"/>
                <a:cs typeface="Calibri"/>
              </a:rPr>
              <a:t>There are several potential </a:t>
            </a:r>
            <a:r>
              <a:rPr lang="en-US" sz="1200" b="1" dirty="0">
                <a:solidFill>
                  <a:schemeClr val="tx1"/>
                </a:solidFill>
                <a:latin typeface="+mn-lt"/>
                <a:cs typeface="Calibri"/>
              </a:rPr>
              <a:t>people who can start the process in </a:t>
            </a:r>
            <a:r>
              <a:rPr lang="en-US" sz="1200" dirty="0">
                <a:solidFill>
                  <a:schemeClr val="tx1"/>
                </a:solidFill>
                <a:latin typeface="+mn-lt"/>
                <a:cs typeface="Calibri"/>
              </a:rPr>
              <a:t>for </a:t>
            </a:r>
            <a:r>
              <a:rPr lang="en-US" dirty="0">
                <a:cs typeface="Calibri"/>
              </a:rPr>
              <a:t>eligible people</a:t>
            </a:r>
            <a:r>
              <a:rPr lang="en-US" sz="1200" dirty="0">
                <a:solidFill>
                  <a:schemeClr val="tx1"/>
                </a:solidFill>
                <a:latin typeface="+mn-lt"/>
                <a:cs typeface="Calibri"/>
              </a:rPr>
              <a:t> with psychotic disorders who meet health and safety criteria. A range of people can refer someone to get help.</a:t>
            </a:r>
            <a:endParaRPr lang="en-US" sz="1200" dirty="0">
              <a:solidFill>
                <a:schemeClr val="tx1"/>
              </a:solidFill>
              <a:latin typeface="+mn-lt"/>
              <a:ea typeface="Calibri"/>
              <a:cs typeface="Calibri"/>
            </a:endParaRPr>
          </a:p>
          <a:p>
            <a:pPr marL="685800" lvl="1" indent="-228600">
              <a:buFont typeface="Arial" panose="020B0604020202020204" pitchFamily="34" charset="0"/>
              <a:buChar char="•"/>
            </a:pPr>
            <a:r>
              <a:rPr lang="en-US" dirty="0">
                <a:solidFill>
                  <a:schemeClr val="tx1"/>
                </a:solidFill>
                <a:latin typeface="+mn-lt"/>
              </a:rPr>
              <a:t>Those that can “petition” for an individual to be considered for CARE Act services include: </a:t>
            </a:r>
            <a:endParaRPr lang="en-US" dirty="0">
              <a:solidFill>
                <a:schemeClr val="tx1"/>
              </a:solidFill>
              <a:latin typeface="+mn-lt"/>
              <a:ea typeface="Calibri"/>
              <a:cs typeface="Calibri"/>
            </a:endParaRPr>
          </a:p>
          <a:p>
            <a:pPr marL="1143000" lvl="2" indent="-228600">
              <a:buFont typeface="Arial" panose="020B0604020202020204" pitchFamily="34" charset="0"/>
              <a:buChar char="•"/>
            </a:pPr>
            <a:r>
              <a:rPr lang="en-US" dirty="0">
                <a:solidFill>
                  <a:schemeClr val="tx1"/>
                </a:solidFill>
                <a:latin typeface="+mn-lt"/>
              </a:rPr>
              <a:t>Family member (</a:t>
            </a:r>
            <a:r>
              <a:rPr lang="en-US" sz="1200" dirty="0">
                <a:solidFill>
                  <a:schemeClr val="tx1"/>
                </a:solidFill>
                <a:latin typeface="+mn-lt"/>
              </a:rPr>
              <a:t>parent, spouse, sibling, child or grandparent).</a:t>
            </a:r>
            <a:endParaRPr lang="en-US" sz="1200">
              <a:solidFill>
                <a:schemeClr val="tx1"/>
              </a:solidFill>
              <a:latin typeface="+mn-lt"/>
              <a:ea typeface="Calibri"/>
              <a:cs typeface="Calibri"/>
            </a:endParaRPr>
          </a:p>
          <a:p>
            <a:pPr marL="1143000" lvl="2" indent="-228600">
              <a:buFont typeface="Arial" panose="020B0604020202020204" pitchFamily="34" charset="0"/>
              <a:buChar char="•"/>
            </a:pPr>
            <a:r>
              <a:rPr lang="en-US" dirty="0">
                <a:solidFill>
                  <a:schemeClr val="tx1"/>
                </a:solidFill>
                <a:latin typeface="+mn-lt"/>
              </a:rPr>
              <a:t>Health care provider.</a:t>
            </a:r>
            <a:endParaRPr lang="en-US">
              <a:solidFill>
                <a:schemeClr val="tx1"/>
              </a:solidFill>
              <a:latin typeface="+mn-lt"/>
              <a:ea typeface="Calibri"/>
              <a:cs typeface="Calibri"/>
            </a:endParaRPr>
          </a:p>
          <a:p>
            <a:pPr marL="1143000" lvl="2" indent="-228600">
              <a:buFont typeface="Arial" panose="020B0604020202020204" pitchFamily="34" charset="0"/>
              <a:buChar char="•"/>
            </a:pPr>
            <a:r>
              <a:rPr lang="en-US" dirty="0">
                <a:solidFill>
                  <a:schemeClr val="tx1"/>
                </a:solidFill>
                <a:latin typeface="+mn-lt"/>
              </a:rPr>
              <a:t>County mental health.</a:t>
            </a:r>
            <a:endParaRPr lang="en-US">
              <a:solidFill>
                <a:schemeClr val="tx1"/>
              </a:solidFill>
              <a:latin typeface="+mn-lt"/>
              <a:ea typeface="Calibri"/>
              <a:cs typeface="Calibri"/>
            </a:endParaRPr>
          </a:p>
          <a:p>
            <a:pPr marL="1143000" lvl="2" indent="-228600">
              <a:buFont typeface="Arial" panose="020B0604020202020204" pitchFamily="34" charset="0"/>
              <a:buChar char="•"/>
            </a:pPr>
            <a:r>
              <a:rPr lang="en-US" dirty="0">
                <a:solidFill>
                  <a:schemeClr val="tx1"/>
                </a:solidFill>
                <a:latin typeface="+mn-lt"/>
              </a:rPr>
              <a:t>First responders.</a:t>
            </a:r>
            <a:endParaRPr lang="en-US">
              <a:solidFill>
                <a:schemeClr val="tx1"/>
              </a:solidFill>
              <a:latin typeface="+mn-lt"/>
              <a:ea typeface="Calibri"/>
              <a:cs typeface="Calibri"/>
            </a:endParaRPr>
          </a:p>
          <a:p>
            <a:pPr marL="1143000" lvl="2" indent="-228600">
              <a:buFont typeface="Arial" panose="020B0604020202020204" pitchFamily="34" charset="0"/>
              <a:buChar char="•"/>
            </a:pPr>
            <a:r>
              <a:rPr lang="en-US" dirty="0">
                <a:solidFill>
                  <a:schemeClr val="tx1"/>
                </a:solidFill>
                <a:latin typeface="+mn-lt"/>
              </a:rPr>
              <a:t>Social service providers.</a:t>
            </a:r>
            <a:endParaRPr lang="en-US">
              <a:solidFill>
                <a:schemeClr val="tx1"/>
              </a:solidFill>
              <a:latin typeface="+mn-lt"/>
              <a:ea typeface="Calibri"/>
              <a:cs typeface="Calibri"/>
            </a:endParaRPr>
          </a:p>
          <a:p>
            <a:pPr marL="228600" lvl="0" indent="-228600">
              <a:buFont typeface="+mj-lt"/>
              <a:buAutoNum type="arabicPeriod"/>
            </a:pPr>
            <a:r>
              <a:rPr lang="en-US" dirty="0">
                <a:solidFill>
                  <a:schemeClr val="tx1"/>
                </a:solidFill>
                <a:latin typeface="+mn-lt"/>
              </a:rPr>
              <a:t>CARE process:</a:t>
            </a:r>
            <a:endParaRPr lang="en-US">
              <a:solidFill>
                <a:schemeClr val="tx1"/>
              </a:solidFill>
              <a:latin typeface="+mn-lt"/>
              <a:ea typeface="Calibri"/>
              <a:cs typeface="Calibri"/>
            </a:endParaRPr>
          </a:p>
          <a:p>
            <a:pPr marL="685800" lvl="1" indent="-228600">
              <a:buFont typeface="Arial" panose="020B0604020202020204" pitchFamily="34" charset="0"/>
              <a:buChar char="•"/>
            </a:pPr>
            <a:r>
              <a:rPr lang="en-US" dirty="0">
                <a:solidFill>
                  <a:schemeClr val="tx1"/>
                </a:solidFill>
                <a:latin typeface="+mn-lt"/>
              </a:rPr>
              <a:t>The CARE process is a </a:t>
            </a:r>
            <a:r>
              <a:rPr lang="en-US" sz="1200" dirty="0">
                <a:solidFill>
                  <a:schemeClr val="tx1"/>
                </a:solidFill>
                <a:latin typeface="+mn-lt"/>
                <a:cs typeface="Calibri"/>
              </a:rPr>
              <a:t>new civil court process to </a:t>
            </a:r>
            <a:r>
              <a:rPr lang="en-US" sz="1200" b="1" dirty="0">
                <a:solidFill>
                  <a:schemeClr val="tx1"/>
                </a:solidFill>
                <a:latin typeface="+mn-lt"/>
                <a:cs typeface="Calibri"/>
              </a:rPr>
              <a:t>connect and prioritize </a:t>
            </a:r>
            <a:r>
              <a:rPr lang="en-US" sz="1200" dirty="0">
                <a:solidFill>
                  <a:schemeClr val="tx1"/>
                </a:solidFill>
                <a:latin typeface="+mn-lt"/>
                <a:cs typeface="Calibri"/>
              </a:rPr>
              <a:t>treatment, support services, and housing.</a:t>
            </a:r>
            <a:endParaRPr lang="en-US" sz="1200" dirty="0">
              <a:solidFill>
                <a:schemeClr val="tx1"/>
              </a:solidFill>
              <a:latin typeface="+mn-lt"/>
              <a:ea typeface="Calibri"/>
              <a:cs typeface="Calibri"/>
            </a:endParaRPr>
          </a:p>
          <a:p>
            <a:pPr marL="228600" lvl="0" indent="-228600">
              <a:buFont typeface="+mj-lt"/>
              <a:buAutoNum type="arabicPeriod"/>
            </a:pPr>
            <a:r>
              <a:rPr lang="en-US" sz="1200" dirty="0">
                <a:solidFill>
                  <a:schemeClr val="tx1"/>
                </a:solidFill>
                <a:latin typeface="+mn-lt"/>
                <a:cs typeface="Calibri"/>
              </a:rPr>
              <a:t>Paths out:</a:t>
            </a:r>
            <a:endParaRPr lang="en-US" sz="1200" dirty="0">
              <a:solidFill>
                <a:schemeClr val="tx1"/>
              </a:solidFill>
              <a:latin typeface="+mn-lt"/>
              <a:ea typeface="Calibri"/>
              <a:cs typeface="Calibri"/>
            </a:endParaRPr>
          </a:p>
          <a:p>
            <a:pPr marL="685800" lvl="1" indent="-228600">
              <a:buFont typeface="Arial" panose="020B0604020202020204" pitchFamily="34" charset="0"/>
              <a:buChar char="•"/>
            </a:pPr>
            <a:r>
              <a:rPr lang="en-US" sz="1200" dirty="0">
                <a:solidFill>
                  <a:schemeClr val="tx1"/>
                </a:solidFill>
                <a:latin typeface="+mn-lt"/>
                <a:cs typeface="Calibri"/>
              </a:rPr>
              <a:t>There are many </a:t>
            </a:r>
            <a:r>
              <a:rPr lang="en-US" sz="1200" b="1" dirty="0">
                <a:solidFill>
                  <a:schemeClr val="tx1"/>
                </a:solidFill>
                <a:latin typeface="+mn-lt"/>
                <a:cs typeface="Calibri"/>
              </a:rPr>
              <a:t>paths out </a:t>
            </a:r>
            <a:r>
              <a:rPr lang="en-US" sz="1200" dirty="0">
                <a:solidFill>
                  <a:schemeClr val="tx1"/>
                </a:solidFill>
                <a:latin typeface="+mn-lt"/>
                <a:cs typeface="Calibri"/>
              </a:rPr>
              <a:t>of the </a:t>
            </a:r>
            <a:r>
              <a:rPr lang="en-US" sz="1200" b="0" dirty="0">
                <a:solidFill>
                  <a:schemeClr val="tx1"/>
                </a:solidFill>
                <a:latin typeface="+mn-lt"/>
                <a:cs typeface="Calibri"/>
              </a:rPr>
              <a:t>CARE</a:t>
            </a:r>
            <a:r>
              <a:rPr lang="en-US" sz="1200" dirty="0">
                <a:solidFill>
                  <a:schemeClr val="tx1"/>
                </a:solidFill>
                <a:latin typeface="+mn-lt"/>
                <a:cs typeface="Calibri"/>
              </a:rPr>
              <a:t> process.</a:t>
            </a:r>
            <a:r>
              <a:rPr lang="en-US" dirty="0">
                <a:solidFill>
                  <a:schemeClr val="tx1"/>
                </a:solidFill>
                <a:latin typeface="+mn-lt"/>
                <a:cs typeface="Calibri"/>
              </a:rPr>
              <a:t> </a:t>
            </a:r>
            <a:endParaRPr lang="en-US" sz="1200" dirty="0">
              <a:solidFill>
                <a:schemeClr val="tx1"/>
              </a:solidFill>
              <a:latin typeface="+mn-lt"/>
              <a:ea typeface="Calibri"/>
              <a:cs typeface="Calibri"/>
            </a:endParaRPr>
          </a:p>
          <a:p>
            <a:pPr marL="1143000" lvl="2" indent="-228600">
              <a:buFont typeface="Arial" panose="020B0604020202020204" pitchFamily="34" charset="0"/>
              <a:buChar char="•"/>
            </a:pPr>
            <a:r>
              <a:rPr lang="en-US" sz="1200" dirty="0">
                <a:solidFill>
                  <a:schemeClr val="tx1"/>
                </a:solidFill>
                <a:latin typeface="+mn-lt"/>
                <a:cs typeface="Calibri"/>
              </a:rPr>
              <a:t>Early on in the court process, the county behavioral health (BH) agency will attempt to engage the individual in treatment services. At this point, it may be possible to divert the respondent from the CARE process through this engagement.</a:t>
            </a:r>
            <a:endParaRPr lang="en-US" sz="1200" dirty="0">
              <a:solidFill>
                <a:schemeClr val="tx1"/>
              </a:solidFill>
              <a:latin typeface="+mn-lt"/>
              <a:ea typeface="Calibri"/>
              <a:cs typeface="Calibri"/>
            </a:endParaRPr>
          </a:p>
          <a:p>
            <a:pPr marL="1143000" lvl="2" indent="-228600">
              <a:buFont typeface="Arial" panose="020B0604020202020204" pitchFamily="34" charset="0"/>
              <a:buChar char="•"/>
            </a:pPr>
            <a:r>
              <a:rPr lang="en-US" sz="1200" dirty="0">
                <a:solidFill>
                  <a:schemeClr val="tx1"/>
                </a:solidFill>
                <a:latin typeface="+mn-lt"/>
                <a:cs typeface="Calibri"/>
              </a:rPr>
              <a:t>Other paths out of the CARE process can include a graduation from a CARE agreement or CARE plan.</a:t>
            </a:r>
            <a:endParaRPr lang="en-US" sz="1200" dirty="0">
              <a:solidFill>
                <a:schemeClr val="tx1"/>
              </a:solidFill>
              <a:latin typeface="+mn-lt"/>
              <a:ea typeface="Calibri"/>
              <a:cs typeface="Calibri"/>
            </a:endParaRPr>
          </a:p>
          <a:p>
            <a:pPr marL="228600" lvl="0" indent="-228600">
              <a:buFont typeface="+mj-lt"/>
              <a:buAutoNum type="arabicPeriod"/>
            </a:pPr>
            <a:r>
              <a:rPr lang="en-US" sz="1200" dirty="0">
                <a:solidFill>
                  <a:schemeClr val="tx1"/>
                </a:solidFill>
                <a:latin typeface="+mn-lt"/>
                <a:cs typeface="Calibri"/>
              </a:rPr>
              <a:t>Help continues:</a:t>
            </a:r>
            <a:endParaRPr lang="en-US" sz="1200" dirty="0">
              <a:solidFill>
                <a:schemeClr val="tx1"/>
              </a:solidFill>
              <a:latin typeface="+mn-lt"/>
              <a:ea typeface="Calibri"/>
              <a:cs typeface="Calibri"/>
            </a:endParaRPr>
          </a:p>
          <a:p>
            <a:pPr marL="685800" lvl="1" indent="-228600">
              <a:buFont typeface="Arial" panose="020B0604020202020204" pitchFamily="34" charset="0"/>
              <a:buChar char="•"/>
            </a:pPr>
            <a:r>
              <a:rPr lang="en-US" sz="1200" dirty="0">
                <a:solidFill>
                  <a:schemeClr val="tx1"/>
                </a:solidFill>
                <a:latin typeface="+mn-lt"/>
                <a:cs typeface="Calibri"/>
              </a:rPr>
              <a:t>At the end of the process, help can continue.</a:t>
            </a:r>
            <a:endParaRPr lang="en-US" sz="1200" dirty="0">
              <a:solidFill>
                <a:schemeClr val="tx1"/>
              </a:solidFill>
              <a:latin typeface="+mn-lt"/>
              <a:ea typeface="Calibri"/>
              <a:cs typeface="Calibri"/>
            </a:endParaRPr>
          </a:p>
          <a:p>
            <a:pPr marL="685800" lvl="1" indent="-228600">
              <a:buFont typeface="Arial" panose="020B0604020202020204" pitchFamily="34" charset="0"/>
              <a:buChar char="•"/>
              <a:defRPr/>
            </a:pPr>
            <a:r>
              <a:rPr lang="en-US" sz="1200" dirty="0">
                <a:solidFill>
                  <a:schemeClr val="tx1"/>
                </a:solidFill>
                <a:latin typeface="+mn-lt"/>
                <a:cs typeface="Calibri"/>
              </a:rPr>
              <a:t>Direct county services may continue, as needed.</a:t>
            </a:r>
            <a:r>
              <a:rPr lang="en-US" dirty="0">
                <a:solidFill>
                  <a:schemeClr val="tx1"/>
                </a:solidFill>
                <a:latin typeface="+mn-lt"/>
                <a:cs typeface="Calibri"/>
              </a:rPr>
              <a:t> </a:t>
            </a:r>
            <a:endParaRPr lang="en-US" sz="1200">
              <a:solidFill>
                <a:schemeClr val="tx1"/>
              </a:solidFill>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49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latin typeface="+mn-lt"/>
                <a:cs typeface="Segoe UI" panose="020B0502040204020203" pitchFamily="34" charset="0"/>
              </a:rPr>
              <a:t>[Slide Image Description: </a:t>
            </a:r>
            <a:r>
              <a:rPr lang="en-US"/>
              <a:t>This slide shows a process flow with an example of pathways through the CARE Act process.]</a:t>
            </a:r>
            <a:endParaRPr lang="en-US" sz="1200">
              <a:latin typeface="+mn-lt"/>
            </a:endParaRPr>
          </a:p>
          <a:p>
            <a:pPr lvl="0"/>
            <a:endParaRPr lang="en-US" sz="1200">
              <a:latin typeface="+mn-lt"/>
            </a:endParaRPr>
          </a:p>
          <a:p>
            <a:r>
              <a:rPr lang="en-US" sz="1200">
                <a:latin typeface="+mn-lt"/>
              </a:rPr>
              <a:t>The CARE Act court process can take different pathways through the civil court for </a:t>
            </a:r>
            <a:r>
              <a:rPr lang="en-US"/>
              <a:t>eligible persons</a:t>
            </a:r>
            <a:r>
              <a:rPr lang="en-US" sz="1200">
                <a:latin typeface="+mn-lt"/>
              </a:rPr>
              <a:t> with schizophrenia spectrum and other psychotic disorders. </a:t>
            </a:r>
          </a:p>
          <a:p>
            <a:pPr marL="0" lvl="0" indent="0">
              <a:buFont typeface="+mj-lt"/>
              <a:buNone/>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a:latin typeface="+mn-lt"/>
              </a:rPr>
              <a:t>The process begins with the petitioner initiating the case. The assessment and engagement follows with county BH. Then the case continues to the court process and connection with services.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We won’t go into all these details here, but if you’re wanting to learn more about the steps, you can watch the training on the </a:t>
            </a:r>
            <a:r>
              <a:rPr lang="en-US">
                <a:hlinkClick r:id="rId3"/>
              </a:rPr>
              <a:t>Overview of CARE Process</a:t>
            </a:r>
            <a:r>
              <a:rPr lang="en-US"/>
              <a:t> </a:t>
            </a:r>
            <a:r>
              <a:rPr lang="en-US" sz="1200">
                <a:latin typeface="+mn-lt"/>
              </a:rPr>
              <a:t>or access </a:t>
            </a:r>
            <a:r>
              <a:rPr lang="en-US" sz="1200">
                <a:latin typeface="+mn-lt"/>
                <a:hlinkClick r:id="rId4"/>
              </a:rPr>
              <a:t>The CARE Process Flow to Treatment, Housing, and Support</a:t>
            </a:r>
            <a:r>
              <a:rPr lang="en-US" sz="1200">
                <a:latin typeface="+mn-lt"/>
              </a:rPr>
              <a:t> brief.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rPr>
              <a:t>Again, the goal is to connect individuals to services, and engagement with this individual—known as the CARE respondent or CARE participant—continues throughout the process.</a:t>
            </a:r>
          </a:p>
          <a:p>
            <a:endParaRPr lang="en-US" sz="1200">
              <a:latin typeface="+mn-lt"/>
            </a:endParaRPr>
          </a:p>
          <a:p>
            <a:r>
              <a:rPr lang="en-US" sz="1200">
                <a:latin typeface="+mn-lt"/>
              </a:rPr>
              <a:t>__________________________</a:t>
            </a:r>
          </a:p>
          <a:p>
            <a:r>
              <a:rPr lang="en-US" sz="1200" b="0" i="0" u="none" strike="noStrike" baseline="0">
                <a:solidFill>
                  <a:srgbClr val="000000"/>
                </a:solidFill>
                <a:latin typeface="+mn-lt"/>
              </a:rPr>
              <a:t>Description of Flow (for reference only)</a:t>
            </a:r>
          </a:p>
          <a:p>
            <a:pPr marL="342900" indent="-342900">
              <a:buFont typeface="+mj-lt"/>
              <a:buAutoNum type="arabicPeriod"/>
            </a:pPr>
            <a:r>
              <a:rPr lang="en-US" sz="1200" b="0" i="0" u="none" strike="noStrike" baseline="0">
                <a:solidFill>
                  <a:srgbClr val="000000"/>
                </a:solidFill>
                <a:latin typeface="+mn-lt"/>
              </a:rPr>
              <a:t>Petitioner files a petition.</a:t>
            </a:r>
          </a:p>
          <a:p>
            <a:pPr marL="342900" indent="-342900">
              <a:buFont typeface="+mj-lt"/>
              <a:buAutoNum type="arabicPeriod"/>
            </a:pPr>
            <a:r>
              <a:rPr lang="en-US" sz="1200" b="0" i="0" u="none" strike="noStrike" baseline="0">
                <a:solidFill>
                  <a:srgbClr val="000000"/>
                </a:solidFill>
                <a:latin typeface="+mn-lt"/>
              </a:rPr>
              <a:t>There is a prima facie determination to see if the respondent meets the criteria. </a:t>
            </a:r>
          </a:p>
          <a:p>
            <a:pPr marL="800100" lvl="1" indent="-342900">
              <a:buFont typeface="Arial" panose="020B0604020202020204" pitchFamily="34" charset="0"/>
              <a:buChar char="•"/>
            </a:pPr>
            <a:r>
              <a:rPr lang="en-US" sz="1200" b="0" i="0" u="none" strike="noStrike" baseline="0">
                <a:solidFill>
                  <a:srgbClr val="000000"/>
                </a:solidFill>
                <a:latin typeface="+mn-lt"/>
              </a:rPr>
              <a:t>If someone other than the county BH agency is the petitioner, if the respondent is found to meet the criteria, the county BH agency will investigate and file a CARE report. </a:t>
            </a:r>
          </a:p>
          <a:p>
            <a:pPr marL="800100" lvl="1" indent="-342900">
              <a:buFont typeface="Arial" panose="020B0604020202020204" pitchFamily="34" charset="0"/>
              <a:buChar char="•"/>
            </a:pPr>
            <a:r>
              <a:rPr lang="en-US" sz="1200" b="0" i="0" u="none" strike="noStrike" baseline="0">
                <a:solidFill>
                  <a:srgbClr val="000000"/>
                </a:solidFill>
                <a:latin typeface="+mn-lt"/>
              </a:rPr>
              <a:t>If they do not voluntarily engage in services and the county BH report finds that the respondent meets the criteria, they will progress to the initial hearing.</a:t>
            </a:r>
          </a:p>
          <a:p>
            <a:pPr marL="342900" indent="-342900">
              <a:buFont typeface="+mj-lt"/>
              <a:buAutoNum type="arabicPeriod"/>
            </a:pPr>
            <a:r>
              <a:rPr lang="en-US" sz="1200" b="0" i="0" u="none" strike="noStrike" baseline="0">
                <a:solidFill>
                  <a:srgbClr val="000000"/>
                </a:solidFill>
                <a:latin typeface="+mn-lt"/>
              </a:rPr>
              <a:t>If the respondent meets the criteria, there will be an initial appearance (with the petitioner present).</a:t>
            </a:r>
          </a:p>
          <a:p>
            <a:pPr marL="342900" indent="-342900">
              <a:buFont typeface="+mj-lt"/>
              <a:buAutoNum type="arabicPeriod"/>
            </a:pPr>
            <a:r>
              <a:rPr lang="en-US" sz="1200" b="0" i="0" u="none" strike="noStrike" baseline="0">
                <a:solidFill>
                  <a:srgbClr val="000000"/>
                </a:solidFill>
                <a:latin typeface="+mn-lt"/>
              </a:rPr>
              <a:t>If the respondent still meets the criteria, then there will be a case management hearing. </a:t>
            </a:r>
          </a:p>
          <a:p>
            <a:pPr marL="800100" lvl="1" indent="-342900">
              <a:buFont typeface="Arial" panose="020B0604020202020204" pitchFamily="34" charset="0"/>
              <a:buChar char="•"/>
            </a:pPr>
            <a:r>
              <a:rPr lang="en-US" sz="1200" b="0" i="0" u="none" strike="noStrike" baseline="0">
                <a:solidFill>
                  <a:srgbClr val="000000"/>
                </a:solidFill>
                <a:latin typeface="+mn-lt"/>
              </a:rPr>
              <a:t>If it’s determined in this hearing that a CARE agreement is likely to be reached, then there will be at least one progress review hearing (but potentially there could be more).</a:t>
            </a:r>
          </a:p>
          <a:p>
            <a:pPr marL="342900" lvl="0" indent="-342900">
              <a:buFont typeface="+mj-lt"/>
              <a:buAutoNum type="arabicPeriod"/>
            </a:pPr>
            <a:r>
              <a:rPr lang="en-US" sz="1200" b="0" i="0" u="none" strike="noStrike" baseline="0">
                <a:solidFill>
                  <a:srgbClr val="000000"/>
                </a:solidFill>
                <a:latin typeface="+mn-lt"/>
              </a:rPr>
              <a:t>If it’s determined at the case management hearing that a CARE agreement is not likely to be reached, there will be a clinical evaluation and then a hearing to review that clinical evaluation.</a:t>
            </a:r>
          </a:p>
          <a:p>
            <a:pPr marL="342900" indent="-342900">
              <a:buFont typeface="+mj-lt"/>
              <a:buAutoNum type="arabicPeriod"/>
            </a:pPr>
            <a:r>
              <a:rPr lang="en-US" sz="1200" b="0" i="0" u="none" strike="noStrike" baseline="0">
                <a:solidFill>
                  <a:srgbClr val="000000"/>
                </a:solidFill>
                <a:latin typeface="+mn-lt"/>
              </a:rPr>
              <a:t>If the clinical evaluation finds that the respondent is eligible, a CARE plan will be developed and then reviewed in a hearing.</a:t>
            </a:r>
          </a:p>
          <a:p>
            <a:pPr marL="342900" indent="-342900">
              <a:buFont typeface="+mj-lt"/>
              <a:buAutoNum type="arabicPeriod"/>
            </a:pPr>
            <a:r>
              <a:rPr lang="en-US" sz="1200" b="0" i="0" u="none" strike="noStrike" baseline="0">
                <a:solidFill>
                  <a:srgbClr val="000000"/>
                </a:solidFill>
                <a:latin typeface="+mn-lt"/>
              </a:rPr>
              <a:t>There will then be a status review hearing at least every 60 days.</a:t>
            </a:r>
          </a:p>
          <a:p>
            <a:pPr marL="342900" indent="-342900">
              <a:buFont typeface="+mj-lt"/>
              <a:buAutoNum type="arabicPeriod"/>
            </a:pPr>
            <a:r>
              <a:rPr lang="en-US" sz="1200" b="0" i="0" u="none" strike="noStrike" baseline="0">
                <a:solidFill>
                  <a:srgbClr val="000000"/>
                </a:solidFill>
                <a:latin typeface="+mn-lt"/>
              </a:rPr>
              <a:t>At month 11, there will be a 1-year status review hearing to determine next steps.</a:t>
            </a:r>
          </a:p>
          <a:p>
            <a:pPr marL="800100" lvl="1" indent="-342900">
              <a:buFont typeface="Arial" panose="020B0604020202020204" pitchFamily="34" charset="0"/>
              <a:buChar char="•"/>
            </a:pPr>
            <a:r>
              <a:rPr lang="en-US" sz="1200" b="0" i="0" u="none" strike="noStrike" baseline="0">
                <a:solidFill>
                  <a:srgbClr val="000000"/>
                </a:solidFill>
                <a:latin typeface="+mn-lt"/>
              </a:rPr>
              <a:t>The respondent will graduate (and have a graduation hearing at month 12). </a:t>
            </a:r>
          </a:p>
          <a:p>
            <a:pPr marL="800100" lvl="1" indent="-342900">
              <a:buFont typeface="Arial" panose="020B0604020202020204" pitchFamily="34" charset="0"/>
              <a:buChar char="•"/>
            </a:pPr>
            <a:r>
              <a:rPr lang="en-US" sz="1200" b="0" i="0" u="none" strike="noStrike" baseline="0">
                <a:solidFill>
                  <a:srgbClr val="000000"/>
                </a:solidFill>
                <a:latin typeface="+mn-lt"/>
              </a:rPr>
              <a:t>The respondent will be reappointed to the program, which can only happen once.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Image Placeholder 6">
            <a:extLst>
              <a:ext uri="{FF2B5EF4-FFF2-40B4-BE49-F238E27FC236}">
                <a16:creationId xmlns:a16="http://schemas.microsoft.com/office/drawing/2014/main" id="{0D20BEE9-DF0D-DB08-35C0-63100F8E62B2}"/>
              </a:ext>
            </a:extLst>
          </p:cNvPr>
          <p:cNvSpPr>
            <a:spLocks noGrp="1" noRot="1" noChangeAspect="1"/>
          </p:cNvSpPr>
          <p:nvPr>
            <p:ph type="sldImg"/>
          </p:nvPr>
        </p:nvSpPr>
        <p:spPr/>
      </p:sp>
    </p:spTree>
    <p:extLst>
      <p:ext uri="{BB962C8B-B14F-4D97-AF65-F5344CB8AC3E}">
        <p14:creationId xmlns:p14="http://schemas.microsoft.com/office/powerpoint/2010/main" val="1630404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7">
              <a:lnSpc>
                <a:spcPct val="107000"/>
              </a:lnSpc>
              <a:spcAft>
                <a:spcPts val="627"/>
              </a:spcAft>
              <a:defRPr/>
            </a:pPr>
            <a:r>
              <a:rPr lang="en-US" b="0">
                <a:solidFill>
                  <a:schemeClr val="tx1"/>
                </a:solidFill>
                <a:latin typeface="+mn-lt"/>
              </a:rPr>
              <a:t>[</a:t>
            </a:r>
            <a:r>
              <a:rPr lang="en-US" b="0">
                <a:solidFill>
                  <a:schemeClr val="tx1"/>
                </a:solidFill>
                <a:latin typeface="+mn-lt"/>
                <a:cs typeface="Segoe UI" panose="020B0502040204020203" pitchFamily="34" charset="0"/>
              </a:rPr>
              <a:t>Slide Image Description: </a:t>
            </a:r>
            <a:r>
              <a:rPr lang="en-US" b="0">
                <a:solidFill>
                  <a:schemeClr val="tx1"/>
                </a:solidFill>
                <a:latin typeface="+mn-lt"/>
              </a:rPr>
              <a:t>This slide shows three paths to receiving services: voluntary engagement, CARE agreement, and CARE plan.]</a:t>
            </a:r>
          </a:p>
          <a:p>
            <a:pPr defTabSz="914307">
              <a:lnSpc>
                <a:spcPct val="107000"/>
              </a:lnSpc>
              <a:spcAft>
                <a:spcPts val="627"/>
              </a:spcAft>
              <a:defRPr/>
            </a:pPr>
            <a:endParaRPr lang="en-US" b="0">
              <a:solidFill>
                <a:schemeClr val="tx1"/>
              </a:solidFill>
              <a:latin typeface="+mn-lt"/>
            </a:endParaRPr>
          </a:p>
          <a:p>
            <a:pPr defTabSz="914307">
              <a:lnSpc>
                <a:spcPct val="107000"/>
              </a:lnSpc>
              <a:spcAft>
                <a:spcPts val="627"/>
              </a:spcAft>
              <a:defRPr/>
            </a:pPr>
            <a:r>
              <a:rPr lang="en-US" b="0">
                <a:solidFill>
                  <a:schemeClr val="tx1"/>
                </a:solidFill>
                <a:latin typeface="+mn-lt"/>
              </a:rPr>
              <a:t>Here is a side-by-side view of the three main paths to services triggered by a petition: voluntary engagement with services, the CARE agreement, and the CARE plan. All of these paths essentially connect the individual with treatment, services, and support.  </a:t>
            </a:r>
          </a:p>
          <a:p>
            <a:pPr defTabSz="914307">
              <a:lnSpc>
                <a:spcPct val="107000"/>
              </a:lnSpc>
              <a:spcAft>
                <a:spcPts val="627"/>
              </a:spcAft>
              <a:defRPr/>
            </a:pPr>
            <a:endParaRPr lang="en-US" b="0">
              <a:solidFill>
                <a:schemeClr val="tx1"/>
              </a:solidFill>
              <a:latin typeface="+mn-lt"/>
            </a:endParaRPr>
          </a:p>
          <a:p>
            <a:pPr marL="171433" indent="-171433" defTabSz="914307">
              <a:lnSpc>
                <a:spcPct val="107000"/>
              </a:lnSpc>
              <a:spcAft>
                <a:spcPts val="627"/>
              </a:spcAft>
              <a:buFont typeface="Arial" panose="020B0604020202020204" pitchFamily="34" charset="0"/>
              <a:buChar char="•"/>
              <a:defRPr/>
            </a:pPr>
            <a:r>
              <a:rPr lang="en-US" b="0">
                <a:solidFill>
                  <a:schemeClr val="tx1"/>
                </a:solidFill>
                <a:latin typeface="+mn-lt"/>
              </a:rPr>
              <a:t>Voluntary engagement: </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The individual engages early with county BH and accepts services voluntarily. In which, services and supports can be provided outside of the CARE process.</a:t>
            </a:r>
          </a:p>
          <a:p>
            <a:pPr marL="171433" indent="-171433" defTabSz="914307">
              <a:lnSpc>
                <a:spcPct val="107000"/>
              </a:lnSpc>
              <a:spcAft>
                <a:spcPts val="627"/>
              </a:spcAft>
              <a:buFont typeface="Arial" panose="020B0604020202020204" pitchFamily="34" charset="0"/>
              <a:buChar char="•"/>
              <a:defRPr/>
            </a:pPr>
            <a:r>
              <a:rPr lang="en-US" b="0">
                <a:solidFill>
                  <a:schemeClr val="tx1"/>
                </a:solidFill>
                <a:latin typeface="+mn-lt"/>
              </a:rPr>
              <a:t>The CARE agreement:</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Treatment, services and supports take place within the CARE process.</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All parties are in agreement on the treatment and services that support the recovery of the CARE participant. </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A CARE agreement is approved by the court.</a:t>
            </a:r>
          </a:p>
          <a:p>
            <a:pPr marL="171433" indent="-171433" defTabSz="914307">
              <a:lnSpc>
                <a:spcPct val="107000"/>
              </a:lnSpc>
              <a:spcAft>
                <a:spcPts val="627"/>
              </a:spcAft>
              <a:buFont typeface="Arial" panose="020B0604020202020204" pitchFamily="34" charset="0"/>
              <a:buChar char="•"/>
              <a:defRPr/>
            </a:pPr>
            <a:r>
              <a:rPr lang="en-US" b="0">
                <a:solidFill>
                  <a:schemeClr val="tx1"/>
                </a:solidFill>
                <a:latin typeface="+mn-lt"/>
              </a:rPr>
              <a:t>Finally, the CARE Plan:</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Treatment, services and supports take place within the CARE process.</a:t>
            </a:r>
          </a:p>
          <a:p>
            <a:pPr marL="628586" lvl="1" indent="-171433" defTabSz="888909">
              <a:lnSpc>
                <a:spcPct val="90000"/>
              </a:lnSpc>
              <a:spcBef>
                <a:spcPct val="0"/>
              </a:spcBef>
              <a:spcAft>
                <a:spcPct val="35000"/>
              </a:spcAft>
              <a:buFont typeface="Arial" panose="020B0604020202020204" pitchFamily="34" charset="0"/>
              <a:buChar char="•"/>
            </a:pPr>
            <a:r>
              <a:rPr lang="en-US" b="0">
                <a:solidFill>
                  <a:schemeClr val="tx1"/>
                </a:solidFill>
                <a:latin typeface="+mn-lt"/>
                <a:cs typeface="Segoe UI"/>
              </a:rPr>
              <a:t>If parties were not able to reach an agreement, the court will adopt elements of the parties’ proposed plan(s) into a CARE plan that supports the recovery of the CARE participant. </a:t>
            </a:r>
          </a:p>
          <a:p>
            <a:pPr defTabSz="914307">
              <a:lnSpc>
                <a:spcPct val="107000"/>
              </a:lnSpc>
              <a:spcAft>
                <a:spcPts val="627"/>
              </a:spcAft>
              <a:defRPr/>
            </a:pPr>
            <a:endParaRPr lang="en-US" b="0" kern="1200">
              <a:solidFill>
                <a:schemeClr val="tx1"/>
              </a:solidFill>
              <a:latin typeface="+mn-lt"/>
              <a:cs typeface="Segoe UI" panose="020B0502040204020203" pitchFamily="34" charset="0"/>
            </a:endParaRPr>
          </a:p>
          <a:p>
            <a:pPr defTabSz="914307">
              <a:lnSpc>
                <a:spcPct val="107000"/>
              </a:lnSpc>
              <a:spcAft>
                <a:spcPts val="627"/>
              </a:spcAft>
              <a:defRPr/>
            </a:pPr>
            <a:r>
              <a:rPr lang="en-US" b="0" kern="1200">
                <a:solidFill>
                  <a:schemeClr val="tx1"/>
                </a:solidFill>
                <a:latin typeface="+mn-lt"/>
                <a:cs typeface="Segoe UI" panose="020B0502040204020203" pitchFamily="34" charset="0"/>
              </a:rPr>
              <a:t>The key here is that all of this is triggered by that initial referral, or petition. If someone voluntarily engages in services and does not further proceed through the CARE process, by referring or petitioning someone to CARE, a wide net is cast to engage them in services.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15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tx1"/>
                </a:solidFill>
                <a:latin typeface="+mn-lt"/>
              </a:rPr>
              <a:t>[</a:t>
            </a:r>
            <a:r>
              <a:rPr lang="en-US" sz="1200">
                <a:latin typeface="+mn-lt"/>
                <a:cs typeface="Calibri"/>
              </a:rPr>
              <a:t>Slide Image Description: </a:t>
            </a:r>
            <a:r>
              <a:rPr lang="en-US">
                <a:latin typeface="+mn-lt"/>
              </a:rPr>
              <a:t>This slide shows </a:t>
            </a:r>
            <a:r>
              <a:rPr lang="en-US" sz="1200">
                <a:solidFill>
                  <a:schemeClr val="tx1"/>
                </a:solidFill>
                <a:latin typeface="+mn-lt"/>
              </a:rPr>
              <a:t>a graphic of a paper with the title “CARE </a:t>
            </a:r>
            <a:r>
              <a:rPr lang="en-US"/>
              <a:t>Agreement or Plan</a:t>
            </a:r>
            <a:r>
              <a:rPr lang="en-US" sz="1200">
                <a:solidFill>
                  <a:schemeClr val="tx1"/>
                </a:solidFill>
                <a:latin typeface="+mn-lt"/>
              </a:rPr>
              <a:t>” and four boxes list the services that may come from a CARE plan.]</a:t>
            </a:r>
          </a:p>
          <a:p>
            <a:endParaRPr lang="en-US" sz="1200">
              <a:solidFill>
                <a:schemeClr val="tx1"/>
              </a:solidFill>
              <a:latin typeface="+mn-lt"/>
            </a:endParaRPr>
          </a:p>
          <a:p>
            <a:r>
              <a:rPr lang="en-US" sz="1200">
                <a:solidFill>
                  <a:schemeClr val="tx1"/>
                </a:solidFill>
                <a:latin typeface="+mn-lt"/>
              </a:rPr>
              <a:t>The CARE agreement and CARE plan will include participant/respondent information, and it will also outline services to be received, which may include the following:</a:t>
            </a:r>
            <a:endParaRPr lang="en-US" sz="1200">
              <a:solidFill>
                <a:schemeClr val="tx1"/>
              </a:solidFill>
              <a:latin typeface="+mn-lt"/>
              <a:cs typeface="Calibri"/>
            </a:endParaRPr>
          </a:p>
          <a:p>
            <a:pPr marL="173990" indent="-177800">
              <a:buFont typeface="Arial" panose="020B0604020202020204" pitchFamily="34" charset="0"/>
              <a:buChar char="•"/>
            </a:pPr>
            <a:r>
              <a:rPr lang="en-US" sz="1200">
                <a:solidFill>
                  <a:schemeClr val="tx1"/>
                </a:solidFill>
                <a:latin typeface="+mn-lt"/>
              </a:rPr>
              <a:t>Behavioral health services (both mental health and substance use disorder services).</a:t>
            </a:r>
            <a:endParaRPr lang="en-US" sz="1200">
              <a:solidFill>
                <a:schemeClr val="tx1"/>
              </a:solidFill>
              <a:latin typeface="+mn-lt"/>
              <a:cs typeface="Calibri"/>
            </a:endParaRPr>
          </a:p>
          <a:p>
            <a:pPr marL="173990" indent="-177800">
              <a:buFont typeface="Arial" panose="020B0604020202020204" pitchFamily="34" charset="0"/>
              <a:buChar char="•"/>
            </a:pPr>
            <a:r>
              <a:rPr lang="en-US" sz="1200">
                <a:solidFill>
                  <a:schemeClr val="tx1"/>
                </a:solidFill>
                <a:latin typeface="+mn-lt"/>
              </a:rPr>
              <a:t>Medically necessary stabilization medications.</a:t>
            </a:r>
            <a:r>
              <a:rPr lang="en-US"/>
              <a:t> </a:t>
            </a:r>
          </a:p>
          <a:p>
            <a:pPr marL="174321" indent="-177856">
              <a:buFont typeface="Arial" panose="020B0604020202020204" pitchFamily="34" charset="0"/>
              <a:buChar char="•"/>
            </a:pPr>
            <a:r>
              <a:rPr lang="en-US" sz="1200">
                <a:solidFill>
                  <a:schemeClr val="tx1"/>
                </a:solidFill>
                <a:latin typeface="+mn-lt"/>
              </a:rPr>
              <a:t>Funded housing resources.</a:t>
            </a:r>
            <a:endParaRPr lang="en-US" sz="1200">
              <a:solidFill>
                <a:schemeClr val="tx1"/>
              </a:solidFill>
              <a:latin typeface="+mn-lt"/>
              <a:cs typeface="Calibri"/>
            </a:endParaRPr>
          </a:p>
          <a:p>
            <a:pPr marL="173990" indent="-177800">
              <a:buFont typeface="Arial" panose="020B0604020202020204" pitchFamily="34" charset="0"/>
              <a:buChar char="•"/>
            </a:pPr>
            <a:r>
              <a:rPr lang="en-US" sz="1200">
                <a:solidFill>
                  <a:schemeClr val="tx1"/>
                </a:solidFill>
                <a:latin typeface="+mn-lt"/>
              </a:rPr>
              <a:t>Funded social services.</a:t>
            </a:r>
            <a:endParaRPr lang="en-US" sz="1200">
              <a:solidFill>
                <a:schemeClr val="tx1"/>
              </a:solidFill>
              <a:latin typeface="+mn-lt"/>
              <a:cs typeface="Calibri"/>
            </a:endParaRPr>
          </a:p>
          <a:p>
            <a:pPr marL="173990" indent="-177800">
              <a:buFont typeface="Arial" panose="020B0604020202020204" pitchFamily="34" charset="0"/>
              <a:buChar char="•"/>
            </a:pPr>
            <a:r>
              <a:rPr lang="en-US" sz="1200">
                <a:solidFill>
                  <a:schemeClr val="tx1"/>
                </a:solidFill>
                <a:latin typeface="+mn-lt"/>
              </a:rPr>
              <a:t>Services provided pursuant to Part 5 (commencing with Section 17000) of Division 9 (County Aide and Relief to Indigents).</a:t>
            </a:r>
            <a:endParaRPr lang="en-US" sz="1200">
              <a:solidFill>
                <a:schemeClr val="tx1"/>
              </a:solidFill>
              <a:latin typeface="+mn-lt"/>
              <a:cs typeface="Calibri"/>
            </a:endParaRPr>
          </a:p>
          <a:p>
            <a:endParaRPr lang="en-US" sz="1200">
              <a:solidFill>
                <a:schemeClr val="tx1"/>
              </a:solidFill>
              <a:latin typeface="+mn-lt"/>
            </a:endParaRPr>
          </a:p>
          <a:p>
            <a:r>
              <a:rPr lang="en-US" sz="1200">
                <a:solidFill>
                  <a:schemeClr val="tx1"/>
                </a:solidFill>
                <a:latin typeface="+mn-lt"/>
              </a:rPr>
              <a:t>Note the following about services in the CARE agreement and CARE plan:</a:t>
            </a:r>
            <a:r>
              <a:rPr lang="en-US"/>
              <a:t> </a:t>
            </a:r>
            <a:endParaRPr lang="en-US" sz="1200">
              <a:solidFill>
                <a:schemeClr val="tx1"/>
              </a:solidFill>
              <a:latin typeface="+mn-lt"/>
              <a:cs typeface="Calibri"/>
            </a:endParaRPr>
          </a:p>
          <a:p>
            <a:pPr marL="171450" indent="-171450">
              <a:buFont typeface="Arial" panose="020B0604020202020204" pitchFamily="34" charset="0"/>
              <a:buChar char="•"/>
            </a:pPr>
            <a:r>
              <a:rPr lang="en-US" b="1">
                <a:latin typeface="+mn-lt"/>
              </a:rPr>
              <a:t>Both the participant/respondent and county BH agency will be expected to comply with the expectations in the CARE plan. It is not simply a list of demands that the participant/respondent has to follow; it is services that he or she has a right to receive.</a:t>
            </a:r>
            <a:endParaRPr lang="en-US" b="1">
              <a:latin typeface="+mn-lt"/>
              <a:cs typeface="Calibri"/>
            </a:endParaRPr>
          </a:p>
          <a:p>
            <a:pPr marL="171450" indent="-171450">
              <a:buFont typeface="Arial" panose="020B0604020202020204" pitchFamily="34" charset="0"/>
              <a:buChar char="•"/>
            </a:pPr>
            <a:r>
              <a:rPr lang="en-US" sz="1200" b="1">
                <a:solidFill>
                  <a:schemeClr val="tx1"/>
                </a:solidFill>
                <a:latin typeface="+mn-lt"/>
              </a:rPr>
              <a:t>The judge can order prioritization of services (e.g., housing) and supports.</a:t>
            </a:r>
            <a:endParaRPr lang="en-US" sz="1200" b="1">
              <a:solidFill>
                <a:schemeClr val="tx1"/>
              </a:solidFill>
              <a:latin typeface="+mn-lt"/>
              <a:cs typeface="Calibri"/>
            </a:endParaRPr>
          </a:p>
          <a:p>
            <a:pPr marL="171450" lvl="0" indent="-171450">
              <a:buFont typeface="Arial" panose="020B0604020202020204" pitchFamily="34" charset="0"/>
              <a:buChar char="•"/>
            </a:pPr>
            <a:r>
              <a:rPr lang="en-US" sz="1200">
                <a:solidFill>
                  <a:schemeClr val="tx1"/>
                </a:solidFill>
                <a:latin typeface="+mn-lt"/>
              </a:rPr>
              <a:t>Services are subject to available funding and federal/state laws.</a:t>
            </a:r>
            <a:endParaRPr lang="en-US" sz="1200">
              <a:solidFill>
                <a:schemeClr val="tx1"/>
              </a:solidFill>
              <a:latin typeface="+mn-lt"/>
              <a:cs typeface="Calibri"/>
            </a:endParaRPr>
          </a:p>
          <a:p>
            <a:pPr marL="171450" lvl="0" indent="-171450">
              <a:buFont typeface="Arial" panose="020B0604020202020204" pitchFamily="34" charset="0"/>
              <a:buChar char="•"/>
            </a:pPr>
            <a:r>
              <a:rPr lang="en-US" sz="1200">
                <a:solidFill>
                  <a:schemeClr val="tx1"/>
                </a:solidFill>
                <a:latin typeface="+mn-lt"/>
              </a:rPr>
              <a:t>County BH may provide additional services beyond what is in the CARE plan.</a:t>
            </a:r>
            <a:endParaRPr lang="en-US" sz="1200">
              <a:solidFill>
                <a:schemeClr val="tx1"/>
              </a:solidFill>
              <a:latin typeface="+mn-lt"/>
              <a:cs typeface="Calibri"/>
            </a:endParaRPr>
          </a:p>
          <a:p>
            <a:pPr marL="171450" lvl="0" indent="-171450">
              <a:buFont typeface="Arial" panose="020B0604020202020204" pitchFamily="34" charset="0"/>
              <a:buChar char="•"/>
            </a:pPr>
            <a:r>
              <a:rPr lang="en-US" sz="1200">
                <a:solidFill>
                  <a:schemeClr val="tx1"/>
                </a:solidFill>
                <a:latin typeface="+mn-lt"/>
              </a:rPr>
              <a:t>Other Medi-Cal services, such as Enhanced Care Management or Community Support (in lieu of care services), may be suggested (not ordered) by the courts.</a:t>
            </a:r>
            <a:endParaRPr lang="en-US" sz="1200">
              <a:solidFill>
                <a:schemeClr val="tx1"/>
              </a:solidFill>
              <a:latin typeface="+mn-lt"/>
              <a:cs typeface="Calibri"/>
            </a:endParaRPr>
          </a:p>
          <a:p>
            <a:pPr marL="0" lvl="0" indent="0">
              <a:buFont typeface="Arial" panose="020B0604020202020204" pitchFamily="34" charset="0"/>
              <a:buNone/>
            </a:pPr>
            <a:endParaRPr lang="en-US" sz="1200">
              <a:solidFill>
                <a:schemeClr val="tx1"/>
              </a:solidFill>
              <a:latin typeface="+mn-lt"/>
            </a:endParaRPr>
          </a:p>
          <a:p>
            <a:r>
              <a:rPr lang="en-US"/>
              <a:t>For more information, visit the training </a:t>
            </a:r>
            <a:r>
              <a:rPr lang="en-US">
                <a:hlinkClick r:id="rId3"/>
              </a:rPr>
              <a:t>Overview of CARE Agreement &amp; CARE Plan </a:t>
            </a:r>
            <a:r>
              <a:rPr lang="en-US"/>
              <a:t>and </a:t>
            </a:r>
            <a:r>
              <a:rPr lang="en-US">
                <a:hlinkClick r:id="rId4"/>
              </a:rPr>
              <a:t>California Welfare and Institutions Code (W&amp;I Code) section 5982</a:t>
            </a:r>
            <a:r>
              <a:rPr lang="en-US"/>
              <a:t>.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ECA9DC-8E96-4C18-A0D0-F5C5C0229E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873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z="1200">
                <a:latin typeface="+mn-lt"/>
                <a:cs typeface="Segoe UI" panose="020B0502040204020203" pitchFamily="34" charset="0"/>
              </a:rPr>
              <a:t>[Slide Image Description: This is a section divider slide to indicate a major section of this training.]</a:t>
            </a:r>
            <a:endParaRPr lang="en-US">
              <a:latin typeface="+mn-lt"/>
            </a:endParaRPr>
          </a:p>
          <a:p>
            <a:pPr lvl="0"/>
            <a:endParaRPr lang="en-US"/>
          </a:p>
          <a:p>
            <a:pPr lvl="0"/>
            <a:r>
              <a:rPr lang="en-US"/>
              <a:t>In this section, we are going to provide an overview of the primary roles in the CARE Act.</a:t>
            </a:r>
          </a:p>
          <a:p>
            <a:endParaRPr lang="en-US"/>
          </a:p>
        </p:txBody>
      </p:sp>
      <p:sp>
        <p:nvSpPr>
          <p:cNvPr id="4" name="Slide Number Placeholder 3"/>
          <p:cNvSpPr>
            <a:spLocks noGrp="1"/>
          </p:cNvSpPr>
          <p:nvPr>
            <p:ph type="sldNum" sz="quarter" idx="5"/>
          </p:nvPr>
        </p:nvSpPr>
        <p:spPr/>
        <p:txBody>
          <a:bodyPr/>
          <a:lstStyle/>
          <a:p>
            <a:fld id="{D0ECA9DC-8E96-4C18-A0D0-F5C5C0229E3D}" type="slidenum">
              <a:rPr lang="en-US" smtClean="0"/>
              <a:pPr/>
              <a:t>9</a:t>
            </a:fld>
            <a:endParaRPr lang="en-US"/>
          </a:p>
        </p:txBody>
      </p:sp>
      <p:sp>
        <p:nvSpPr>
          <p:cNvPr id="7" name="Slide Image Placeholder 6">
            <a:extLst>
              <a:ext uri="{FF2B5EF4-FFF2-40B4-BE49-F238E27FC236}">
                <a16:creationId xmlns:a16="http://schemas.microsoft.com/office/drawing/2014/main" id="{7F29AD61-AA23-5151-8C13-4E2439645461}"/>
              </a:ext>
            </a:extLst>
          </p:cNvPr>
          <p:cNvSpPr>
            <a:spLocks noGrp="1" noRot="1" noChangeAspect="1"/>
          </p:cNvSpPr>
          <p:nvPr>
            <p:ph type="sldImg"/>
          </p:nvPr>
        </p:nvSpPr>
        <p:spPr/>
      </p:sp>
    </p:spTree>
    <p:extLst>
      <p:ext uri="{BB962C8B-B14F-4D97-AF65-F5344CB8AC3E}">
        <p14:creationId xmlns:p14="http://schemas.microsoft.com/office/powerpoint/2010/main" val="517972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66529F-0566-2F0E-0A7E-4C823C978AD3}"/>
              </a:ext>
            </a:extLst>
          </p:cNvPr>
          <p:cNvPicPr>
            <a:picLocks noChangeAspect="1"/>
          </p:cNvPicPr>
          <p:nvPr userDrawn="1"/>
        </p:nvPicPr>
        <p:blipFill rotWithShape="1">
          <a:blip r:embed="rId2"/>
          <a:srcRect t="10201"/>
          <a:stretch/>
        </p:blipFill>
        <p:spPr>
          <a:xfrm>
            <a:off x="2401276" y="2762054"/>
            <a:ext cx="3524594" cy="4095946"/>
          </a:xfrm>
          <a:prstGeom prst="rect">
            <a:avLst/>
          </a:prstGeom>
        </p:spPr>
      </p:pic>
      <p:sp>
        <p:nvSpPr>
          <p:cNvPr id="6" name="Rectangle 5">
            <a:extLst>
              <a:ext uri="{FF2B5EF4-FFF2-40B4-BE49-F238E27FC236}">
                <a16:creationId xmlns:a16="http://schemas.microsoft.com/office/drawing/2014/main" id="{0CC93D11-40CC-BF26-34DD-8EE05A112BE0}"/>
              </a:ext>
            </a:extLst>
          </p:cNvPr>
          <p:cNvSpPr/>
          <p:nvPr userDrawn="1"/>
        </p:nvSpPr>
        <p:spPr>
          <a:xfrm>
            <a:off x="-18290" y="-25184"/>
            <a:ext cx="12210290" cy="274695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721204" y="2762055"/>
            <a:ext cx="9144000" cy="2043626"/>
          </a:xfrm>
        </p:spPr>
        <p:txBody>
          <a:bodyPr anchor="b">
            <a:normAutofit/>
          </a:bodyPr>
          <a:lstStyle>
            <a:lvl1pPr algn="ctr">
              <a:defRPr sz="3200" b="1" cap="all" baseline="0">
                <a:solidFill>
                  <a:schemeClr val="tx2"/>
                </a:solidFill>
                <a:latin typeface="Segoe UI" panose="020B0502040204020203" pitchFamily="34" charset="0"/>
                <a:cs typeface="Segoe UI" panose="020B0502040204020203" pitchFamily="34" charset="0"/>
              </a:defRPr>
            </a:lvl1pPr>
          </a:lstStyle>
          <a:p>
            <a:r>
              <a:rPr lang="en-US"/>
              <a:t>Name of Training</a:t>
            </a:r>
          </a:p>
        </p:txBody>
      </p:sp>
      <p:sp>
        <p:nvSpPr>
          <p:cNvPr id="3" name="Subtitle 2"/>
          <p:cNvSpPr>
            <a:spLocks noGrp="1"/>
          </p:cNvSpPr>
          <p:nvPr>
            <p:ph type="subTitle" idx="1" hasCustomPrompt="1"/>
          </p:nvPr>
        </p:nvSpPr>
        <p:spPr>
          <a:xfrm>
            <a:off x="2721204" y="4987003"/>
            <a:ext cx="9144000" cy="775351"/>
          </a:xfrm>
        </p:spPr>
        <p:txBody>
          <a:bodyPr>
            <a:normAutofit/>
          </a:bodyPr>
          <a:lstStyle>
            <a:lvl1pPr marL="0" indent="0" algn="ctr">
              <a:buNone/>
              <a:defRPr sz="2800" baseline="0">
                <a:solidFill>
                  <a:schemeClr val="tx2"/>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4" name="Picture 3">
            <a:extLst>
              <a:ext uri="{FF2B5EF4-FFF2-40B4-BE49-F238E27FC236}">
                <a16:creationId xmlns:a16="http://schemas.microsoft.com/office/drawing/2014/main" id="{F6F612E3-374D-93F8-A567-3FDDF416986B}"/>
              </a:ext>
            </a:extLst>
          </p:cNvPr>
          <p:cNvPicPr>
            <a:picLocks noChangeAspect="1"/>
          </p:cNvPicPr>
          <p:nvPr userDrawn="1"/>
        </p:nvPicPr>
        <p:blipFill rotWithShape="1">
          <a:blip r:embed="rId3"/>
          <a:srcRect l="17525" t="17429"/>
          <a:stretch/>
        </p:blipFill>
        <p:spPr>
          <a:xfrm>
            <a:off x="-18290" y="-25186"/>
            <a:ext cx="6275286" cy="5747256"/>
          </a:xfrm>
          <a:prstGeom prst="rect">
            <a:avLst/>
          </a:prstGeom>
        </p:spPr>
      </p:pic>
    </p:spTree>
    <p:extLst>
      <p:ext uri="{BB962C8B-B14F-4D97-AF65-F5344CB8AC3E}">
        <p14:creationId xmlns:p14="http://schemas.microsoft.com/office/powerpoint/2010/main" val="384565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A5E8-430E-3491-4700-B6D902B9D5E6}"/>
              </a:ext>
            </a:extLst>
          </p:cNvPr>
          <p:cNvSpPr>
            <a:spLocks noGrp="1"/>
          </p:cNvSpPr>
          <p:nvPr>
            <p:ph type="title"/>
          </p:nvPr>
        </p:nvSpPr>
        <p:spPr>
          <a:xfrm>
            <a:off x="838200" y="230325"/>
            <a:ext cx="5195534" cy="1055012"/>
          </a:xfrm>
        </p:spPr>
        <p:txBody>
          <a:bodyPr>
            <a:normAutofit/>
          </a:bodyPr>
          <a:lstStyle>
            <a:lvl1pPr algn="ctr">
              <a:defRPr sz="40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5E61798-23E7-FA72-FE0E-D7F0468CA49B}"/>
              </a:ext>
            </a:extLst>
          </p:cNvPr>
          <p:cNvSpPr>
            <a:spLocks noGrp="1"/>
          </p:cNvSpPr>
          <p:nvPr>
            <p:ph idx="1"/>
          </p:nvPr>
        </p:nvSpPr>
        <p:spPr>
          <a:xfrm>
            <a:off x="849086" y="1406106"/>
            <a:ext cx="518464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74268A3-A8A5-5BC3-8044-103BEDF913AD}"/>
              </a:ext>
            </a:extLst>
          </p:cNvPr>
          <p:cNvSpPr>
            <a:spLocks noGrp="1"/>
          </p:cNvSpPr>
          <p:nvPr>
            <p:ph type="pic" idx="13"/>
          </p:nvPr>
        </p:nvSpPr>
        <p:spPr>
          <a:xfrm>
            <a:off x="6527800" y="230326"/>
            <a:ext cx="4827588" cy="5411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6">
            <a:extLst>
              <a:ext uri="{FF2B5EF4-FFF2-40B4-BE49-F238E27FC236}">
                <a16:creationId xmlns:a16="http://schemas.microsoft.com/office/drawing/2014/main" id="{4136DF83-00B7-4F15-E508-25E21CDECDDD}"/>
              </a:ext>
            </a:extLst>
          </p:cNvPr>
          <p:cNvSpPr>
            <a:spLocks noGrp="1"/>
          </p:cNvSpPr>
          <p:nvPr>
            <p:ph type="body" sz="quarter" idx="14"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
        <p:nvSpPr>
          <p:cNvPr id="6" name="Slide Number Placeholder 5">
            <a:extLst>
              <a:ext uri="{FF2B5EF4-FFF2-40B4-BE49-F238E27FC236}">
                <a16:creationId xmlns:a16="http://schemas.microsoft.com/office/drawing/2014/main" id="{C616BDB1-8B64-1DB9-D2CB-11880A5AD2A8}"/>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26929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ictur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A5E8-430E-3491-4700-B6D902B9D5E6}"/>
              </a:ext>
            </a:extLst>
          </p:cNvPr>
          <p:cNvSpPr>
            <a:spLocks noGrp="1"/>
          </p:cNvSpPr>
          <p:nvPr>
            <p:ph type="title"/>
          </p:nvPr>
        </p:nvSpPr>
        <p:spPr>
          <a:xfrm>
            <a:off x="6159854" y="230325"/>
            <a:ext cx="5195534" cy="1055012"/>
          </a:xfrm>
        </p:spPr>
        <p:txBody>
          <a:bodyPr>
            <a:normAutofit/>
          </a:bodyPr>
          <a:lstStyle>
            <a:lvl1pPr algn="ctr">
              <a:defRPr sz="40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5E61798-23E7-FA72-FE0E-D7F0468CA49B}"/>
              </a:ext>
            </a:extLst>
          </p:cNvPr>
          <p:cNvSpPr>
            <a:spLocks noGrp="1"/>
          </p:cNvSpPr>
          <p:nvPr>
            <p:ph idx="1"/>
          </p:nvPr>
        </p:nvSpPr>
        <p:spPr>
          <a:xfrm>
            <a:off x="6170740" y="1406106"/>
            <a:ext cx="518464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74268A3-A8A5-5BC3-8044-103BEDF913AD}"/>
              </a:ext>
            </a:extLst>
          </p:cNvPr>
          <p:cNvSpPr>
            <a:spLocks noGrp="1"/>
          </p:cNvSpPr>
          <p:nvPr>
            <p:ph type="pic" idx="13"/>
          </p:nvPr>
        </p:nvSpPr>
        <p:spPr>
          <a:xfrm>
            <a:off x="836612" y="230326"/>
            <a:ext cx="4827588" cy="5411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6">
            <a:extLst>
              <a:ext uri="{FF2B5EF4-FFF2-40B4-BE49-F238E27FC236}">
                <a16:creationId xmlns:a16="http://schemas.microsoft.com/office/drawing/2014/main" id="{B3210A85-D091-9DC5-CC5F-A1762F70872F}"/>
              </a:ext>
            </a:extLst>
          </p:cNvPr>
          <p:cNvSpPr>
            <a:spLocks noGrp="1"/>
          </p:cNvSpPr>
          <p:nvPr>
            <p:ph type="body" sz="quarter" idx="14"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
        <p:nvSpPr>
          <p:cNvPr id="6" name="Slide Number Placeholder 5">
            <a:extLst>
              <a:ext uri="{FF2B5EF4-FFF2-40B4-BE49-F238E27FC236}">
                <a16:creationId xmlns:a16="http://schemas.microsoft.com/office/drawing/2014/main" id="{14EDA4BC-6279-00A1-AF18-58D1BB8DB794}"/>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162764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eckpoi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053402" y="1406106"/>
            <a:ext cx="9311283"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This is an opportunity for participants to practice using the information. They should be focused on the module objectives. If participants are expected to come away being able to do, think, or say something, they should practice that. </a:t>
            </a:r>
          </a:p>
          <a:p>
            <a:pPr lvl="1"/>
            <a:r>
              <a:rPr lang="en-US"/>
              <a:t>Second level</a:t>
            </a:r>
          </a:p>
          <a:p>
            <a:pPr lvl="2"/>
            <a:r>
              <a:rPr lang="en-US"/>
              <a:t>Third level</a:t>
            </a:r>
          </a:p>
          <a:p>
            <a:pPr lvl="3"/>
            <a:r>
              <a:rPr lang="en-US"/>
              <a:t>Fourth level</a:t>
            </a:r>
          </a:p>
          <a:p>
            <a:pPr lvl="4"/>
            <a:r>
              <a:rPr lang="en-US"/>
              <a:t>Fifth level</a:t>
            </a:r>
          </a:p>
        </p:txBody>
      </p:sp>
      <p:grpSp>
        <p:nvGrpSpPr>
          <p:cNvPr id="12" name="Group 11">
            <a:extLst>
              <a:ext uri="{FF2B5EF4-FFF2-40B4-BE49-F238E27FC236}">
                <a16:creationId xmlns:a16="http://schemas.microsoft.com/office/drawing/2014/main" id="{8BD97396-E670-5778-4170-9A917ADDE3DF}"/>
              </a:ext>
            </a:extLst>
          </p:cNvPr>
          <p:cNvGrpSpPr/>
          <p:nvPr userDrawn="1"/>
        </p:nvGrpSpPr>
        <p:grpSpPr>
          <a:xfrm>
            <a:off x="0" y="1406105"/>
            <a:ext cx="11364685" cy="4552022"/>
            <a:chOff x="659836" y="1628068"/>
            <a:chExt cx="11364685" cy="4552022"/>
          </a:xfrm>
        </p:grpSpPr>
        <p:sp>
          <p:nvSpPr>
            <p:cNvPr id="4" name="Rectangle 3">
              <a:extLst>
                <a:ext uri="{FF2B5EF4-FFF2-40B4-BE49-F238E27FC236}">
                  <a16:creationId xmlns:a16="http://schemas.microsoft.com/office/drawing/2014/main" id="{6C1015A8-694C-A318-6B30-DC30BD87F8F6}"/>
                </a:ext>
              </a:extLst>
            </p:cNvPr>
            <p:cNvSpPr/>
            <p:nvPr userDrawn="1"/>
          </p:nvSpPr>
          <p:spPr>
            <a:xfrm>
              <a:off x="1218998" y="3633648"/>
              <a:ext cx="958474" cy="94399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076BF1-07C3-E515-FEAE-E68BB4D2A99F}"/>
                </a:ext>
              </a:extLst>
            </p:cNvPr>
            <p:cNvSpPr/>
            <p:nvPr userDrawn="1"/>
          </p:nvSpPr>
          <p:spPr>
            <a:xfrm>
              <a:off x="1280317" y="3276599"/>
              <a:ext cx="1371602" cy="1217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Plain">
                <a:avLst/>
              </a:prstTxWarp>
              <a:noAutofit/>
            </a:bodyPr>
            <a:lstStyle/>
            <a:p>
              <a:pPr algn="ctr"/>
              <a:r>
                <a:rPr lang="en-US">
                  <a:solidFill>
                    <a:schemeClr val="accent3"/>
                  </a:solidFill>
                  <a:sym typeface="Wingdings" panose="05000000000000000000" pitchFamily="2" charset="2"/>
                </a:rPr>
                <a:t></a:t>
              </a:r>
              <a:endParaRPr lang="en-US">
                <a:solidFill>
                  <a:schemeClr val="accent3"/>
                </a:solidFill>
              </a:endParaRPr>
            </a:p>
          </p:txBody>
        </p:sp>
        <p:cxnSp>
          <p:nvCxnSpPr>
            <p:cNvPr id="9" name="Connector: Elbow 8">
              <a:extLst>
                <a:ext uri="{FF2B5EF4-FFF2-40B4-BE49-F238E27FC236}">
                  <a16:creationId xmlns:a16="http://schemas.microsoft.com/office/drawing/2014/main" id="{2A1388FD-DF90-D5D8-EDED-497DEBD753EA}"/>
                </a:ext>
              </a:extLst>
            </p:cNvPr>
            <p:cNvCxnSpPr>
              <a:cxnSpLocks/>
              <a:endCxn id="4" idx="0"/>
            </p:cNvCxnSpPr>
            <p:nvPr userDrawn="1"/>
          </p:nvCxnSpPr>
          <p:spPr>
            <a:xfrm rot="16200000" flipH="1">
              <a:off x="176246" y="2111658"/>
              <a:ext cx="2005579" cy="1038399"/>
            </a:xfrm>
            <a:prstGeom prst="bentConnector3">
              <a:avLst>
                <a:gd name="adj1" fmla="val -659"/>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706E2496-E7D3-B752-668E-2D9D7A7DB0DB}"/>
                </a:ext>
              </a:extLst>
            </p:cNvPr>
            <p:cNvCxnSpPr>
              <a:cxnSpLocks/>
              <a:stCxn id="4" idx="2"/>
            </p:cNvCxnSpPr>
            <p:nvPr userDrawn="1"/>
          </p:nvCxnSpPr>
          <p:spPr>
            <a:xfrm rot="16200000" flipH="1">
              <a:off x="6060152" y="215721"/>
              <a:ext cx="1602452" cy="10326286"/>
            </a:xfrm>
            <a:prstGeom prst="bentConnector2">
              <a:avLst/>
            </a:prstGeom>
            <a:ln w="38100">
              <a:solidFill>
                <a:schemeClr val="accent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8E802A47-B0C9-E1E0-BCC4-CC5428554F55}"/>
              </a:ext>
            </a:extLst>
          </p:cNvPr>
          <p:cNvSpPr txBox="1"/>
          <p:nvPr userDrawn="1"/>
        </p:nvSpPr>
        <p:spPr>
          <a:xfrm>
            <a:off x="2053402" y="230325"/>
            <a:ext cx="9300172" cy="1112973"/>
          </a:xfrm>
          <a:prstGeom prst="rect">
            <a:avLst/>
          </a:prstGeom>
          <a:noFill/>
        </p:spPr>
        <p:txBody>
          <a:bodyPr wrap="square" rtlCol="0" anchor="ctr" anchorCtr="0">
            <a:noAutofit/>
          </a:bodyPr>
          <a:lstStyle/>
          <a:p>
            <a:pPr algn="ctr"/>
            <a:r>
              <a:rPr lang="en-US" sz="4000" b="1" kern="1200">
                <a:solidFill>
                  <a:schemeClr val="tx2"/>
                </a:solidFill>
                <a:latin typeface="Segoe UI" panose="020B0502040204020203" pitchFamily="34" charset="0"/>
                <a:ea typeface="+mj-ea"/>
                <a:cs typeface="Segoe UI" panose="020B0502040204020203" pitchFamily="34" charset="0"/>
              </a:rPr>
              <a:t>Ideas in Action</a:t>
            </a:r>
          </a:p>
        </p:txBody>
      </p:sp>
      <p:sp>
        <p:nvSpPr>
          <p:cNvPr id="5" name="Slide Number Placeholder 5">
            <a:extLst>
              <a:ext uri="{FF2B5EF4-FFF2-40B4-BE49-F238E27FC236}">
                <a16:creationId xmlns:a16="http://schemas.microsoft.com/office/drawing/2014/main" id="{D3597F55-E649-704B-E75C-824BA77E03DB}"/>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15801638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406106"/>
            <a:ext cx="7470684"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
        <p:nvSpPr>
          <p:cNvPr id="7" name="Oval 6">
            <a:extLst>
              <a:ext uri="{FF2B5EF4-FFF2-40B4-BE49-F238E27FC236}">
                <a16:creationId xmlns:a16="http://schemas.microsoft.com/office/drawing/2014/main" id="{37BD5199-C2C7-9C11-2911-BCC25E9A4C77}"/>
              </a:ext>
            </a:extLst>
          </p:cNvPr>
          <p:cNvSpPr/>
          <p:nvPr userDrawn="1"/>
        </p:nvSpPr>
        <p:spPr>
          <a:xfrm>
            <a:off x="9563100" y="591472"/>
            <a:ext cx="5197476" cy="5446456"/>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C1ED21A-1088-D3A0-458C-B4A844033246}"/>
              </a:ext>
            </a:extLst>
          </p:cNvPr>
          <p:cNvGrpSpPr/>
          <p:nvPr userDrawn="1"/>
        </p:nvGrpSpPr>
        <p:grpSpPr>
          <a:xfrm>
            <a:off x="8483599" y="2434677"/>
            <a:ext cx="3239271" cy="2341070"/>
            <a:chOff x="7563403" y="2434677"/>
            <a:chExt cx="3765768" cy="2341070"/>
          </a:xfrm>
        </p:grpSpPr>
        <p:sp>
          <p:nvSpPr>
            <p:cNvPr id="4" name="Shape 3">
              <a:extLst>
                <a:ext uri="{FF2B5EF4-FFF2-40B4-BE49-F238E27FC236}">
                  <a16:creationId xmlns:a16="http://schemas.microsoft.com/office/drawing/2014/main" id="{9B3A0EB9-9345-1B53-B031-94BB7ADD64B0}"/>
                </a:ext>
              </a:extLst>
            </p:cNvPr>
            <p:cNvSpPr/>
            <p:nvPr userDrawn="1"/>
          </p:nvSpPr>
          <p:spPr>
            <a:xfrm>
              <a:off x="7780209" y="3770722"/>
              <a:ext cx="1782891" cy="1005025"/>
            </a:xfrm>
            <a:prstGeom prst="swooshArrow">
              <a:avLst>
                <a:gd name="adj1" fmla="val 29005"/>
                <a:gd name="adj2" fmla="val 65713"/>
              </a:avLst>
            </a:prstGeom>
            <a:solidFill>
              <a:schemeClr val="accent1"/>
            </a:solidFill>
            <a:effectLst>
              <a:outerShdw blurRad="63500" sx="102000" sy="102000" algn="ctr"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Shape 8">
              <a:extLst>
                <a:ext uri="{FF2B5EF4-FFF2-40B4-BE49-F238E27FC236}">
                  <a16:creationId xmlns:a16="http://schemas.microsoft.com/office/drawing/2014/main" id="{C292F041-4A76-561D-FEFF-5C8603615F08}"/>
                </a:ext>
              </a:extLst>
            </p:cNvPr>
            <p:cNvSpPr/>
            <p:nvPr userDrawn="1"/>
          </p:nvSpPr>
          <p:spPr>
            <a:xfrm>
              <a:off x="7691233" y="3441456"/>
              <a:ext cx="2279130" cy="1203572"/>
            </a:xfrm>
            <a:prstGeom prst="swooshArrow">
              <a:avLst>
                <a:gd name="adj1" fmla="val 29005"/>
                <a:gd name="adj2" fmla="val 65713"/>
              </a:avLst>
            </a:prstGeom>
            <a:solidFill>
              <a:schemeClr val="accent3"/>
            </a:solidFill>
            <a:effectLst>
              <a:outerShdw blurRad="63500" sx="102000" sy="102000" algn="ctr"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Shape 9">
              <a:extLst>
                <a:ext uri="{FF2B5EF4-FFF2-40B4-BE49-F238E27FC236}">
                  <a16:creationId xmlns:a16="http://schemas.microsoft.com/office/drawing/2014/main" id="{A83467F9-158B-D284-B7B4-86E111CC1BA9}"/>
                </a:ext>
              </a:extLst>
            </p:cNvPr>
            <p:cNvSpPr/>
            <p:nvPr userDrawn="1"/>
          </p:nvSpPr>
          <p:spPr>
            <a:xfrm>
              <a:off x="7637520" y="2947658"/>
              <a:ext cx="3014926" cy="1592134"/>
            </a:xfrm>
            <a:prstGeom prst="swooshArrow">
              <a:avLst>
                <a:gd name="adj1" fmla="val 29005"/>
                <a:gd name="adj2" fmla="val 65713"/>
              </a:avLst>
            </a:prstGeom>
            <a:solidFill>
              <a:schemeClr val="accent2"/>
            </a:solidFill>
            <a:effectLst>
              <a:outerShdw blurRad="63500" sx="102000" sy="102000" algn="ctr"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Shape 10">
              <a:extLst>
                <a:ext uri="{FF2B5EF4-FFF2-40B4-BE49-F238E27FC236}">
                  <a16:creationId xmlns:a16="http://schemas.microsoft.com/office/drawing/2014/main" id="{AA20D14B-8925-1272-E92D-3C0C58BE6A11}"/>
                </a:ext>
              </a:extLst>
            </p:cNvPr>
            <p:cNvSpPr/>
            <p:nvPr userDrawn="1"/>
          </p:nvSpPr>
          <p:spPr>
            <a:xfrm>
              <a:off x="7563403" y="2434677"/>
              <a:ext cx="3765768" cy="1988642"/>
            </a:xfrm>
            <a:prstGeom prst="swooshArrow">
              <a:avLst>
                <a:gd name="adj1" fmla="val 29005"/>
                <a:gd name="adj2" fmla="val 65713"/>
              </a:avLst>
            </a:prstGeom>
            <a:solidFill>
              <a:schemeClr val="tx2"/>
            </a:solidFill>
            <a:effectLst>
              <a:outerShdw blurRad="63500" sx="102000" sy="102000" algn="ctr" rotWithShape="0">
                <a:prstClr val="black">
                  <a:alpha val="4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2" name="TextBox 11">
            <a:extLst>
              <a:ext uri="{FF2B5EF4-FFF2-40B4-BE49-F238E27FC236}">
                <a16:creationId xmlns:a16="http://schemas.microsoft.com/office/drawing/2014/main" id="{FF4A663E-016C-269B-70BC-CD8323D86296}"/>
              </a:ext>
            </a:extLst>
          </p:cNvPr>
          <p:cNvSpPr txBox="1"/>
          <p:nvPr userDrawn="1"/>
        </p:nvSpPr>
        <p:spPr>
          <a:xfrm>
            <a:off x="849086" y="230325"/>
            <a:ext cx="7470684" cy="1112973"/>
          </a:xfrm>
          <a:prstGeom prst="rect">
            <a:avLst/>
          </a:prstGeom>
          <a:noFill/>
        </p:spPr>
        <p:txBody>
          <a:bodyPr wrap="square" rtlCol="0" anchor="ctr" anchorCtr="0">
            <a:noAutofit/>
          </a:bodyPr>
          <a:lstStyle/>
          <a:p>
            <a:pPr algn="ctr"/>
            <a:r>
              <a:rPr lang="en-US" sz="4000" b="1" kern="1200">
                <a:solidFill>
                  <a:schemeClr val="tx2"/>
                </a:solidFill>
                <a:latin typeface="Segoe UI" panose="020B0502040204020203" pitchFamily="34" charset="0"/>
                <a:ea typeface="+mj-ea"/>
                <a:cs typeface="Segoe UI" panose="020B0502040204020203" pitchFamily="34" charset="0"/>
              </a:rPr>
              <a:t>Next Steps</a:t>
            </a:r>
          </a:p>
        </p:txBody>
      </p:sp>
      <p:sp>
        <p:nvSpPr>
          <p:cNvPr id="13" name="Text Placeholder 6">
            <a:extLst>
              <a:ext uri="{FF2B5EF4-FFF2-40B4-BE49-F238E27FC236}">
                <a16:creationId xmlns:a16="http://schemas.microsoft.com/office/drawing/2014/main" id="{6EFDF66A-3D69-F1C7-227D-A5BAE3291B63}"/>
              </a:ext>
            </a:extLst>
          </p:cNvPr>
          <p:cNvSpPr>
            <a:spLocks noGrp="1"/>
          </p:cNvSpPr>
          <p:nvPr>
            <p:ph type="body" sz="quarter" idx="13"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Tree>
    <p:extLst>
      <p:ext uri="{BB962C8B-B14F-4D97-AF65-F5344CB8AC3E}">
        <p14:creationId xmlns:p14="http://schemas.microsoft.com/office/powerpoint/2010/main" val="62322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Car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794311-4297-EF88-073C-FAF11561CB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086"/>
          <a:stretch/>
        </p:blipFill>
        <p:spPr>
          <a:xfrm>
            <a:off x="0" y="0"/>
            <a:ext cx="12192000" cy="5343342"/>
          </a:xfrm>
          <a:prstGeom prst="rect">
            <a:avLst/>
          </a:prstGeom>
        </p:spPr>
      </p:pic>
    </p:spTree>
    <p:extLst>
      <p:ext uri="{BB962C8B-B14F-4D97-AF65-F5344CB8AC3E}">
        <p14:creationId xmlns:p14="http://schemas.microsoft.com/office/powerpoint/2010/main" val="3331308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pic>
        <p:nvPicPr>
          <p:cNvPr id="8" name="Picture 7" descr="A picture containing text, sign&#10;&#10;Description automatically generated">
            <a:extLst>
              <a:ext uri="{FF2B5EF4-FFF2-40B4-BE49-F238E27FC236}">
                <a16:creationId xmlns:a16="http://schemas.microsoft.com/office/drawing/2014/main" id="{E0F4A76D-D107-8C9B-DE45-E125033E1D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0929"/>
          <a:stretch/>
        </p:blipFill>
        <p:spPr>
          <a:xfrm>
            <a:off x="838200" y="6198651"/>
            <a:ext cx="1638202" cy="473714"/>
          </a:xfrm>
          <a:prstGeom prst="rect">
            <a:avLst/>
          </a:prstGeom>
        </p:spPr>
      </p:pic>
      <p:sp>
        <p:nvSpPr>
          <p:cNvPr id="4" name="Title 1">
            <a:extLst>
              <a:ext uri="{FF2B5EF4-FFF2-40B4-BE49-F238E27FC236}">
                <a16:creationId xmlns:a16="http://schemas.microsoft.com/office/drawing/2014/main" id="{FD025D9B-472D-689F-B733-1DCA94B4EE5C}"/>
              </a:ext>
            </a:extLst>
          </p:cNvPr>
          <p:cNvSpPr>
            <a:spLocks noGrp="1"/>
          </p:cNvSpPr>
          <p:nvPr>
            <p:ph type="title"/>
          </p:nvPr>
        </p:nvSpPr>
        <p:spPr>
          <a:xfrm>
            <a:off x="838200" y="230325"/>
            <a:ext cx="10515600" cy="1055012"/>
          </a:xfrm>
        </p:spPr>
        <p:txBody>
          <a:bodyPr>
            <a:normAutofit/>
          </a:bodyPr>
          <a:lstStyle>
            <a:lvl1pPr algn="ctr">
              <a:defRPr sz="4000" b="1">
                <a:solidFill>
                  <a:srgbClr val="2D6E8D"/>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7" name="Content Placeholder 2">
            <a:extLst>
              <a:ext uri="{FF2B5EF4-FFF2-40B4-BE49-F238E27FC236}">
                <a16:creationId xmlns:a16="http://schemas.microsoft.com/office/drawing/2014/main" id="{F4577632-B1D4-8EDF-75D9-2CAD4CD9508C}"/>
              </a:ext>
            </a:extLst>
          </p:cNvPr>
          <p:cNvSpPr>
            <a:spLocks noGrp="1"/>
          </p:cNvSpPr>
          <p:nvPr>
            <p:ph idx="13"/>
          </p:nvPr>
        </p:nvSpPr>
        <p:spPr>
          <a:xfrm>
            <a:off x="849086" y="1406106"/>
            <a:ext cx="10515600" cy="4235569"/>
          </a:xfrm>
        </p:spPr>
        <p:txBody>
          <a:bodyPr>
            <a:normAutofit/>
          </a:bodyPr>
          <a:lstStyle>
            <a:lvl1pPr marL="320040" indent="-320040">
              <a:lnSpc>
                <a:spcPct val="120000"/>
              </a:lnSpc>
              <a:buClr>
                <a:srgbClr val="E47225"/>
              </a:buClr>
              <a:buSzPct val="125000"/>
              <a:buFont typeface="Segoe UI" panose="020B0502040204020203" pitchFamily="34" charset="0"/>
              <a:buChar char="»"/>
              <a:defRPr sz="1800">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sz="1600">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sz="1400">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sz="1400">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sz="1400">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6">
            <a:extLst>
              <a:ext uri="{FF2B5EF4-FFF2-40B4-BE49-F238E27FC236}">
                <a16:creationId xmlns:a16="http://schemas.microsoft.com/office/drawing/2014/main" id="{A9F622CD-C38A-2C85-7DB6-24DEDF9D0ECA}"/>
              </a:ext>
            </a:extLst>
          </p:cNvPr>
          <p:cNvSpPr>
            <a:spLocks noGrp="1"/>
          </p:cNvSpPr>
          <p:nvPr>
            <p:ph type="body" sz="quarter" idx="14"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Tree>
    <p:extLst>
      <p:ext uri="{BB962C8B-B14F-4D97-AF65-F5344CB8AC3E}">
        <p14:creationId xmlns:p14="http://schemas.microsoft.com/office/powerpoint/2010/main" val="52972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21E875-BBE4-3D54-0BA2-725E8A318D3A}"/>
              </a:ext>
            </a:extLst>
          </p:cNvPr>
          <p:cNvSpPr/>
          <p:nvPr userDrawn="1"/>
        </p:nvSpPr>
        <p:spPr>
          <a:xfrm>
            <a:off x="0" y="0"/>
            <a:ext cx="12192000" cy="6858000"/>
          </a:xfrm>
          <a:prstGeom prst="rect">
            <a:avLst/>
          </a:prstGeom>
          <a:gradFill flip="none" rotWithShape="1">
            <a:gsLst>
              <a:gs pos="0">
                <a:srgbClr val="DCECF4">
                  <a:alpha val="97647"/>
                </a:srgbClr>
              </a:gs>
              <a:gs pos="100000">
                <a:srgbClr val="C3DEEB"/>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4">
            <a:extLst>
              <a:ext uri="{FF2B5EF4-FFF2-40B4-BE49-F238E27FC236}">
                <a16:creationId xmlns:a16="http://schemas.microsoft.com/office/drawing/2014/main" id="{000B2BA2-94C6-6DF8-97A5-5C4EE34C29DB}"/>
              </a:ext>
            </a:extLst>
          </p:cNvPr>
          <p:cNvSpPr>
            <a:spLocks noGrp="1"/>
          </p:cNvSpPr>
          <p:nvPr>
            <p:ph type="pic" sz="quarter" idx="12"/>
          </p:nvPr>
        </p:nvSpPr>
        <p:spPr>
          <a:xfrm>
            <a:off x="4724400" y="1809749"/>
            <a:ext cx="2743200" cy="2743200"/>
          </a:xfrm>
        </p:spPr>
        <p:txBody>
          <a:bodyPr/>
          <a:lstStyle/>
          <a:p>
            <a:endParaRPr lang="en-US"/>
          </a:p>
        </p:txBody>
      </p:sp>
      <p:sp>
        <p:nvSpPr>
          <p:cNvPr id="10" name="Text Placeholder 16">
            <a:extLst>
              <a:ext uri="{FF2B5EF4-FFF2-40B4-BE49-F238E27FC236}">
                <a16:creationId xmlns:a16="http://schemas.microsoft.com/office/drawing/2014/main" id="{5ABD2D37-0539-A3B0-8D10-2CFCCE504BCE}"/>
              </a:ext>
            </a:extLst>
          </p:cNvPr>
          <p:cNvSpPr>
            <a:spLocks noGrp="1"/>
          </p:cNvSpPr>
          <p:nvPr>
            <p:ph type="body" sz="quarter" idx="13" hasCustomPrompt="1"/>
          </p:nvPr>
        </p:nvSpPr>
        <p:spPr>
          <a:xfrm>
            <a:off x="4038600" y="4733925"/>
            <a:ext cx="4114800" cy="904875"/>
          </a:xfrm>
        </p:spPr>
        <p:txBody>
          <a:bodyPr/>
          <a:lstStyle>
            <a:lvl1pPr marL="0" indent="0" algn="ctr">
              <a:buNone/>
              <a:defRPr sz="1800" b="1" cap="all" baseline="0"/>
            </a:lvl1pPr>
            <a:lvl2pPr marL="0" indent="0" algn="ctr">
              <a:buNone/>
              <a:defRPr sz="1600"/>
            </a:lvl2pPr>
            <a:lvl3pPr marL="0" indent="0" algn="ctr">
              <a:defRPr/>
            </a:lvl3pPr>
            <a:lvl4pPr marL="0" indent="0" algn="ctr">
              <a:defRPr/>
            </a:lvl4pPr>
            <a:lvl5pPr marL="0" indent="0" algn="ctr">
              <a:defRPr/>
            </a:lvl5pPr>
          </a:lstStyle>
          <a:p>
            <a:pPr lvl="0"/>
            <a:r>
              <a:rPr lang="en-US"/>
              <a:t>Presenter Name, Credentials</a:t>
            </a:r>
          </a:p>
          <a:p>
            <a:pPr lvl="1"/>
            <a:r>
              <a:rPr lang="en-US"/>
              <a:t>Organization</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BB02AE41-96EA-4132-BC75-6BB31CDAD8CC}"/>
              </a:ext>
            </a:extLst>
          </p:cNvPr>
          <p:cNvSpPr>
            <a:spLocks noGrp="1"/>
          </p:cNvSpPr>
          <p:nvPr>
            <p:ph type="sldNum" sz="quarter" idx="14"/>
          </p:nvPr>
        </p:nvSpPr>
        <p:spPr/>
        <p:txBody>
          <a:bodyPr/>
          <a:lstStyle/>
          <a:p>
            <a:fld id="{EB8090AE-F645-47C1-81A8-D4E28BF03D47}" type="slidenum">
              <a:rPr lang="en-US" smtClean="0"/>
              <a:pPr/>
              <a:t>‹#›</a:t>
            </a:fld>
            <a:endParaRPr lang="en-US"/>
          </a:p>
        </p:txBody>
      </p:sp>
      <p:sp>
        <p:nvSpPr>
          <p:cNvPr id="5" name="TextBox 4">
            <a:extLst>
              <a:ext uri="{FF2B5EF4-FFF2-40B4-BE49-F238E27FC236}">
                <a16:creationId xmlns:a16="http://schemas.microsoft.com/office/drawing/2014/main" id="{374825B1-F4D5-EF95-D43A-4530CBA5AD1D}"/>
              </a:ext>
            </a:extLst>
          </p:cNvPr>
          <p:cNvSpPr txBox="1"/>
          <p:nvPr userDrawn="1"/>
        </p:nvSpPr>
        <p:spPr>
          <a:xfrm>
            <a:off x="2578272" y="309426"/>
            <a:ext cx="7035457" cy="1112973"/>
          </a:xfrm>
          <a:prstGeom prst="rect">
            <a:avLst/>
          </a:prstGeom>
          <a:noFill/>
        </p:spPr>
        <p:txBody>
          <a:bodyPr wrap="square" rtlCol="0" anchor="ctr" anchorCtr="0">
            <a:noAutofit/>
          </a:bodyPr>
          <a:lstStyle/>
          <a:p>
            <a:pPr algn="ctr"/>
            <a:r>
              <a:rPr lang="en-US" sz="4000" b="1" kern="1200">
                <a:solidFill>
                  <a:schemeClr val="tx2"/>
                </a:solidFill>
                <a:latin typeface="Segoe UI" panose="020B0502040204020203" pitchFamily="34" charset="0"/>
                <a:ea typeface="+mj-ea"/>
                <a:cs typeface="Segoe UI" panose="020B0502040204020203" pitchFamily="34" charset="0"/>
              </a:rPr>
              <a:t>Presenter</a:t>
            </a:r>
          </a:p>
        </p:txBody>
      </p:sp>
    </p:spTree>
    <p:extLst>
      <p:ext uri="{BB962C8B-B14F-4D97-AF65-F5344CB8AC3E}">
        <p14:creationId xmlns:p14="http://schemas.microsoft.com/office/powerpoint/2010/main" val="117968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sen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8F3AEE8-7F9E-DEC5-6C21-396EBCA6A3A7}"/>
              </a:ext>
            </a:extLst>
          </p:cNvPr>
          <p:cNvSpPr/>
          <p:nvPr userDrawn="1"/>
        </p:nvSpPr>
        <p:spPr>
          <a:xfrm>
            <a:off x="0" y="0"/>
            <a:ext cx="12192000" cy="6858000"/>
          </a:xfrm>
          <a:prstGeom prst="rect">
            <a:avLst/>
          </a:prstGeom>
          <a:gradFill flip="none" rotWithShape="1">
            <a:gsLst>
              <a:gs pos="0">
                <a:srgbClr val="DCECF4">
                  <a:alpha val="97647"/>
                </a:srgbClr>
              </a:gs>
              <a:gs pos="100000">
                <a:srgbClr val="C3DEEB"/>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14">
            <a:extLst>
              <a:ext uri="{FF2B5EF4-FFF2-40B4-BE49-F238E27FC236}">
                <a16:creationId xmlns:a16="http://schemas.microsoft.com/office/drawing/2014/main" id="{445C650F-8F50-9827-11E3-C1C8EDF41A80}"/>
              </a:ext>
            </a:extLst>
          </p:cNvPr>
          <p:cNvSpPr>
            <a:spLocks noGrp="1"/>
          </p:cNvSpPr>
          <p:nvPr>
            <p:ph type="pic" sz="quarter" idx="10"/>
          </p:nvPr>
        </p:nvSpPr>
        <p:spPr>
          <a:xfrm>
            <a:off x="2749364" y="1809749"/>
            <a:ext cx="2743200" cy="2743200"/>
          </a:xfrm>
        </p:spPr>
        <p:txBody>
          <a:bodyPr/>
          <a:lstStyle/>
          <a:p>
            <a:endParaRPr lang="en-US"/>
          </a:p>
        </p:txBody>
      </p:sp>
      <p:sp>
        <p:nvSpPr>
          <p:cNvPr id="10" name="Text Placeholder 16">
            <a:extLst>
              <a:ext uri="{FF2B5EF4-FFF2-40B4-BE49-F238E27FC236}">
                <a16:creationId xmlns:a16="http://schemas.microsoft.com/office/drawing/2014/main" id="{FF3D356D-5BDE-253F-7FF4-3C036CD51130}"/>
              </a:ext>
            </a:extLst>
          </p:cNvPr>
          <p:cNvSpPr>
            <a:spLocks noGrp="1"/>
          </p:cNvSpPr>
          <p:nvPr>
            <p:ph type="body" sz="quarter" idx="11" hasCustomPrompt="1"/>
          </p:nvPr>
        </p:nvSpPr>
        <p:spPr>
          <a:xfrm>
            <a:off x="2063564" y="4733925"/>
            <a:ext cx="4114800" cy="904875"/>
          </a:xfrm>
        </p:spPr>
        <p:txBody>
          <a:bodyPr/>
          <a:lstStyle>
            <a:lvl1pPr marL="0" indent="0" algn="ctr">
              <a:buNone/>
              <a:defRPr sz="1800" b="1" cap="all" baseline="0"/>
            </a:lvl1pPr>
            <a:lvl2pPr marL="0" indent="0" algn="ctr">
              <a:buNone/>
              <a:defRPr sz="1600"/>
            </a:lvl2pPr>
            <a:lvl3pPr marL="0" indent="0" algn="ctr">
              <a:defRPr/>
            </a:lvl3pPr>
            <a:lvl4pPr marL="0" indent="0" algn="ctr">
              <a:defRPr/>
            </a:lvl4pPr>
            <a:lvl5pPr marL="0" indent="0" algn="ctr">
              <a:defRPr/>
            </a:lvl5pPr>
          </a:lstStyle>
          <a:p>
            <a:pPr lvl="0"/>
            <a:r>
              <a:rPr lang="en-US"/>
              <a:t>Presenter Name, Credentials</a:t>
            </a:r>
          </a:p>
          <a:p>
            <a:pPr lvl="1"/>
            <a:r>
              <a:rPr lang="en-US"/>
              <a:t>Organization</a:t>
            </a:r>
          </a:p>
          <a:p>
            <a:pPr lvl="2"/>
            <a:r>
              <a:rPr lang="en-US"/>
              <a:t>Third level</a:t>
            </a:r>
          </a:p>
          <a:p>
            <a:pPr lvl="3"/>
            <a:r>
              <a:rPr lang="en-US"/>
              <a:t>Fourth level</a:t>
            </a:r>
          </a:p>
          <a:p>
            <a:pPr lvl="4"/>
            <a:r>
              <a:rPr lang="en-US"/>
              <a:t>Fifth level</a:t>
            </a:r>
          </a:p>
        </p:txBody>
      </p:sp>
      <p:sp>
        <p:nvSpPr>
          <p:cNvPr id="18" name="Picture Placeholder 14">
            <a:extLst>
              <a:ext uri="{FF2B5EF4-FFF2-40B4-BE49-F238E27FC236}">
                <a16:creationId xmlns:a16="http://schemas.microsoft.com/office/drawing/2014/main" id="{1EFBA20B-C3B8-E5E4-556A-E74FEDEE9533}"/>
              </a:ext>
            </a:extLst>
          </p:cNvPr>
          <p:cNvSpPr>
            <a:spLocks noGrp="1"/>
          </p:cNvSpPr>
          <p:nvPr>
            <p:ph type="pic" sz="quarter" idx="12"/>
          </p:nvPr>
        </p:nvSpPr>
        <p:spPr>
          <a:xfrm>
            <a:off x="6864164" y="1809749"/>
            <a:ext cx="2743200" cy="2743200"/>
          </a:xfrm>
        </p:spPr>
        <p:txBody>
          <a:bodyPr/>
          <a:lstStyle/>
          <a:p>
            <a:endParaRPr lang="en-US"/>
          </a:p>
        </p:txBody>
      </p:sp>
      <p:sp>
        <p:nvSpPr>
          <p:cNvPr id="19" name="Text Placeholder 16">
            <a:extLst>
              <a:ext uri="{FF2B5EF4-FFF2-40B4-BE49-F238E27FC236}">
                <a16:creationId xmlns:a16="http://schemas.microsoft.com/office/drawing/2014/main" id="{920C8B65-EAB6-286D-9776-57D27C2A14E9}"/>
              </a:ext>
            </a:extLst>
          </p:cNvPr>
          <p:cNvSpPr>
            <a:spLocks noGrp="1"/>
          </p:cNvSpPr>
          <p:nvPr>
            <p:ph type="body" sz="quarter" idx="13" hasCustomPrompt="1"/>
          </p:nvPr>
        </p:nvSpPr>
        <p:spPr>
          <a:xfrm>
            <a:off x="6178364" y="4733925"/>
            <a:ext cx="4114800" cy="904875"/>
          </a:xfrm>
        </p:spPr>
        <p:txBody>
          <a:bodyPr/>
          <a:lstStyle>
            <a:lvl1pPr marL="0" indent="0" algn="ctr">
              <a:buNone/>
              <a:defRPr sz="1800" b="1" cap="all" baseline="0"/>
            </a:lvl1pPr>
            <a:lvl2pPr marL="0" indent="0" algn="ctr">
              <a:buNone/>
              <a:defRPr sz="1600"/>
            </a:lvl2pPr>
            <a:lvl3pPr marL="0" indent="0" algn="ctr">
              <a:defRPr/>
            </a:lvl3pPr>
            <a:lvl4pPr marL="0" indent="0" algn="ctr">
              <a:defRPr/>
            </a:lvl4pPr>
            <a:lvl5pPr marL="0" indent="0" algn="ctr">
              <a:defRPr/>
            </a:lvl5pPr>
          </a:lstStyle>
          <a:p>
            <a:pPr lvl="0"/>
            <a:r>
              <a:rPr lang="en-US"/>
              <a:t>Presenter Name, Credentials</a:t>
            </a:r>
          </a:p>
          <a:p>
            <a:pPr lvl="1"/>
            <a:r>
              <a:rPr lang="en-US"/>
              <a:t>Organization</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3EC490EB-8438-4E68-6F96-0EB00418C909}"/>
              </a:ext>
            </a:extLst>
          </p:cNvPr>
          <p:cNvSpPr>
            <a:spLocks noGrp="1"/>
          </p:cNvSpPr>
          <p:nvPr>
            <p:ph type="sldNum" sz="quarter" idx="14"/>
          </p:nvPr>
        </p:nvSpPr>
        <p:spPr/>
        <p:txBody>
          <a:bodyPr/>
          <a:lstStyle/>
          <a:p>
            <a:fld id="{EB8090AE-F645-47C1-81A8-D4E28BF03D47}" type="slidenum">
              <a:rPr lang="en-US" smtClean="0"/>
              <a:pPr/>
              <a:t>‹#›</a:t>
            </a:fld>
            <a:endParaRPr lang="en-US"/>
          </a:p>
        </p:txBody>
      </p:sp>
      <p:sp>
        <p:nvSpPr>
          <p:cNvPr id="3" name="TextBox 2">
            <a:extLst>
              <a:ext uri="{FF2B5EF4-FFF2-40B4-BE49-F238E27FC236}">
                <a16:creationId xmlns:a16="http://schemas.microsoft.com/office/drawing/2014/main" id="{5D6187D5-0A03-5F05-8F71-564E5CCBCC33}"/>
              </a:ext>
            </a:extLst>
          </p:cNvPr>
          <p:cNvSpPr txBox="1"/>
          <p:nvPr userDrawn="1"/>
        </p:nvSpPr>
        <p:spPr>
          <a:xfrm>
            <a:off x="2578272" y="309426"/>
            <a:ext cx="7035457" cy="1112973"/>
          </a:xfrm>
          <a:prstGeom prst="rect">
            <a:avLst/>
          </a:prstGeom>
          <a:noFill/>
        </p:spPr>
        <p:txBody>
          <a:bodyPr wrap="square" rtlCol="0" anchor="ctr" anchorCtr="0">
            <a:noAutofit/>
          </a:bodyPr>
          <a:lstStyle/>
          <a:p>
            <a:pPr algn="ctr"/>
            <a:r>
              <a:rPr lang="en-US" sz="4000" b="1" kern="1200">
                <a:solidFill>
                  <a:schemeClr val="tx2"/>
                </a:solidFill>
                <a:latin typeface="Segoe UI" panose="020B0502040204020203" pitchFamily="34" charset="0"/>
                <a:ea typeface="+mj-ea"/>
                <a:cs typeface="Segoe UI" panose="020B0502040204020203" pitchFamily="34" charset="0"/>
              </a:rPr>
              <a:t>Presenters</a:t>
            </a:r>
          </a:p>
        </p:txBody>
      </p:sp>
    </p:spTree>
    <p:extLst>
      <p:ext uri="{BB962C8B-B14F-4D97-AF65-F5344CB8AC3E}">
        <p14:creationId xmlns:p14="http://schemas.microsoft.com/office/powerpoint/2010/main" val="368973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CB6E7A-45F3-5552-2B95-1568B78EB721}"/>
              </a:ext>
            </a:extLst>
          </p:cNvPr>
          <p:cNvSpPr/>
          <p:nvPr userDrawn="1"/>
        </p:nvSpPr>
        <p:spPr>
          <a:xfrm>
            <a:off x="0" y="0"/>
            <a:ext cx="12192000" cy="6858000"/>
          </a:xfrm>
          <a:prstGeom prst="rect">
            <a:avLst/>
          </a:prstGeom>
          <a:gradFill flip="none" rotWithShape="1">
            <a:gsLst>
              <a:gs pos="0">
                <a:srgbClr val="DCECF4">
                  <a:alpha val="97647"/>
                </a:srgbClr>
              </a:gs>
              <a:gs pos="100000">
                <a:srgbClr val="C3DEEB"/>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0862E52-C229-DAB7-1804-67B170D2FA2B}"/>
              </a:ext>
            </a:extLst>
          </p:cNvPr>
          <p:cNvSpPr txBox="1"/>
          <p:nvPr userDrawn="1"/>
        </p:nvSpPr>
        <p:spPr>
          <a:xfrm>
            <a:off x="2578272" y="309426"/>
            <a:ext cx="7035457" cy="1112973"/>
          </a:xfrm>
          <a:prstGeom prst="rect">
            <a:avLst/>
          </a:prstGeom>
          <a:noFill/>
        </p:spPr>
        <p:txBody>
          <a:bodyPr wrap="square" rtlCol="0" anchor="ctr" anchorCtr="0">
            <a:noAutofit/>
          </a:bodyPr>
          <a:lstStyle/>
          <a:p>
            <a:pPr algn="ctr"/>
            <a:r>
              <a:rPr lang="en-US" sz="4000" b="1" kern="1200">
                <a:solidFill>
                  <a:schemeClr val="tx2"/>
                </a:solidFill>
                <a:latin typeface="Segoe UI" panose="020B0502040204020203" pitchFamily="34" charset="0"/>
                <a:ea typeface="+mj-ea"/>
                <a:cs typeface="Segoe UI" panose="020B0502040204020203" pitchFamily="34" charset="0"/>
              </a:rPr>
              <a:t>Agenda</a:t>
            </a:r>
          </a:p>
        </p:txBody>
      </p:sp>
      <p:sp>
        <p:nvSpPr>
          <p:cNvPr id="4" name="Slide Number Placeholder 3">
            <a:extLst>
              <a:ext uri="{FF2B5EF4-FFF2-40B4-BE49-F238E27FC236}">
                <a16:creationId xmlns:a16="http://schemas.microsoft.com/office/drawing/2014/main" id="{57760135-88A7-7823-D58B-E851716CB0DF}"/>
              </a:ext>
            </a:extLst>
          </p:cNvPr>
          <p:cNvSpPr>
            <a:spLocks noGrp="1"/>
          </p:cNvSpPr>
          <p:nvPr>
            <p:ph type="sldNum" sz="quarter" idx="10"/>
          </p:nvPr>
        </p:nvSpPr>
        <p:spPr/>
        <p:txBody>
          <a:bodyPr/>
          <a:lstStyle/>
          <a:p>
            <a:fld id="{EB8090AE-F645-47C1-81A8-D4E28BF03D47}" type="slidenum">
              <a:rPr lang="en-US" smtClean="0"/>
              <a:pPr/>
              <a:t>‹#›</a:t>
            </a:fld>
            <a:endParaRPr lang="en-US"/>
          </a:p>
        </p:txBody>
      </p:sp>
    </p:spTree>
    <p:extLst>
      <p:ext uri="{BB962C8B-B14F-4D97-AF65-F5344CB8AC3E}">
        <p14:creationId xmlns:p14="http://schemas.microsoft.com/office/powerpoint/2010/main" val="2287218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97574E-16DF-35EA-1FC6-3A0C4E4639FC}"/>
              </a:ext>
            </a:extLst>
          </p:cNvPr>
          <p:cNvSpPr/>
          <p:nvPr userDrawn="1"/>
        </p:nvSpPr>
        <p:spPr>
          <a:xfrm>
            <a:off x="0" y="0"/>
            <a:ext cx="12192000" cy="6858000"/>
          </a:xfrm>
          <a:prstGeom prst="rect">
            <a:avLst/>
          </a:prstGeom>
          <a:gradFill flip="none" rotWithShape="1">
            <a:gsLst>
              <a:gs pos="0">
                <a:srgbClr val="DCECF4">
                  <a:alpha val="97647"/>
                </a:srgbClr>
              </a:gs>
              <a:gs pos="100000">
                <a:srgbClr val="C3DEEB"/>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3459266-257E-1EC5-9531-B3A5CAC5BA67}"/>
              </a:ext>
            </a:extLst>
          </p:cNvPr>
          <p:cNvSpPr/>
          <p:nvPr userDrawn="1"/>
        </p:nvSpPr>
        <p:spPr>
          <a:xfrm>
            <a:off x="2578272" y="444121"/>
            <a:ext cx="7035457" cy="49914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90215BE-9B00-3353-2055-A3FA547EDC18}"/>
              </a:ext>
            </a:extLst>
          </p:cNvPr>
          <p:cNvSpPr txBox="1"/>
          <p:nvPr userDrawn="1"/>
        </p:nvSpPr>
        <p:spPr>
          <a:xfrm>
            <a:off x="2578270" y="309426"/>
            <a:ext cx="7035459" cy="1112973"/>
          </a:xfrm>
          <a:prstGeom prst="rect">
            <a:avLst/>
          </a:prstGeom>
          <a:noFill/>
        </p:spPr>
        <p:txBody>
          <a:bodyPr wrap="square" rtlCol="0" anchor="ctr" anchorCtr="0">
            <a:noAutofit/>
          </a:bodyPr>
          <a:lstStyle/>
          <a:p>
            <a:pPr algn="ctr"/>
            <a:r>
              <a:rPr lang="en-US" sz="4000" b="1" kern="1200">
                <a:solidFill>
                  <a:schemeClr val="bg1"/>
                </a:solidFill>
                <a:latin typeface="Segoe UI" panose="020B0502040204020203" pitchFamily="34" charset="0"/>
                <a:ea typeface="+mj-ea"/>
                <a:cs typeface="Segoe UI" panose="020B0502040204020203" pitchFamily="34" charset="0"/>
              </a:rPr>
              <a:t>Objectives</a:t>
            </a:r>
          </a:p>
        </p:txBody>
      </p:sp>
      <p:sp>
        <p:nvSpPr>
          <p:cNvPr id="11" name="Content Placeholder 2">
            <a:extLst>
              <a:ext uri="{FF2B5EF4-FFF2-40B4-BE49-F238E27FC236}">
                <a16:creationId xmlns:a16="http://schemas.microsoft.com/office/drawing/2014/main" id="{B297BCE6-C0C4-C77B-C4BE-413D0C03EE82}"/>
              </a:ext>
            </a:extLst>
          </p:cNvPr>
          <p:cNvSpPr>
            <a:spLocks noGrp="1"/>
          </p:cNvSpPr>
          <p:nvPr>
            <p:ph idx="1" hasCustomPrompt="1"/>
          </p:nvPr>
        </p:nvSpPr>
        <p:spPr>
          <a:xfrm>
            <a:off x="2578272" y="2166738"/>
            <a:ext cx="7035457" cy="3268863"/>
          </a:xfrm>
        </p:spPr>
        <p:txBody>
          <a:bodyPr/>
          <a:lstStyle>
            <a:lvl1pPr marL="320040" indent="-320040">
              <a:lnSpc>
                <a:spcPct val="120000"/>
              </a:lnSpc>
              <a:buClr>
                <a:srgbClr val="E47225"/>
              </a:buClr>
              <a:buSzPct val="125000"/>
              <a:buFont typeface="Segoe UI" panose="020B0502040204020203" pitchFamily="34" charset="0"/>
              <a:buChar char="»"/>
              <a:defRPr sz="2400">
                <a:solidFill>
                  <a:schemeClr val="bg1"/>
                </a:solidFill>
                <a:latin typeface="Segoe UI" panose="020B0502040204020203" pitchFamily="34" charset="0"/>
                <a:cs typeface="Segoe UI" panose="020B0502040204020203" pitchFamily="34" charset="0"/>
              </a:defRPr>
            </a:lvl1pPr>
            <a:lvl2pPr marL="685800" indent="-228600">
              <a:buClr>
                <a:srgbClr val="E47225"/>
              </a:buClr>
              <a:buFont typeface="Arial" panose="020B0604020202020204" pitchFamily="34" charset="0"/>
              <a:buChar char="•"/>
              <a:defRPr sz="2000">
                <a:solidFill>
                  <a:schemeClr val="bg1"/>
                </a:solidFill>
                <a:latin typeface="Segoe UI" panose="020B0502040204020203" pitchFamily="34" charset="0"/>
                <a:cs typeface="Segoe UI" panose="020B0502040204020203" pitchFamily="34" charset="0"/>
              </a:defRPr>
            </a:lvl2pPr>
            <a:lvl3pPr marL="1143000" indent="-228600">
              <a:buClr>
                <a:srgbClr val="E47225"/>
              </a:buClr>
              <a:buFont typeface="Arial" panose="020B0604020202020204" pitchFamily="34" charset="0"/>
              <a:buChar char="•"/>
              <a:defRPr sz="1800">
                <a:solidFill>
                  <a:schemeClr val="bg1"/>
                </a:solidFill>
                <a:latin typeface="Segoe UI" panose="020B0502040204020203" pitchFamily="34" charset="0"/>
                <a:cs typeface="Segoe UI" panose="020B0502040204020203" pitchFamily="34" charset="0"/>
              </a:defRPr>
            </a:lvl3pPr>
            <a:lvl4pPr marL="1600200" indent="-228600">
              <a:buClr>
                <a:srgbClr val="E47225"/>
              </a:buClr>
              <a:buFont typeface="Arial" panose="020B0604020202020204" pitchFamily="34" charset="0"/>
              <a:buChar char="•"/>
              <a:defRPr>
                <a:solidFill>
                  <a:schemeClr val="bg1"/>
                </a:solidFill>
                <a:latin typeface="Segoe UI" panose="020B0502040204020203" pitchFamily="34" charset="0"/>
                <a:cs typeface="Segoe UI" panose="020B0502040204020203" pitchFamily="34" charset="0"/>
              </a:defRPr>
            </a:lvl4pPr>
            <a:lvl5pPr marL="2057400" indent="-228600">
              <a:buClr>
                <a:srgbClr val="E47225"/>
              </a:buClr>
              <a:buFont typeface="Arial" panose="020B0604020202020204" pitchFamily="34" charset="0"/>
              <a:buChar char="•"/>
              <a:defRPr>
                <a:solidFill>
                  <a:schemeClr val="bg1"/>
                </a:solidFill>
                <a:latin typeface="Segoe UI" panose="020B0502040204020203" pitchFamily="34" charset="0"/>
                <a:cs typeface="Segoe UI" panose="020B0502040204020203" pitchFamily="34" charset="0"/>
              </a:defRPr>
            </a:lvl5pPr>
          </a:lstStyle>
          <a:p>
            <a:pPr lvl="0"/>
            <a:r>
              <a:rPr lang="en-US"/>
              <a:t>Include learning objectives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F2EDE565-AEDB-EAA2-394F-375F74D4FD19}"/>
              </a:ext>
            </a:extLst>
          </p:cNvPr>
          <p:cNvSpPr txBox="1"/>
          <p:nvPr userDrawn="1"/>
        </p:nvSpPr>
        <p:spPr>
          <a:xfrm>
            <a:off x="2578271" y="1335741"/>
            <a:ext cx="7035457" cy="830997"/>
          </a:xfrm>
          <a:prstGeom prst="rect">
            <a:avLst/>
          </a:prstGeom>
          <a:noFill/>
        </p:spPr>
        <p:txBody>
          <a:bodyPr wrap="square" rtlCol="0">
            <a:spAutoFit/>
          </a:bodyPr>
          <a:lstStyle/>
          <a:p>
            <a:r>
              <a:rPr lang="en-US" sz="2400">
                <a:solidFill>
                  <a:schemeClr val="bg1"/>
                </a:solidFill>
                <a:latin typeface="Segoe UI" panose="020B0502040204020203" pitchFamily="34" charset="0"/>
                <a:cs typeface="Segoe UI" panose="020B0502040204020203" pitchFamily="34" charset="0"/>
              </a:rPr>
              <a:t>At the end of the session, participants will have an increased ability to:</a:t>
            </a:r>
          </a:p>
        </p:txBody>
      </p:sp>
    </p:spTree>
    <p:extLst>
      <p:ext uri="{BB962C8B-B14F-4D97-AF65-F5344CB8AC3E}">
        <p14:creationId xmlns:p14="http://schemas.microsoft.com/office/powerpoint/2010/main" val="371957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option 1">
    <p:spTree>
      <p:nvGrpSpPr>
        <p:cNvPr id="1" name=""/>
        <p:cNvGrpSpPr/>
        <p:nvPr/>
      </p:nvGrpSpPr>
      <p:grpSpPr>
        <a:xfrm>
          <a:off x="0" y="0"/>
          <a:ext cx="0" cy="0"/>
          <a:chOff x="0" y="0"/>
          <a:chExt cx="0" cy="0"/>
        </a:xfrm>
      </p:grpSpPr>
      <p:pic>
        <p:nvPicPr>
          <p:cNvPr id="3" name="Picture 2" descr="White 3D rendering of a honeycomb">
            <a:extLst>
              <a:ext uri="{FF2B5EF4-FFF2-40B4-BE49-F238E27FC236}">
                <a16:creationId xmlns:a16="http://schemas.microsoft.com/office/drawing/2014/main" id="{2DA97A6A-2934-C9A5-554A-AB86DDE00F67}"/>
              </a:ext>
            </a:extLst>
          </p:cNvPr>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10" name="Title 1">
            <a:extLst>
              <a:ext uri="{FF2B5EF4-FFF2-40B4-BE49-F238E27FC236}">
                <a16:creationId xmlns:a16="http://schemas.microsoft.com/office/drawing/2014/main" id="{3093E94D-D0E6-7275-2910-E8FA80638210}"/>
              </a:ext>
            </a:extLst>
          </p:cNvPr>
          <p:cNvSpPr>
            <a:spLocks noGrp="1"/>
          </p:cNvSpPr>
          <p:nvPr>
            <p:ph type="ctrTitle" hasCustomPrompt="1"/>
          </p:nvPr>
        </p:nvSpPr>
        <p:spPr>
          <a:xfrm>
            <a:off x="838200" y="444121"/>
            <a:ext cx="3987800" cy="4991480"/>
          </a:xfrm>
          <a:solidFill>
            <a:schemeClr val="tx2"/>
          </a:solidFill>
        </p:spPr>
        <p:txBody>
          <a:bodyPr bIns="274320" anchor="b">
            <a:normAutofit/>
          </a:bodyPr>
          <a:lstStyle>
            <a:lvl1pPr algn="ctr">
              <a:defRPr sz="3600" b="1" baseline="0">
                <a:solidFill>
                  <a:schemeClr val="bg1"/>
                </a:solidFill>
                <a:latin typeface="Segoe UI" panose="020B0502040204020203" pitchFamily="34" charset="0"/>
                <a:cs typeface="Segoe UI" panose="020B0502040204020203" pitchFamily="34" charset="0"/>
              </a:defRPr>
            </a:lvl1pPr>
          </a:lstStyle>
          <a:p>
            <a:r>
              <a:rPr lang="en-US"/>
              <a:t>Name of Section</a:t>
            </a:r>
          </a:p>
        </p:txBody>
      </p:sp>
    </p:spTree>
    <p:extLst>
      <p:ext uri="{BB962C8B-B14F-4D97-AF65-F5344CB8AC3E}">
        <p14:creationId xmlns:p14="http://schemas.microsoft.com/office/powerpoint/2010/main" val="378087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0325"/>
            <a:ext cx="10515600" cy="1055012"/>
          </a:xfrm>
        </p:spPr>
        <p:txBody>
          <a:bodyPr>
            <a:normAutofit/>
          </a:bodyPr>
          <a:lstStyle>
            <a:lvl1pPr algn="ctr">
              <a:defRPr sz="40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3" name="Content Placeholder 2"/>
          <p:cNvSpPr>
            <a:spLocks noGrp="1"/>
          </p:cNvSpPr>
          <p:nvPr>
            <p:ph idx="1"/>
          </p:nvPr>
        </p:nvSpPr>
        <p:spPr>
          <a:xfrm>
            <a:off x="849086" y="1406106"/>
            <a:ext cx="10515600"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EB8090AE-F645-47C1-81A8-D4E28BF03D47}" type="slidenum">
              <a:rPr lang="en-US" smtClean="0"/>
              <a:t>‹#›</a:t>
            </a:fld>
            <a:endParaRPr lang="en-US"/>
          </a:p>
        </p:txBody>
      </p:sp>
      <p:sp>
        <p:nvSpPr>
          <p:cNvPr id="7" name="Text Placeholder 6">
            <a:extLst>
              <a:ext uri="{FF2B5EF4-FFF2-40B4-BE49-F238E27FC236}">
                <a16:creationId xmlns:a16="http://schemas.microsoft.com/office/drawing/2014/main" id="{B81ED3FA-42BB-9104-87D6-B5FFE8B13854}"/>
              </a:ext>
            </a:extLst>
          </p:cNvPr>
          <p:cNvSpPr>
            <a:spLocks noGrp="1"/>
          </p:cNvSpPr>
          <p:nvPr>
            <p:ph type="body" sz="quarter" idx="13"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Tree>
    <p:extLst>
      <p:ext uri="{BB962C8B-B14F-4D97-AF65-F5344CB8AC3E}">
        <p14:creationId xmlns:p14="http://schemas.microsoft.com/office/powerpoint/2010/main" val="3987711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A5E8-430E-3491-4700-B6D902B9D5E6}"/>
              </a:ext>
            </a:extLst>
          </p:cNvPr>
          <p:cNvSpPr>
            <a:spLocks noGrp="1"/>
          </p:cNvSpPr>
          <p:nvPr>
            <p:ph type="title"/>
          </p:nvPr>
        </p:nvSpPr>
        <p:spPr>
          <a:xfrm>
            <a:off x="838200" y="230325"/>
            <a:ext cx="10515600" cy="1055012"/>
          </a:xfrm>
        </p:spPr>
        <p:txBody>
          <a:bodyPr>
            <a:normAutofit/>
          </a:bodyPr>
          <a:lstStyle>
            <a:lvl1pPr algn="ctr">
              <a:defRPr sz="40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5E61798-23E7-FA72-FE0E-D7F0468CA49B}"/>
              </a:ext>
            </a:extLst>
          </p:cNvPr>
          <p:cNvSpPr>
            <a:spLocks noGrp="1"/>
          </p:cNvSpPr>
          <p:nvPr>
            <p:ph idx="1"/>
          </p:nvPr>
        </p:nvSpPr>
        <p:spPr>
          <a:xfrm>
            <a:off x="849086" y="1406106"/>
            <a:ext cx="518464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F5BA250-3E2B-8A87-B098-3B6212C5AEEF}"/>
              </a:ext>
            </a:extLst>
          </p:cNvPr>
          <p:cNvSpPr>
            <a:spLocks noGrp="1"/>
          </p:cNvSpPr>
          <p:nvPr>
            <p:ph idx="13"/>
          </p:nvPr>
        </p:nvSpPr>
        <p:spPr>
          <a:xfrm>
            <a:off x="6169152" y="1406106"/>
            <a:ext cx="518464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9314C57A-2D50-D93F-DBF4-AAA6E55A2EB6}"/>
              </a:ext>
            </a:extLst>
          </p:cNvPr>
          <p:cNvSpPr>
            <a:spLocks noGrp="1"/>
          </p:cNvSpPr>
          <p:nvPr>
            <p:ph type="body" sz="quarter" idx="14"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
        <p:nvSpPr>
          <p:cNvPr id="4" name="Slide Number Placeholder 5">
            <a:extLst>
              <a:ext uri="{FF2B5EF4-FFF2-40B4-BE49-F238E27FC236}">
                <a16:creationId xmlns:a16="http://schemas.microsoft.com/office/drawing/2014/main" id="{5BA7DC32-24D8-E32A-1B75-A97B2DC19818}"/>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2302147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CA5E8-430E-3491-4700-B6D902B9D5E6}"/>
              </a:ext>
            </a:extLst>
          </p:cNvPr>
          <p:cNvSpPr>
            <a:spLocks noGrp="1"/>
          </p:cNvSpPr>
          <p:nvPr>
            <p:ph type="title"/>
          </p:nvPr>
        </p:nvSpPr>
        <p:spPr>
          <a:xfrm>
            <a:off x="838200" y="230325"/>
            <a:ext cx="10515600" cy="1055012"/>
          </a:xfrm>
        </p:spPr>
        <p:txBody>
          <a:bodyPr>
            <a:normAutofit/>
          </a:bodyPr>
          <a:lstStyle>
            <a:lvl1pPr algn="ctr">
              <a:defRPr sz="4000" b="1">
                <a:solidFill>
                  <a:schemeClr val="tx2"/>
                </a:solidFill>
                <a:latin typeface="Segoe UI" panose="020B0502040204020203" pitchFamily="34" charset="0"/>
                <a:cs typeface="Segoe UI" panose="020B0502040204020203" pitchFamily="34" charset="0"/>
              </a:defRPr>
            </a:lvl1pPr>
          </a:lstStyle>
          <a:p>
            <a:r>
              <a:rPr lang="en-US"/>
              <a:t>Click to edit Master title style</a:t>
            </a:r>
          </a:p>
        </p:txBody>
      </p:sp>
      <p:sp>
        <p:nvSpPr>
          <p:cNvPr id="9" name="Content Placeholder 2">
            <a:extLst>
              <a:ext uri="{FF2B5EF4-FFF2-40B4-BE49-F238E27FC236}">
                <a16:creationId xmlns:a16="http://schemas.microsoft.com/office/drawing/2014/main" id="{85E61798-23E7-FA72-FE0E-D7F0468CA49B}"/>
              </a:ext>
            </a:extLst>
          </p:cNvPr>
          <p:cNvSpPr>
            <a:spLocks noGrp="1"/>
          </p:cNvSpPr>
          <p:nvPr>
            <p:ph idx="1"/>
          </p:nvPr>
        </p:nvSpPr>
        <p:spPr>
          <a:xfrm>
            <a:off x="849086" y="1406106"/>
            <a:ext cx="326440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F5BA250-3E2B-8A87-B098-3B6212C5AEEF}"/>
              </a:ext>
            </a:extLst>
          </p:cNvPr>
          <p:cNvSpPr>
            <a:spLocks noGrp="1"/>
          </p:cNvSpPr>
          <p:nvPr>
            <p:ph idx="13"/>
          </p:nvPr>
        </p:nvSpPr>
        <p:spPr>
          <a:xfrm>
            <a:off x="4469239" y="1406106"/>
            <a:ext cx="326440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3AF52CD2-B626-ACFA-B173-36D2B28B3DE7}"/>
              </a:ext>
            </a:extLst>
          </p:cNvPr>
          <p:cNvSpPr>
            <a:spLocks noGrp="1"/>
          </p:cNvSpPr>
          <p:nvPr>
            <p:ph idx="14"/>
          </p:nvPr>
        </p:nvSpPr>
        <p:spPr>
          <a:xfrm>
            <a:off x="8089392" y="1406106"/>
            <a:ext cx="3264408" cy="4235569"/>
          </a:xfrm>
        </p:spPr>
        <p:txBody>
          <a:bodyPr/>
          <a:lstStyle>
            <a:lvl1pPr marL="320040" indent="-320040">
              <a:lnSpc>
                <a:spcPct val="100000"/>
              </a:lnSpc>
              <a:spcBef>
                <a:spcPts val="200"/>
              </a:spcBef>
              <a:spcAft>
                <a:spcPts val="200"/>
              </a:spcAft>
              <a:buClr>
                <a:srgbClr val="E47225"/>
              </a:buClr>
              <a:buSzPct val="125000"/>
              <a:buFont typeface="Segoe UI" panose="020B0502040204020203" pitchFamily="34" charset="0"/>
              <a:buChar char="»"/>
              <a:defRPr sz="2400">
                <a:latin typeface="Segoe UI" panose="020B0502040204020203" pitchFamily="34" charset="0"/>
                <a:cs typeface="Segoe UI" panose="020B0502040204020203" pitchFamily="34" charset="0"/>
              </a:defRPr>
            </a:lvl1pPr>
            <a:lvl2pPr marL="685800" indent="-228600">
              <a:lnSpc>
                <a:spcPct val="100000"/>
              </a:lnSpc>
              <a:spcBef>
                <a:spcPts val="200"/>
              </a:spcBef>
              <a:spcAft>
                <a:spcPts val="200"/>
              </a:spcAft>
              <a:buClr>
                <a:srgbClr val="E47225"/>
              </a:buClr>
              <a:buFont typeface="Arial" panose="020B0604020202020204" pitchFamily="34" charset="0"/>
              <a:buChar char="•"/>
              <a:defRPr sz="2000">
                <a:latin typeface="Segoe UI" panose="020B0502040204020203" pitchFamily="34" charset="0"/>
                <a:cs typeface="Segoe UI" panose="020B0502040204020203" pitchFamily="34" charset="0"/>
              </a:defRPr>
            </a:lvl2pPr>
            <a:lvl3pPr marL="1143000" indent="-228600">
              <a:lnSpc>
                <a:spcPct val="100000"/>
              </a:lnSpc>
              <a:spcBef>
                <a:spcPts val="200"/>
              </a:spcBef>
              <a:spcAft>
                <a:spcPts val="200"/>
              </a:spcAft>
              <a:buClr>
                <a:srgbClr val="E47225"/>
              </a:buClr>
              <a:buFont typeface="Arial" panose="020B0604020202020204" pitchFamily="34" charset="0"/>
              <a:buChar char="•"/>
              <a:defRPr sz="1800">
                <a:latin typeface="Segoe UI" panose="020B0502040204020203" pitchFamily="34" charset="0"/>
                <a:cs typeface="Segoe UI" panose="020B0502040204020203" pitchFamily="34" charset="0"/>
              </a:defRPr>
            </a:lvl3pPr>
            <a:lvl4pPr marL="16002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4pPr>
            <a:lvl5pPr marL="2057400" indent="-228600">
              <a:lnSpc>
                <a:spcPct val="100000"/>
              </a:lnSpc>
              <a:spcBef>
                <a:spcPts val="200"/>
              </a:spcBef>
              <a:spcAft>
                <a:spcPts val="200"/>
              </a:spcAft>
              <a:buClr>
                <a:srgbClr val="E47225"/>
              </a:buClr>
              <a:buFont typeface="Arial" panose="020B0604020202020204" pitchFamily="34" charset="0"/>
              <a:buChar char="•"/>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6">
            <a:extLst>
              <a:ext uri="{FF2B5EF4-FFF2-40B4-BE49-F238E27FC236}">
                <a16:creationId xmlns:a16="http://schemas.microsoft.com/office/drawing/2014/main" id="{7D0F6B31-6DC8-E3B5-D0B2-FC95F44F23A9}"/>
              </a:ext>
            </a:extLst>
          </p:cNvPr>
          <p:cNvSpPr>
            <a:spLocks noGrp="1"/>
          </p:cNvSpPr>
          <p:nvPr>
            <p:ph type="body" sz="quarter" idx="15" hasCustomPrompt="1"/>
          </p:nvPr>
        </p:nvSpPr>
        <p:spPr>
          <a:xfrm>
            <a:off x="838201" y="5753100"/>
            <a:ext cx="10515600" cy="445551"/>
          </a:xfrm>
        </p:spPr>
        <p:txBody>
          <a:bodyPr anchor="b" anchorCtr="0">
            <a:normAutofit/>
          </a:bodyPr>
          <a:lstStyle>
            <a:lvl1pPr marL="0" indent="0">
              <a:buNone/>
              <a:defRPr sz="1200"/>
            </a:lvl1pPr>
          </a:lstStyle>
          <a:p>
            <a:pPr lvl="0"/>
            <a:r>
              <a:rPr lang="en-US"/>
              <a:t>Notes:</a:t>
            </a:r>
          </a:p>
        </p:txBody>
      </p:sp>
      <p:sp>
        <p:nvSpPr>
          <p:cNvPr id="6" name="Slide Number Placeholder 5">
            <a:extLst>
              <a:ext uri="{FF2B5EF4-FFF2-40B4-BE49-F238E27FC236}">
                <a16:creationId xmlns:a16="http://schemas.microsoft.com/office/drawing/2014/main" id="{0EE0365C-4C69-ABD5-7243-69376F05E095}"/>
              </a:ext>
            </a:extLst>
          </p:cNvPr>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3734688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176963"/>
            <a:ext cx="2743200" cy="365125"/>
          </a:xfrm>
          <a:prstGeom prst="rect">
            <a:avLst/>
          </a:prstGeom>
        </p:spPr>
        <p:txBody>
          <a:bodyPr vert="horz" lIns="91440" tIns="45720" rIns="91440" bIns="45720" rtlCol="0" anchor="ctr"/>
          <a:lstStyle>
            <a:lvl1pPr algn="r">
              <a:defRPr sz="1600">
                <a:solidFill>
                  <a:schemeClr val="accent1"/>
                </a:solidFill>
                <a:latin typeface="Segoe UI" panose="020B0502040204020203" pitchFamily="34" charset="0"/>
                <a:cs typeface="Segoe UI" panose="020B0502040204020203" pitchFamily="34" charset="0"/>
              </a:defRPr>
            </a:lvl1pPr>
          </a:lstStyle>
          <a:p>
            <a:fld id="{EB8090AE-F645-47C1-81A8-D4E28BF03D47}" type="slidenum">
              <a:rPr lang="en-US" smtClean="0"/>
              <a:pPr/>
              <a:t>‹#›</a:t>
            </a:fld>
            <a:endParaRPr lang="en-US"/>
          </a:p>
        </p:txBody>
      </p:sp>
    </p:spTree>
    <p:extLst>
      <p:ext uri="{BB962C8B-B14F-4D97-AF65-F5344CB8AC3E}">
        <p14:creationId xmlns:p14="http://schemas.microsoft.com/office/powerpoint/2010/main" val="4074263015"/>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2" r:id="rId3"/>
    <p:sldLayoutId id="2147483670" r:id="rId4"/>
    <p:sldLayoutId id="2147483669" r:id="rId5"/>
    <p:sldLayoutId id="2147483659" r:id="rId6"/>
    <p:sldLayoutId id="2147483650" r:id="rId7"/>
    <p:sldLayoutId id="2147483652" r:id="rId8"/>
    <p:sldLayoutId id="2147483661" r:id="rId9"/>
    <p:sldLayoutId id="2147483663" r:id="rId10"/>
    <p:sldLayoutId id="2147483664" r:id="rId11"/>
    <p:sldLayoutId id="2147483667" r:id="rId12"/>
    <p:sldLayoutId id="2147483666" r:id="rId13"/>
    <p:sldLayoutId id="2147483660" r:id="rId14"/>
    <p:sldLayoutId id="2147483673" r:id="rId15"/>
  </p:sldLayoutIdLst>
  <p:hf hdr="0" ftr="0" dt="0"/>
  <p:txStyles>
    <p:titleStyle>
      <a:lvl1pPr algn="ctr" defTabSz="914400" rtl="0" eaLnBrk="1" latinLnBrk="0" hangingPunct="1">
        <a:lnSpc>
          <a:spcPct val="90000"/>
        </a:lnSpc>
        <a:spcBef>
          <a:spcPct val="0"/>
        </a:spcBef>
        <a:buNone/>
        <a:defRPr sz="4000" b="1" kern="1200">
          <a:solidFill>
            <a:srgbClr val="2D6E8D"/>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100000"/>
        </a:lnSpc>
        <a:spcBef>
          <a:spcPts val="200"/>
        </a:spcBef>
        <a:spcAft>
          <a:spcPts val="200"/>
        </a:spcAft>
        <a:buClr>
          <a:srgbClr val="FF9900"/>
        </a:buClr>
        <a:buFont typeface="Segoe UI" panose="020B0502040204020203"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hyperlink" Target="https://care-act.org/resource/care-act-eligibility-criteria-fact-sheet/"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3.jpeg"/><Relationship Id="rId4" Type="http://schemas.openxmlformats.org/officeDocument/2006/relationships/hyperlink" Target="https://care-act.org/cpt-training/care-act-eligibility-in-practic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care-act.org/resource/care-act-resources-for-petitioners/"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hyperlink" Target="https://care-act.org/resource/supporter-role-in-the-care-act/"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4.jpeg"/><Relationship Id="rId4" Type="http://schemas.openxmlformats.org/officeDocument/2006/relationships/hyperlink" Target="https://care-act.org/cpt-training/the-supporter-role-in-the-care-ac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courts.ca.gov/documents/CARE-Act-JC-Fact-Sheet-FINAL-3.20.23.pdf"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hyperlink" Target="https://leginfo.legislature.ca.gov/faces/codes_displayexpandedbranch.xhtml?lawCode=WIC&amp;division=5.&amp;title=&amp;part=8.&amp;chapter=2.&amp;article=&amp;goUp=Y"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ourts.ca.gov/documents/CARE-Act-JC-Fact-Sheet-FINAL-3.20.23.pdf"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6.jpeg"/><Relationship Id="rId4" Type="http://schemas.openxmlformats.org/officeDocument/2006/relationships/hyperlink" Target="https://leginfo.legislature.ca.gov/faces/codes_displayexpandedbranch.xhtml?lawCode=WIC&amp;division=5.&amp;title=&amp;part=8.&amp;chapter=2.&amp;article=&amp;goUp=Y" TargetMode="Externa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hyperlink" Target="https://www.courts.ca.gov/documents/CARE-Act-JC-Fact-Sheet-FINAL-3.20.23.pdf" TargetMode="External"/><Relationship Id="rId7" Type="http://schemas.openxmlformats.org/officeDocument/2006/relationships/diagramLayout" Target="../diagrams/layout1.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Data" Target="../diagrams/data1.xml"/><Relationship Id="rId5" Type="http://schemas.openxmlformats.org/officeDocument/2006/relationships/image" Target="../media/image37.jpeg"/><Relationship Id="rId10" Type="http://schemas.microsoft.com/office/2007/relationships/diagramDrawing" Target="../diagrams/drawing1.xml"/><Relationship Id="rId4" Type="http://schemas.openxmlformats.org/officeDocument/2006/relationships/hyperlink" Target="https://care-act.org/resource/legal-roles-in-the-care-act/" TargetMode="External"/><Relationship Id="rId9" Type="http://schemas.openxmlformats.org/officeDocument/2006/relationships/diagramColors" Target="../diagrams/colors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AAD_E3A75732.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care-act.org/"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146_9760C5CB.xml"/><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hyperlink" Target="mailto:info@CARE-Act.org" TargetMode="External"/><Relationship Id="rId4" Type="http://schemas.openxmlformats.org/officeDocument/2006/relationships/hyperlink" Target="https://care-act.or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6" Type="http://schemas.openxmlformats.org/officeDocument/2006/relationships/image" Target="../media/image62.png"/><Relationship Id="rId21" Type="http://schemas.openxmlformats.org/officeDocument/2006/relationships/image" Target="../media/image57.svg"/><Relationship Id="rId42" Type="http://schemas.openxmlformats.org/officeDocument/2006/relationships/image" Target="../media/image78.png"/><Relationship Id="rId47" Type="http://schemas.openxmlformats.org/officeDocument/2006/relationships/image" Target="../media/image83.svg"/><Relationship Id="rId63" Type="http://schemas.openxmlformats.org/officeDocument/2006/relationships/image" Target="../media/image99.svg"/><Relationship Id="rId68" Type="http://schemas.openxmlformats.org/officeDocument/2006/relationships/image" Target="../media/image104.png"/><Relationship Id="rId84" Type="http://schemas.openxmlformats.org/officeDocument/2006/relationships/image" Target="../media/image120.png"/><Relationship Id="rId89" Type="http://schemas.openxmlformats.org/officeDocument/2006/relationships/image" Target="../media/image125.svg"/><Relationship Id="rId16" Type="http://schemas.openxmlformats.org/officeDocument/2006/relationships/image" Target="../media/image52.png"/><Relationship Id="rId11" Type="http://schemas.openxmlformats.org/officeDocument/2006/relationships/image" Target="../media/image47.svg"/><Relationship Id="rId32" Type="http://schemas.openxmlformats.org/officeDocument/2006/relationships/image" Target="../media/image68.png"/><Relationship Id="rId37" Type="http://schemas.openxmlformats.org/officeDocument/2006/relationships/image" Target="../media/image73.svg"/><Relationship Id="rId53" Type="http://schemas.openxmlformats.org/officeDocument/2006/relationships/image" Target="../media/image89.svg"/><Relationship Id="rId58" Type="http://schemas.openxmlformats.org/officeDocument/2006/relationships/image" Target="../media/image94.png"/><Relationship Id="rId74" Type="http://schemas.openxmlformats.org/officeDocument/2006/relationships/image" Target="../media/image110.png"/><Relationship Id="rId79" Type="http://schemas.openxmlformats.org/officeDocument/2006/relationships/image" Target="../media/image115.svg"/><Relationship Id="rId5" Type="http://schemas.openxmlformats.org/officeDocument/2006/relationships/image" Target="../media/image41.svg"/><Relationship Id="rId90" Type="http://schemas.openxmlformats.org/officeDocument/2006/relationships/image" Target="../media/image126.png"/><Relationship Id="rId14" Type="http://schemas.openxmlformats.org/officeDocument/2006/relationships/image" Target="../media/image50.png"/><Relationship Id="rId22" Type="http://schemas.openxmlformats.org/officeDocument/2006/relationships/image" Target="../media/image58.png"/><Relationship Id="rId27" Type="http://schemas.openxmlformats.org/officeDocument/2006/relationships/image" Target="../media/image63.svg"/><Relationship Id="rId30" Type="http://schemas.openxmlformats.org/officeDocument/2006/relationships/image" Target="../media/image66.png"/><Relationship Id="rId35" Type="http://schemas.openxmlformats.org/officeDocument/2006/relationships/image" Target="../media/image71.svg"/><Relationship Id="rId43" Type="http://schemas.openxmlformats.org/officeDocument/2006/relationships/image" Target="../media/image79.svg"/><Relationship Id="rId48" Type="http://schemas.openxmlformats.org/officeDocument/2006/relationships/image" Target="../media/image84.png"/><Relationship Id="rId56" Type="http://schemas.openxmlformats.org/officeDocument/2006/relationships/image" Target="../media/image92.png"/><Relationship Id="rId64" Type="http://schemas.openxmlformats.org/officeDocument/2006/relationships/image" Target="../media/image100.png"/><Relationship Id="rId69" Type="http://schemas.openxmlformats.org/officeDocument/2006/relationships/image" Target="../media/image105.svg"/><Relationship Id="rId77" Type="http://schemas.openxmlformats.org/officeDocument/2006/relationships/image" Target="../media/image113.svg"/><Relationship Id="rId8" Type="http://schemas.openxmlformats.org/officeDocument/2006/relationships/image" Target="../media/image44.png"/><Relationship Id="rId51" Type="http://schemas.openxmlformats.org/officeDocument/2006/relationships/image" Target="../media/image87.svg"/><Relationship Id="rId72" Type="http://schemas.openxmlformats.org/officeDocument/2006/relationships/image" Target="../media/image108.png"/><Relationship Id="rId80" Type="http://schemas.openxmlformats.org/officeDocument/2006/relationships/image" Target="../media/image116.png"/><Relationship Id="rId85" Type="http://schemas.openxmlformats.org/officeDocument/2006/relationships/image" Target="../media/image121.svg"/><Relationship Id="rId3" Type="http://schemas.openxmlformats.org/officeDocument/2006/relationships/chart" Target="../charts/chart2.xml"/><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1.svg"/><Relationship Id="rId33" Type="http://schemas.openxmlformats.org/officeDocument/2006/relationships/image" Target="../media/image69.svg"/><Relationship Id="rId38" Type="http://schemas.openxmlformats.org/officeDocument/2006/relationships/image" Target="../media/image74.png"/><Relationship Id="rId46" Type="http://schemas.openxmlformats.org/officeDocument/2006/relationships/image" Target="../media/image82.png"/><Relationship Id="rId59" Type="http://schemas.openxmlformats.org/officeDocument/2006/relationships/image" Target="../media/image95.svg"/><Relationship Id="rId67" Type="http://schemas.openxmlformats.org/officeDocument/2006/relationships/image" Target="../media/image103.svg"/><Relationship Id="rId20" Type="http://schemas.openxmlformats.org/officeDocument/2006/relationships/image" Target="../media/image56.png"/><Relationship Id="rId41" Type="http://schemas.openxmlformats.org/officeDocument/2006/relationships/image" Target="../media/image77.svg"/><Relationship Id="rId54" Type="http://schemas.openxmlformats.org/officeDocument/2006/relationships/image" Target="../media/image90.png"/><Relationship Id="rId62" Type="http://schemas.openxmlformats.org/officeDocument/2006/relationships/image" Target="../media/image98.png"/><Relationship Id="rId70" Type="http://schemas.openxmlformats.org/officeDocument/2006/relationships/image" Target="../media/image106.png"/><Relationship Id="rId75" Type="http://schemas.openxmlformats.org/officeDocument/2006/relationships/image" Target="../media/image111.svg"/><Relationship Id="rId83" Type="http://schemas.openxmlformats.org/officeDocument/2006/relationships/image" Target="../media/image119.svg"/><Relationship Id="rId88" Type="http://schemas.openxmlformats.org/officeDocument/2006/relationships/image" Target="../media/image124.png"/><Relationship Id="rId91" Type="http://schemas.openxmlformats.org/officeDocument/2006/relationships/image" Target="../media/image127.svg"/><Relationship Id="rId1" Type="http://schemas.openxmlformats.org/officeDocument/2006/relationships/slideLayout" Target="../slideLayouts/slideLayout7.xml"/><Relationship Id="rId6" Type="http://schemas.openxmlformats.org/officeDocument/2006/relationships/image" Target="../media/image42.png"/><Relationship Id="rId15" Type="http://schemas.openxmlformats.org/officeDocument/2006/relationships/image" Target="../media/image51.svg"/><Relationship Id="rId23" Type="http://schemas.openxmlformats.org/officeDocument/2006/relationships/image" Target="../media/image59.svg"/><Relationship Id="rId28" Type="http://schemas.openxmlformats.org/officeDocument/2006/relationships/image" Target="../media/image64.png"/><Relationship Id="rId36" Type="http://schemas.openxmlformats.org/officeDocument/2006/relationships/image" Target="../media/image72.png"/><Relationship Id="rId49" Type="http://schemas.openxmlformats.org/officeDocument/2006/relationships/image" Target="../media/image85.svg"/><Relationship Id="rId57" Type="http://schemas.openxmlformats.org/officeDocument/2006/relationships/image" Target="../media/image93.svg"/><Relationship Id="rId10" Type="http://schemas.openxmlformats.org/officeDocument/2006/relationships/image" Target="../media/image46.png"/><Relationship Id="rId31" Type="http://schemas.openxmlformats.org/officeDocument/2006/relationships/image" Target="../media/image67.svg"/><Relationship Id="rId44" Type="http://schemas.openxmlformats.org/officeDocument/2006/relationships/image" Target="../media/image80.png"/><Relationship Id="rId52" Type="http://schemas.openxmlformats.org/officeDocument/2006/relationships/image" Target="../media/image88.png"/><Relationship Id="rId60" Type="http://schemas.openxmlformats.org/officeDocument/2006/relationships/image" Target="../media/image96.png"/><Relationship Id="rId65" Type="http://schemas.openxmlformats.org/officeDocument/2006/relationships/image" Target="../media/image101.svg"/><Relationship Id="rId73" Type="http://schemas.openxmlformats.org/officeDocument/2006/relationships/image" Target="../media/image109.svg"/><Relationship Id="rId78" Type="http://schemas.openxmlformats.org/officeDocument/2006/relationships/image" Target="../media/image114.png"/><Relationship Id="rId81" Type="http://schemas.openxmlformats.org/officeDocument/2006/relationships/image" Target="../media/image117.svg"/><Relationship Id="rId86" Type="http://schemas.openxmlformats.org/officeDocument/2006/relationships/image" Target="../media/image122.png"/><Relationship Id="rId4" Type="http://schemas.openxmlformats.org/officeDocument/2006/relationships/image" Target="../media/image40.png"/><Relationship Id="rId9" Type="http://schemas.openxmlformats.org/officeDocument/2006/relationships/image" Target="../media/image45.svg"/><Relationship Id="rId13" Type="http://schemas.openxmlformats.org/officeDocument/2006/relationships/image" Target="../media/image49.svg"/><Relationship Id="rId18" Type="http://schemas.openxmlformats.org/officeDocument/2006/relationships/image" Target="../media/image54.png"/><Relationship Id="rId39" Type="http://schemas.openxmlformats.org/officeDocument/2006/relationships/image" Target="../media/image75.svg"/><Relationship Id="rId34" Type="http://schemas.openxmlformats.org/officeDocument/2006/relationships/image" Target="../media/image70.png"/><Relationship Id="rId50" Type="http://schemas.openxmlformats.org/officeDocument/2006/relationships/image" Target="../media/image86.png"/><Relationship Id="rId55" Type="http://schemas.openxmlformats.org/officeDocument/2006/relationships/image" Target="../media/image91.svg"/><Relationship Id="rId76" Type="http://schemas.openxmlformats.org/officeDocument/2006/relationships/image" Target="../media/image112.png"/><Relationship Id="rId7" Type="http://schemas.openxmlformats.org/officeDocument/2006/relationships/image" Target="../media/image43.svg"/><Relationship Id="rId71" Type="http://schemas.openxmlformats.org/officeDocument/2006/relationships/image" Target="../media/image107.svg"/><Relationship Id="rId2" Type="http://schemas.openxmlformats.org/officeDocument/2006/relationships/chart" Target="../charts/chart1.xml"/><Relationship Id="rId29" Type="http://schemas.openxmlformats.org/officeDocument/2006/relationships/image" Target="../media/image65.svg"/><Relationship Id="rId24" Type="http://schemas.openxmlformats.org/officeDocument/2006/relationships/image" Target="../media/image60.png"/><Relationship Id="rId40" Type="http://schemas.openxmlformats.org/officeDocument/2006/relationships/image" Target="../media/image76.png"/><Relationship Id="rId45" Type="http://schemas.openxmlformats.org/officeDocument/2006/relationships/image" Target="../media/image81.svg"/><Relationship Id="rId66" Type="http://schemas.openxmlformats.org/officeDocument/2006/relationships/image" Target="../media/image102.png"/><Relationship Id="rId87" Type="http://schemas.openxmlformats.org/officeDocument/2006/relationships/image" Target="../media/image123.svg"/><Relationship Id="rId61" Type="http://schemas.openxmlformats.org/officeDocument/2006/relationships/image" Target="../media/image97.svg"/><Relationship Id="rId82" Type="http://schemas.openxmlformats.org/officeDocument/2006/relationships/image" Target="../media/image118.png"/><Relationship Id="rId19" Type="http://schemas.openxmlformats.org/officeDocument/2006/relationships/image" Target="../media/image55.svg"/></Relationships>
</file>

<file path=ppt/slides/_rels/slide23.xml.rels><?xml version="1.0" encoding="UTF-8" standalone="yes"?>
<Relationships xmlns="http://schemas.openxmlformats.org/package/2006/relationships"><Relationship Id="rId26" Type="http://schemas.openxmlformats.org/officeDocument/2006/relationships/image" Target="../media/image152.png"/><Relationship Id="rId21" Type="http://schemas.openxmlformats.org/officeDocument/2006/relationships/image" Target="../media/image147.svg"/><Relationship Id="rId42" Type="http://schemas.openxmlformats.org/officeDocument/2006/relationships/image" Target="../media/image168.png"/><Relationship Id="rId47" Type="http://schemas.openxmlformats.org/officeDocument/2006/relationships/image" Target="../media/image173.svg"/><Relationship Id="rId63" Type="http://schemas.openxmlformats.org/officeDocument/2006/relationships/image" Target="../media/image189.svg"/><Relationship Id="rId68" Type="http://schemas.openxmlformats.org/officeDocument/2006/relationships/image" Target="../media/image194.png"/><Relationship Id="rId84" Type="http://schemas.openxmlformats.org/officeDocument/2006/relationships/image" Target="../media/image210.png"/><Relationship Id="rId89" Type="http://schemas.openxmlformats.org/officeDocument/2006/relationships/image" Target="../media/image215.svg"/><Relationship Id="rId16" Type="http://schemas.openxmlformats.org/officeDocument/2006/relationships/image" Target="../media/image142.png"/><Relationship Id="rId107" Type="http://schemas.openxmlformats.org/officeDocument/2006/relationships/image" Target="../media/image233.svg"/><Relationship Id="rId11" Type="http://schemas.openxmlformats.org/officeDocument/2006/relationships/image" Target="../media/image137.svg"/><Relationship Id="rId32" Type="http://schemas.openxmlformats.org/officeDocument/2006/relationships/image" Target="../media/image158.png"/><Relationship Id="rId37" Type="http://schemas.openxmlformats.org/officeDocument/2006/relationships/image" Target="../media/image163.svg"/><Relationship Id="rId53" Type="http://schemas.openxmlformats.org/officeDocument/2006/relationships/image" Target="../media/image179.svg"/><Relationship Id="rId58" Type="http://schemas.openxmlformats.org/officeDocument/2006/relationships/image" Target="../media/image184.png"/><Relationship Id="rId74" Type="http://schemas.openxmlformats.org/officeDocument/2006/relationships/image" Target="../media/image200.png"/><Relationship Id="rId79" Type="http://schemas.openxmlformats.org/officeDocument/2006/relationships/image" Target="../media/image205.svg"/><Relationship Id="rId102" Type="http://schemas.openxmlformats.org/officeDocument/2006/relationships/image" Target="../media/image228.png"/><Relationship Id="rId5" Type="http://schemas.openxmlformats.org/officeDocument/2006/relationships/image" Target="../media/image131.svg"/><Relationship Id="rId90" Type="http://schemas.openxmlformats.org/officeDocument/2006/relationships/image" Target="../media/image216.png"/><Relationship Id="rId95" Type="http://schemas.openxmlformats.org/officeDocument/2006/relationships/image" Target="../media/image221.svg"/><Relationship Id="rId22" Type="http://schemas.openxmlformats.org/officeDocument/2006/relationships/image" Target="../media/image148.png"/><Relationship Id="rId27" Type="http://schemas.openxmlformats.org/officeDocument/2006/relationships/image" Target="../media/image153.svg"/><Relationship Id="rId43" Type="http://schemas.openxmlformats.org/officeDocument/2006/relationships/image" Target="../media/image169.svg"/><Relationship Id="rId48" Type="http://schemas.openxmlformats.org/officeDocument/2006/relationships/image" Target="../media/image174.png"/><Relationship Id="rId64" Type="http://schemas.openxmlformats.org/officeDocument/2006/relationships/image" Target="../media/image190.png"/><Relationship Id="rId69" Type="http://schemas.openxmlformats.org/officeDocument/2006/relationships/image" Target="../media/image195.svg"/><Relationship Id="rId80" Type="http://schemas.openxmlformats.org/officeDocument/2006/relationships/image" Target="../media/image206.png"/><Relationship Id="rId85" Type="http://schemas.openxmlformats.org/officeDocument/2006/relationships/image" Target="../media/image211.svg"/><Relationship Id="rId12" Type="http://schemas.openxmlformats.org/officeDocument/2006/relationships/image" Target="../media/image138.png"/><Relationship Id="rId17" Type="http://schemas.openxmlformats.org/officeDocument/2006/relationships/image" Target="../media/image143.svg"/><Relationship Id="rId33" Type="http://schemas.openxmlformats.org/officeDocument/2006/relationships/image" Target="../media/image159.svg"/><Relationship Id="rId38" Type="http://schemas.openxmlformats.org/officeDocument/2006/relationships/image" Target="../media/image164.png"/><Relationship Id="rId59" Type="http://schemas.openxmlformats.org/officeDocument/2006/relationships/image" Target="../media/image185.svg"/><Relationship Id="rId103" Type="http://schemas.openxmlformats.org/officeDocument/2006/relationships/image" Target="../media/image229.svg"/><Relationship Id="rId108" Type="http://schemas.openxmlformats.org/officeDocument/2006/relationships/image" Target="../media/image234.png"/><Relationship Id="rId54" Type="http://schemas.openxmlformats.org/officeDocument/2006/relationships/image" Target="../media/image180.png"/><Relationship Id="rId70" Type="http://schemas.openxmlformats.org/officeDocument/2006/relationships/image" Target="../media/image196.png"/><Relationship Id="rId75" Type="http://schemas.openxmlformats.org/officeDocument/2006/relationships/image" Target="../media/image201.svg"/><Relationship Id="rId91" Type="http://schemas.openxmlformats.org/officeDocument/2006/relationships/image" Target="../media/image217.svg"/><Relationship Id="rId96" Type="http://schemas.openxmlformats.org/officeDocument/2006/relationships/image" Target="../media/image222.png"/><Relationship Id="rId1" Type="http://schemas.openxmlformats.org/officeDocument/2006/relationships/slideLayout" Target="../slideLayouts/slideLayout7.xml"/><Relationship Id="rId6" Type="http://schemas.openxmlformats.org/officeDocument/2006/relationships/image" Target="../media/image132.png"/><Relationship Id="rId15" Type="http://schemas.openxmlformats.org/officeDocument/2006/relationships/image" Target="../media/image141.svg"/><Relationship Id="rId23" Type="http://schemas.openxmlformats.org/officeDocument/2006/relationships/image" Target="../media/image149.svg"/><Relationship Id="rId28" Type="http://schemas.openxmlformats.org/officeDocument/2006/relationships/image" Target="../media/image154.png"/><Relationship Id="rId36" Type="http://schemas.openxmlformats.org/officeDocument/2006/relationships/image" Target="../media/image162.png"/><Relationship Id="rId49" Type="http://schemas.openxmlformats.org/officeDocument/2006/relationships/image" Target="../media/image175.svg"/><Relationship Id="rId57" Type="http://schemas.openxmlformats.org/officeDocument/2006/relationships/image" Target="../media/image183.svg"/><Relationship Id="rId106" Type="http://schemas.openxmlformats.org/officeDocument/2006/relationships/image" Target="../media/image232.png"/><Relationship Id="rId10" Type="http://schemas.openxmlformats.org/officeDocument/2006/relationships/image" Target="../media/image136.png"/><Relationship Id="rId31" Type="http://schemas.openxmlformats.org/officeDocument/2006/relationships/image" Target="../media/image157.svg"/><Relationship Id="rId44" Type="http://schemas.openxmlformats.org/officeDocument/2006/relationships/image" Target="../media/image170.png"/><Relationship Id="rId52" Type="http://schemas.openxmlformats.org/officeDocument/2006/relationships/image" Target="../media/image178.png"/><Relationship Id="rId60" Type="http://schemas.openxmlformats.org/officeDocument/2006/relationships/image" Target="../media/image186.png"/><Relationship Id="rId65" Type="http://schemas.openxmlformats.org/officeDocument/2006/relationships/image" Target="../media/image191.svg"/><Relationship Id="rId73" Type="http://schemas.openxmlformats.org/officeDocument/2006/relationships/image" Target="../media/image199.svg"/><Relationship Id="rId78" Type="http://schemas.openxmlformats.org/officeDocument/2006/relationships/image" Target="../media/image204.png"/><Relationship Id="rId81" Type="http://schemas.openxmlformats.org/officeDocument/2006/relationships/image" Target="../media/image207.svg"/><Relationship Id="rId86" Type="http://schemas.openxmlformats.org/officeDocument/2006/relationships/image" Target="../media/image212.png"/><Relationship Id="rId94" Type="http://schemas.openxmlformats.org/officeDocument/2006/relationships/image" Target="../media/image220.png"/><Relationship Id="rId99" Type="http://schemas.openxmlformats.org/officeDocument/2006/relationships/image" Target="../media/image225.svg"/><Relationship Id="rId101" Type="http://schemas.openxmlformats.org/officeDocument/2006/relationships/image" Target="../media/image227.svg"/><Relationship Id="rId4" Type="http://schemas.openxmlformats.org/officeDocument/2006/relationships/image" Target="../media/image130.png"/><Relationship Id="rId9" Type="http://schemas.openxmlformats.org/officeDocument/2006/relationships/image" Target="../media/image135.svg"/><Relationship Id="rId13" Type="http://schemas.openxmlformats.org/officeDocument/2006/relationships/image" Target="../media/image139.svg"/><Relationship Id="rId18" Type="http://schemas.openxmlformats.org/officeDocument/2006/relationships/image" Target="../media/image144.png"/><Relationship Id="rId39" Type="http://schemas.openxmlformats.org/officeDocument/2006/relationships/image" Target="../media/image165.svg"/><Relationship Id="rId109" Type="http://schemas.openxmlformats.org/officeDocument/2006/relationships/image" Target="../media/image235.svg"/><Relationship Id="rId34" Type="http://schemas.openxmlformats.org/officeDocument/2006/relationships/image" Target="../media/image160.png"/><Relationship Id="rId50" Type="http://schemas.openxmlformats.org/officeDocument/2006/relationships/image" Target="../media/image176.png"/><Relationship Id="rId55" Type="http://schemas.openxmlformats.org/officeDocument/2006/relationships/image" Target="../media/image181.svg"/><Relationship Id="rId76" Type="http://schemas.openxmlformats.org/officeDocument/2006/relationships/image" Target="../media/image202.png"/><Relationship Id="rId97" Type="http://schemas.openxmlformats.org/officeDocument/2006/relationships/image" Target="../media/image223.svg"/><Relationship Id="rId104" Type="http://schemas.openxmlformats.org/officeDocument/2006/relationships/image" Target="../media/image230.png"/><Relationship Id="rId7" Type="http://schemas.openxmlformats.org/officeDocument/2006/relationships/image" Target="../media/image133.svg"/><Relationship Id="rId71" Type="http://schemas.openxmlformats.org/officeDocument/2006/relationships/image" Target="../media/image197.svg"/><Relationship Id="rId92" Type="http://schemas.openxmlformats.org/officeDocument/2006/relationships/image" Target="../media/image218.png"/><Relationship Id="rId2" Type="http://schemas.openxmlformats.org/officeDocument/2006/relationships/image" Target="../media/image128.png"/><Relationship Id="rId29" Type="http://schemas.openxmlformats.org/officeDocument/2006/relationships/image" Target="../media/image155.svg"/><Relationship Id="rId24" Type="http://schemas.openxmlformats.org/officeDocument/2006/relationships/image" Target="../media/image150.png"/><Relationship Id="rId40" Type="http://schemas.openxmlformats.org/officeDocument/2006/relationships/image" Target="../media/image166.png"/><Relationship Id="rId45" Type="http://schemas.openxmlformats.org/officeDocument/2006/relationships/image" Target="../media/image171.svg"/><Relationship Id="rId66" Type="http://schemas.openxmlformats.org/officeDocument/2006/relationships/image" Target="../media/image192.png"/><Relationship Id="rId87" Type="http://schemas.openxmlformats.org/officeDocument/2006/relationships/image" Target="../media/image213.svg"/><Relationship Id="rId110" Type="http://schemas.openxmlformats.org/officeDocument/2006/relationships/image" Target="../media/image236.png"/><Relationship Id="rId61" Type="http://schemas.openxmlformats.org/officeDocument/2006/relationships/image" Target="../media/image187.svg"/><Relationship Id="rId82" Type="http://schemas.openxmlformats.org/officeDocument/2006/relationships/image" Target="../media/image208.png"/><Relationship Id="rId19" Type="http://schemas.openxmlformats.org/officeDocument/2006/relationships/image" Target="../media/image145.svg"/><Relationship Id="rId14" Type="http://schemas.openxmlformats.org/officeDocument/2006/relationships/image" Target="../media/image140.png"/><Relationship Id="rId30" Type="http://schemas.openxmlformats.org/officeDocument/2006/relationships/image" Target="../media/image156.png"/><Relationship Id="rId35" Type="http://schemas.openxmlformats.org/officeDocument/2006/relationships/image" Target="../media/image161.svg"/><Relationship Id="rId56" Type="http://schemas.openxmlformats.org/officeDocument/2006/relationships/image" Target="../media/image182.png"/><Relationship Id="rId77" Type="http://schemas.openxmlformats.org/officeDocument/2006/relationships/image" Target="../media/image203.svg"/><Relationship Id="rId100" Type="http://schemas.openxmlformats.org/officeDocument/2006/relationships/image" Target="../media/image226.png"/><Relationship Id="rId105" Type="http://schemas.openxmlformats.org/officeDocument/2006/relationships/image" Target="../media/image231.svg"/><Relationship Id="rId8" Type="http://schemas.openxmlformats.org/officeDocument/2006/relationships/image" Target="../media/image134.png"/><Relationship Id="rId51" Type="http://schemas.openxmlformats.org/officeDocument/2006/relationships/image" Target="../media/image177.svg"/><Relationship Id="rId72" Type="http://schemas.openxmlformats.org/officeDocument/2006/relationships/image" Target="../media/image198.png"/><Relationship Id="rId93" Type="http://schemas.openxmlformats.org/officeDocument/2006/relationships/image" Target="../media/image219.svg"/><Relationship Id="rId98" Type="http://schemas.openxmlformats.org/officeDocument/2006/relationships/image" Target="../media/image224.png"/><Relationship Id="rId3" Type="http://schemas.openxmlformats.org/officeDocument/2006/relationships/image" Target="../media/image129.svg"/><Relationship Id="rId25" Type="http://schemas.openxmlformats.org/officeDocument/2006/relationships/image" Target="../media/image151.svg"/><Relationship Id="rId46" Type="http://schemas.openxmlformats.org/officeDocument/2006/relationships/image" Target="../media/image172.png"/><Relationship Id="rId67" Type="http://schemas.openxmlformats.org/officeDocument/2006/relationships/image" Target="../media/image193.svg"/><Relationship Id="rId20" Type="http://schemas.openxmlformats.org/officeDocument/2006/relationships/image" Target="../media/image146.png"/><Relationship Id="rId41" Type="http://schemas.openxmlformats.org/officeDocument/2006/relationships/image" Target="../media/image167.svg"/><Relationship Id="rId62" Type="http://schemas.openxmlformats.org/officeDocument/2006/relationships/image" Target="../media/image188.png"/><Relationship Id="rId83" Type="http://schemas.openxmlformats.org/officeDocument/2006/relationships/image" Target="../media/image209.svg"/><Relationship Id="rId88" Type="http://schemas.openxmlformats.org/officeDocument/2006/relationships/image" Target="../media/image214.png"/><Relationship Id="rId111" Type="http://schemas.openxmlformats.org/officeDocument/2006/relationships/image" Target="../media/image237.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46.sv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4.svg"/><Relationship Id="rId5" Type="http://schemas.openxmlformats.org/officeDocument/2006/relationships/image" Target="../media/image243.png"/><Relationship Id="rId4" Type="http://schemas.openxmlformats.org/officeDocument/2006/relationships/image" Target="../media/image242.svg"/></Relationships>
</file>

<file path=ppt/slides/_rels/slide29.xml.rels><?xml version="1.0" encoding="UTF-8" standalone="yes"?>
<Relationships xmlns="http://schemas.openxmlformats.org/package/2006/relationships"><Relationship Id="rId8" Type="http://schemas.openxmlformats.org/officeDocument/2006/relationships/image" Target="../media/image253.png"/><Relationship Id="rId3" Type="http://schemas.openxmlformats.org/officeDocument/2006/relationships/image" Target="../media/image248.svg"/><Relationship Id="rId7" Type="http://schemas.openxmlformats.org/officeDocument/2006/relationships/image" Target="../media/image252.svg"/><Relationship Id="rId2" Type="http://schemas.openxmlformats.org/officeDocument/2006/relationships/image" Target="../media/image247.png"/><Relationship Id="rId1" Type="http://schemas.openxmlformats.org/officeDocument/2006/relationships/slideLayout" Target="../slideLayouts/slideLayout7.xml"/><Relationship Id="rId6" Type="http://schemas.openxmlformats.org/officeDocument/2006/relationships/image" Target="../media/image251.png"/><Relationship Id="rId5" Type="http://schemas.openxmlformats.org/officeDocument/2006/relationships/image" Target="../media/image250.svg"/><Relationship Id="rId4" Type="http://schemas.openxmlformats.org/officeDocument/2006/relationships/image" Target="../media/image249.png"/><Relationship Id="rId9" Type="http://schemas.openxmlformats.org/officeDocument/2006/relationships/image" Target="../media/image25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care-act.org/resource/the-care-act-at-a-glance/"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care-act.org/training-material/overview-of-care-agreement-care-plan-for-volunteer-supporters/"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https://leginfo.legislature.ca.gov/faces/codes_displaySection.xhtml?lawCode=WIC&amp;sectionNum=5982" TargetMode="Externa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AB555-2249-D06B-84C0-E9D3E0C14BD9}"/>
              </a:ext>
            </a:extLst>
          </p:cNvPr>
          <p:cNvSpPr>
            <a:spLocks noGrp="1"/>
          </p:cNvSpPr>
          <p:nvPr>
            <p:ph type="ctrTitle"/>
          </p:nvPr>
        </p:nvSpPr>
        <p:spPr>
          <a:xfrm>
            <a:off x="2721204" y="2681116"/>
            <a:ext cx="9144000" cy="2387600"/>
          </a:xfrm>
        </p:spPr>
        <p:txBody>
          <a:bodyPr>
            <a:normAutofit/>
          </a:bodyPr>
          <a:lstStyle/>
          <a:p>
            <a:r>
              <a:rPr lang="en-US"/>
              <a:t>The Community Assistance, Recovery, and Empowerment (CARE) Act</a:t>
            </a:r>
          </a:p>
        </p:txBody>
      </p:sp>
      <p:sp>
        <p:nvSpPr>
          <p:cNvPr id="5" name="Subtitle 4">
            <a:extLst>
              <a:ext uri="{FF2B5EF4-FFF2-40B4-BE49-F238E27FC236}">
                <a16:creationId xmlns:a16="http://schemas.microsoft.com/office/drawing/2014/main" id="{7B49A173-03C0-DD7C-4EF7-B5A14D3631C3}"/>
              </a:ext>
            </a:extLst>
          </p:cNvPr>
          <p:cNvSpPr>
            <a:spLocks noGrp="1"/>
          </p:cNvSpPr>
          <p:nvPr>
            <p:ph type="subTitle" idx="1"/>
          </p:nvPr>
        </p:nvSpPr>
        <p:spPr>
          <a:xfrm>
            <a:off x="2721204" y="5266632"/>
            <a:ext cx="9144000" cy="1303032"/>
          </a:xfrm>
        </p:spPr>
        <p:txBody>
          <a:bodyPr/>
          <a:lstStyle/>
          <a:p>
            <a:r>
              <a:rPr lang="en-US"/>
              <a:t>An Overview</a:t>
            </a:r>
          </a:p>
        </p:txBody>
      </p:sp>
      <p:sp>
        <p:nvSpPr>
          <p:cNvPr id="2" name="Picture Placeholder 9">
            <a:extLst>
              <a:ext uri="{FF2B5EF4-FFF2-40B4-BE49-F238E27FC236}">
                <a16:creationId xmlns:a16="http://schemas.microsoft.com/office/drawing/2014/main" id="{F03E817B-947E-E0D5-2546-DC085643131C}"/>
              </a:ext>
            </a:extLst>
          </p:cNvPr>
          <p:cNvSpPr txBox="1">
            <a:spLocks/>
          </p:cNvSpPr>
          <p:nvPr/>
        </p:nvSpPr>
        <p:spPr>
          <a:xfrm>
            <a:off x="10254343" y="5892800"/>
            <a:ext cx="1610632" cy="873125"/>
          </a:xfrm>
          <a:prstGeom prst="rect">
            <a:avLst/>
          </a:prstGeom>
        </p:spPr>
        <p:txBody>
          <a:bodyPr>
            <a:normAutofit fontScale="92500" lnSpcReduction="20000"/>
          </a:bodyPr>
          <a:lstStyle>
            <a:lvl1pPr marL="0" indent="0" algn="l" defTabSz="914400" rtl="0" eaLnBrk="1" latinLnBrk="0" hangingPunct="1">
              <a:lnSpc>
                <a:spcPct val="100000"/>
              </a:lnSpc>
              <a:spcBef>
                <a:spcPts val="200"/>
              </a:spcBef>
              <a:spcAft>
                <a:spcPts val="200"/>
              </a:spcAft>
              <a:buClr>
                <a:srgbClr val="FF9900"/>
              </a:buClr>
              <a:buFont typeface="Segoe UI" panose="020B0502040204020203" pitchFamily="34" charset="0"/>
              <a:buNone/>
              <a:defRPr sz="2000" kern="1200">
                <a:solidFill>
                  <a:schemeClr val="tx1"/>
                </a:solidFill>
                <a:highlight>
                  <a:srgbClr val="FFFF00"/>
                </a:highligh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&lt;&lt; Insert local logo &gt;&gt;</a:t>
            </a:r>
          </a:p>
        </p:txBody>
      </p:sp>
      <p:sp>
        <p:nvSpPr>
          <p:cNvPr id="4" name="Text Placeholder 11">
            <a:extLst>
              <a:ext uri="{FF2B5EF4-FFF2-40B4-BE49-F238E27FC236}">
                <a16:creationId xmlns:a16="http://schemas.microsoft.com/office/drawing/2014/main" id="{99D3F139-3775-C2C6-EAE9-EEBCB99D1BF6}"/>
              </a:ext>
            </a:extLst>
          </p:cNvPr>
          <p:cNvSpPr txBox="1">
            <a:spLocks/>
          </p:cNvSpPr>
          <p:nvPr/>
        </p:nvSpPr>
        <p:spPr>
          <a:xfrm>
            <a:off x="2721204" y="5892800"/>
            <a:ext cx="7358063" cy="660400"/>
          </a:xfrm>
          <a:prstGeom prst="rect">
            <a:avLst/>
          </a:prstGeom>
        </p:spPr>
        <p:txBody>
          <a:bodyPr>
            <a:normAutofit/>
          </a:bodyPr>
          <a:lstStyle>
            <a:lvl1pPr marL="0" indent="0" algn="l" defTabSz="914400" rtl="0" eaLnBrk="1" latinLnBrk="0" hangingPunct="1">
              <a:lnSpc>
                <a:spcPct val="100000"/>
              </a:lnSpc>
              <a:spcBef>
                <a:spcPts val="200"/>
              </a:spcBef>
              <a:spcAft>
                <a:spcPts val="200"/>
              </a:spcAft>
              <a:buClr>
                <a:srgbClr val="FF9900"/>
              </a:buClr>
              <a:buFont typeface="Segoe UI" panose="020B0502040204020203" pitchFamily="34" charset="0"/>
              <a:buNone/>
              <a:defRPr sz="2000" kern="1200">
                <a:solidFill>
                  <a:schemeClr val="tx1"/>
                </a:solidFill>
                <a:highlight>
                  <a:srgbClr val="FFFF00"/>
                </a:highlight>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&lt;&lt; Insert county name &gt;&gt;</a:t>
            </a:r>
          </a:p>
        </p:txBody>
      </p:sp>
    </p:spTree>
    <p:extLst>
      <p:ext uri="{BB962C8B-B14F-4D97-AF65-F5344CB8AC3E}">
        <p14:creationId xmlns:p14="http://schemas.microsoft.com/office/powerpoint/2010/main" val="2253376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765171-DD30-DF6C-DEB9-5FF274471439}"/>
              </a:ext>
            </a:extLst>
          </p:cNvPr>
          <p:cNvSpPr>
            <a:spLocks noGrp="1"/>
          </p:cNvSpPr>
          <p:nvPr>
            <p:ph type="title"/>
          </p:nvPr>
        </p:nvSpPr>
        <p:spPr/>
        <p:txBody>
          <a:bodyPr/>
          <a:lstStyle/>
          <a:p>
            <a:r>
              <a:rPr lang="en-US"/>
              <a:t>Overview of CARE Act Roles</a:t>
            </a:r>
          </a:p>
        </p:txBody>
      </p:sp>
      <p:sp>
        <p:nvSpPr>
          <p:cNvPr id="8" name="Freeform: Shape 7">
            <a:extLst>
              <a:ext uri="{FF2B5EF4-FFF2-40B4-BE49-F238E27FC236}">
                <a16:creationId xmlns:a16="http://schemas.microsoft.com/office/drawing/2014/main" id="{9B5F8428-CEA3-C3B7-D1B0-1CE47A7202D2}"/>
              </a:ext>
            </a:extLst>
          </p:cNvPr>
          <p:cNvSpPr/>
          <p:nvPr/>
        </p:nvSpPr>
        <p:spPr>
          <a:xfrm>
            <a:off x="752584" y="1792922"/>
            <a:ext cx="1709811"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tx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Participant/</a:t>
            </a:r>
          </a:p>
          <a:p>
            <a:pPr marL="0" lvl="0" indent="0" algn="ctr" defTabSz="666750">
              <a:lnSpc>
                <a:spcPct val="90000"/>
              </a:lnSpc>
              <a:spcBef>
                <a:spcPct val="0"/>
              </a:spcBef>
              <a:spcAft>
                <a:spcPct val="35000"/>
              </a:spcAft>
              <a:buNone/>
            </a:pPr>
            <a:r>
              <a:rPr lang="en-US" b="1" kern="1200"/>
              <a:t>Respondent</a:t>
            </a:r>
          </a:p>
        </p:txBody>
      </p:sp>
      <p:sp>
        <p:nvSpPr>
          <p:cNvPr id="9" name="Rectangle: Rounded Corners 8" descr="Volunteers distributing food in kitchen">
            <a:extLst>
              <a:ext uri="{FF2B5EF4-FFF2-40B4-BE49-F238E27FC236}">
                <a16:creationId xmlns:a16="http://schemas.microsoft.com/office/drawing/2014/main" id="{98D2C1B2-A823-E29B-624C-C8A6ABB3B419}"/>
              </a:ext>
            </a:extLst>
          </p:cNvPr>
          <p:cNvSpPr/>
          <p:nvPr/>
        </p:nvSpPr>
        <p:spPr>
          <a:xfrm>
            <a:off x="902287" y="2047049"/>
            <a:ext cx="1410404" cy="1410404"/>
          </a:xfrm>
          <a:prstGeom prst="roundRect">
            <a:avLst/>
          </a:prstGeom>
          <a:blipFill dpi="0" rotWithShape="1">
            <a:blip r:embed="rId3" cstate="print">
              <a:extLst>
                <a:ext uri="{28A0092B-C50C-407E-A947-70E740481C1C}">
                  <a14:useLocalDpi xmlns:a14="http://schemas.microsoft.com/office/drawing/2010/main" val="0"/>
                </a:ext>
              </a:extLst>
            </a:blip>
            <a:srcRect/>
            <a:stretch>
              <a:fillRect l="-111055" t="-10963" r="-3053" b="-31775"/>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7DD10D38-FB2D-E3FA-B1BE-4DF29F6C1F99}"/>
              </a:ext>
            </a:extLst>
          </p:cNvPr>
          <p:cNvSpPr/>
          <p:nvPr/>
        </p:nvSpPr>
        <p:spPr>
          <a:xfrm>
            <a:off x="2513690" y="1792922"/>
            <a:ext cx="1709811"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1"/>
          </a:solidFill>
        </p:spPr>
        <p:style>
          <a:lnRef idx="2">
            <a:schemeClr val="lt1">
              <a:hueOff val="0"/>
              <a:satOff val="0"/>
              <a:lumOff val="0"/>
              <a:alphaOff val="0"/>
            </a:schemeClr>
          </a:lnRef>
          <a:fillRef idx="1">
            <a:schemeClr val="accent4">
              <a:hueOff val="3618004"/>
              <a:satOff val="-8407"/>
              <a:lumOff val="-2117"/>
              <a:alphaOff val="0"/>
            </a:schemeClr>
          </a:fillRef>
          <a:effectRef idx="0">
            <a:schemeClr val="accent4">
              <a:hueOff val="3618004"/>
              <a:satOff val="-8407"/>
              <a:lumOff val="-2117"/>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Petitioner</a:t>
            </a:r>
          </a:p>
        </p:txBody>
      </p:sp>
      <p:sp>
        <p:nvSpPr>
          <p:cNvPr id="11" name="Rectangle: Rounded Corners 10" descr="Senior couple laughing together">
            <a:extLst>
              <a:ext uri="{FF2B5EF4-FFF2-40B4-BE49-F238E27FC236}">
                <a16:creationId xmlns:a16="http://schemas.microsoft.com/office/drawing/2014/main" id="{27C97786-2F7D-C570-E873-333C07DF2463}"/>
              </a:ext>
            </a:extLst>
          </p:cNvPr>
          <p:cNvSpPr/>
          <p:nvPr/>
        </p:nvSpPr>
        <p:spPr>
          <a:xfrm>
            <a:off x="2663394" y="2047049"/>
            <a:ext cx="1410404" cy="1410404"/>
          </a:xfrm>
          <a:prstGeom prst="roundRect">
            <a:avLst/>
          </a:prstGeom>
          <a:blipFill>
            <a:blip r:embed="rId4"/>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3629240"/>
              <a:satOff val="-6238"/>
              <a:lumOff val="-1002"/>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AAEDA230-37F8-744D-40AD-B2AB879AD6BC}"/>
              </a:ext>
            </a:extLst>
          </p:cNvPr>
          <p:cNvSpPr/>
          <p:nvPr/>
        </p:nvSpPr>
        <p:spPr>
          <a:xfrm>
            <a:off x="4274796" y="1792922"/>
            <a:ext cx="1709811"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2"/>
          </a:solidFill>
        </p:spPr>
        <p:style>
          <a:lnRef idx="2">
            <a:schemeClr val="lt1">
              <a:hueOff val="0"/>
              <a:satOff val="0"/>
              <a:lumOff val="0"/>
              <a:alphaOff val="0"/>
            </a:schemeClr>
          </a:lnRef>
          <a:fillRef idx="1">
            <a:schemeClr val="accent4">
              <a:hueOff val="7236008"/>
              <a:satOff val="-16814"/>
              <a:lumOff val="-4235"/>
              <a:alphaOff val="0"/>
            </a:schemeClr>
          </a:fillRef>
          <a:effectRef idx="0">
            <a:schemeClr val="accent4">
              <a:hueOff val="7236008"/>
              <a:satOff val="-16814"/>
              <a:lumOff val="-4235"/>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Volunteer Supporter</a:t>
            </a:r>
          </a:p>
        </p:txBody>
      </p:sp>
      <p:sp>
        <p:nvSpPr>
          <p:cNvPr id="13" name="Rectangle: Rounded Corners 12" descr="Woman in black traditional clothing">
            <a:extLst>
              <a:ext uri="{FF2B5EF4-FFF2-40B4-BE49-F238E27FC236}">
                <a16:creationId xmlns:a16="http://schemas.microsoft.com/office/drawing/2014/main" id="{1DD151DE-A5C5-DF4B-4AE9-B79BEA308C46}"/>
              </a:ext>
            </a:extLst>
          </p:cNvPr>
          <p:cNvSpPr/>
          <p:nvPr/>
        </p:nvSpPr>
        <p:spPr>
          <a:xfrm>
            <a:off x="4424500" y="2047049"/>
            <a:ext cx="1410404" cy="1410404"/>
          </a:xfrm>
          <a:prstGeom prst="roundRect">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7258480"/>
              <a:satOff val="-12476"/>
              <a:lumOff val="-2003"/>
              <a:alphaOff val="0"/>
            </a:schemeClr>
          </a:effectRef>
          <a:fontRef idx="minor">
            <a:schemeClr val="lt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93C9156F-8675-F12A-CB52-AB52CBC91165}"/>
              </a:ext>
            </a:extLst>
          </p:cNvPr>
          <p:cNvSpPr/>
          <p:nvPr/>
        </p:nvSpPr>
        <p:spPr>
          <a:xfrm>
            <a:off x="6035903" y="1792922"/>
            <a:ext cx="1709811"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3"/>
          </a:solidFill>
        </p:spPr>
        <p:style>
          <a:lnRef idx="2">
            <a:schemeClr val="lt1">
              <a:hueOff val="0"/>
              <a:satOff val="0"/>
              <a:lumOff val="0"/>
              <a:alphaOff val="0"/>
            </a:schemeClr>
          </a:lnRef>
          <a:fillRef idx="1">
            <a:schemeClr val="accent4">
              <a:hueOff val="10854012"/>
              <a:satOff val="-25220"/>
              <a:lumOff val="-6352"/>
              <a:alphaOff val="0"/>
            </a:schemeClr>
          </a:fillRef>
          <a:effectRef idx="0">
            <a:schemeClr val="accent4">
              <a:hueOff val="10854012"/>
              <a:satOff val="-25220"/>
              <a:lumOff val="-6352"/>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County Behavioral Health Agency</a:t>
            </a:r>
          </a:p>
        </p:txBody>
      </p:sp>
      <p:sp>
        <p:nvSpPr>
          <p:cNvPr id="15" name="Rectangle: Rounded Corners 14" descr="Woman sitting at computer desk">
            <a:extLst>
              <a:ext uri="{FF2B5EF4-FFF2-40B4-BE49-F238E27FC236}">
                <a16:creationId xmlns:a16="http://schemas.microsoft.com/office/drawing/2014/main" id="{A24E57F9-3EA0-BE96-D441-BEAA14F0626A}"/>
              </a:ext>
            </a:extLst>
          </p:cNvPr>
          <p:cNvSpPr/>
          <p:nvPr/>
        </p:nvSpPr>
        <p:spPr>
          <a:xfrm>
            <a:off x="6185606" y="2047049"/>
            <a:ext cx="1410404" cy="1410404"/>
          </a:xfrm>
          <a:prstGeom prst="roundRect">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10887720"/>
              <a:satOff val="-18714"/>
              <a:lumOff val="-3005"/>
              <a:alphaOff val="0"/>
            </a:schemeClr>
          </a:effectRef>
          <a:fontRef idx="minor">
            <a:schemeClr val="lt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0CD2AC64-D2B9-2F80-5336-FE13749C5116}"/>
              </a:ext>
            </a:extLst>
          </p:cNvPr>
          <p:cNvSpPr/>
          <p:nvPr/>
        </p:nvSpPr>
        <p:spPr>
          <a:xfrm>
            <a:off x="7797009" y="1792922"/>
            <a:ext cx="1709811"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4"/>
          </a:solidFill>
        </p:spPr>
        <p:style>
          <a:lnRef idx="2">
            <a:schemeClr val="lt1">
              <a:hueOff val="0"/>
              <a:satOff val="0"/>
              <a:lumOff val="0"/>
              <a:alphaOff val="0"/>
            </a:schemeClr>
          </a:lnRef>
          <a:fillRef idx="1">
            <a:schemeClr val="accent4">
              <a:hueOff val="14472016"/>
              <a:satOff val="-33627"/>
              <a:lumOff val="-8470"/>
              <a:alphaOff val="0"/>
            </a:schemeClr>
          </a:fillRef>
          <a:effectRef idx="0">
            <a:schemeClr val="accent4">
              <a:hueOff val="14472016"/>
              <a:satOff val="-33627"/>
              <a:lumOff val="-8470"/>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Housing &amp; Community Supports Providers</a:t>
            </a:r>
          </a:p>
        </p:txBody>
      </p:sp>
      <p:sp>
        <p:nvSpPr>
          <p:cNvPr id="17" name="Rectangle: Rounded Corners 16" descr="Woman with prosthetics sitting on stairs">
            <a:extLst>
              <a:ext uri="{FF2B5EF4-FFF2-40B4-BE49-F238E27FC236}">
                <a16:creationId xmlns:a16="http://schemas.microsoft.com/office/drawing/2014/main" id="{57100985-A938-ED8B-DDC1-6566B97C0491}"/>
              </a:ext>
            </a:extLst>
          </p:cNvPr>
          <p:cNvSpPr/>
          <p:nvPr/>
        </p:nvSpPr>
        <p:spPr>
          <a:xfrm>
            <a:off x="7946712" y="2047049"/>
            <a:ext cx="1410404" cy="1410404"/>
          </a:xfrm>
          <a:prstGeom prst="roundRect">
            <a:avLst/>
          </a:prstGeom>
          <a:blipFill>
            <a:blip r:embed="rId7"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4">
              <a:tint val="50000"/>
              <a:hueOff val="14516960"/>
              <a:satOff val="-24952"/>
              <a:lumOff val="-4006"/>
              <a:alphaOff val="0"/>
            </a:schemeClr>
          </a:effectRef>
          <a:fontRef idx="minor">
            <a:schemeClr val="lt1">
              <a:hueOff val="0"/>
              <a:satOff val="0"/>
              <a:lumOff val="0"/>
              <a:alphaOff val="0"/>
            </a:schemeClr>
          </a:fontRef>
        </p:style>
        <p:txBody>
          <a:bodyPr/>
          <a:lstStyle/>
          <a:p>
            <a:endParaRPr lang="en-US"/>
          </a:p>
        </p:txBody>
      </p:sp>
      <p:sp>
        <p:nvSpPr>
          <p:cNvPr id="18" name="Freeform: Shape 17">
            <a:extLst>
              <a:ext uri="{FF2B5EF4-FFF2-40B4-BE49-F238E27FC236}">
                <a16:creationId xmlns:a16="http://schemas.microsoft.com/office/drawing/2014/main" id="{80889E62-41A1-1FD3-600F-689BBEA226B4}"/>
              </a:ext>
            </a:extLst>
          </p:cNvPr>
          <p:cNvSpPr/>
          <p:nvPr/>
        </p:nvSpPr>
        <p:spPr>
          <a:xfrm>
            <a:off x="9558115" y="1792922"/>
            <a:ext cx="1806926" cy="3272155"/>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5"/>
          </a:solidFill>
        </p:spPr>
        <p:style>
          <a:lnRef idx="2">
            <a:schemeClr val="lt1">
              <a:hueOff val="0"/>
              <a:satOff val="0"/>
              <a:lumOff val="0"/>
              <a:alphaOff val="0"/>
            </a:schemeClr>
          </a:lnRef>
          <a:fillRef idx="1">
            <a:schemeClr val="accent4">
              <a:hueOff val="18090020"/>
              <a:satOff val="-42034"/>
              <a:lumOff val="-10587"/>
              <a:alphaOff val="0"/>
            </a:schemeClr>
          </a:fillRef>
          <a:effectRef idx="0">
            <a:schemeClr val="accent4">
              <a:hueOff val="18090020"/>
              <a:satOff val="-42034"/>
              <a:lumOff val="-10587"/>
              <a:alphaOff val="0"/>
            </a:schemeClr>
          </a:effectRef>
          <a:fontRef idx="minor">
            <a:schemeClr val="lt1"/>
          </a:fontRef>
        </p:style>
        <p:txBody>
          <a:bodyPr spcFirstLastPara="0" vert="horz" wrap="square" lIns="106680" tIns="2286000" rIns="106680" bIns="953770" numCol="1" spcCol="1270" anchor="ctr" anchorCtr="0">
            <a:noAutofit/>
          </a:bodyPr>
          <a:lstStyle/>
          <a:p>
            <a:pPr marL="0" lvl="0" indent="0" algn="ctr" defTabSz="666750">
              <a:lnSpc>
                <a:spcPct val="90000"/>
              </a:lnSpc>
              <a:spcBef>
                <a:spcPct val="0"/>
              </a:spcBef>
              <a:spcAft>
                <a:spcPct val="35000"/>
              </a:spcAft>
              <a:buNone/>
            </a:pPr>
            <a:r>
              <a:rPr lang="en-US" b="1" kern="1200"/>
              <a:t>Court/</a:t>
            </a:r>
            <a:br>
              <a:rPr lang="en-US" b="1" kern="1200"/>
            </a:br>
            <a:r>
              <a:rPr lang="en-US" b="1" kern="1200"/>
              <a:t>Counsel</a:t>
            </a:r>
          </a:p>
        </p:txBody>
      </p:sp>
      <p:sp>
        <p:nvSpPr>
          <p:cNvPr id="19" name="Rectangle: Rounded Corners 18" descr="Hand with a gavel">
            <a:extLst>
              <a:ext uri="{FF2B5EF4-FFF2-40B4-BE49-F238E27FC236}">
                <a16:creationId xmlns:a16="http://schemas.microsoft.com/office/drawing/2014/main" id="{BC9478E6-E1BD-D1A1-77D8-52F5EE29D7B3}"/>
              </a:ext>
            </a:extLst>
          </p:cNvPr>
          <p:cNvSpPr/>
          <p:nvPr/>
        </p:nvSpPr>
        <p:spPr>
          <a:xfrm>
            <a:off x="9707819" y="2047049"/>
            <a:ext cx="1410404" cy="1410404"/>
          </a:xfrm>
          <a:prstGeom prst="roundRect">
            <a:avLst/>
          </a:prstGeom>
          <a:blipFill>
            <a:blip r:embed="rId8"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18146201"/>
              <a:satOff val="-31190"/>
              <a:lumOff val="-5008"/>
              <a:alphaOff val="0"/>
            </a:schemeClr>
          </a:effectRef>
          <a:fontRef idx="minor">
            <a:schemeClr val="lt1">
              <a:hueOff val="0"/>
              <a:satOff val="0"/>
              <a:lumOff val="0"/>
              <a:alphaOff val="0"/>
            </a:schemeClr>
          </a:fontRef>
        </p:style>
        <p:txBody>
          <a:bodyPr/>
          <a:lstStyle/>
          <a:p>
            <a:endParaRPr lang="en-US"/>
          </a:p>
        </p:txBody>
      </p:sp>
      <p:sp>
        <p:nvSpPr>
          <p:cNvPr id="5" name="Text Placeholder 4">
            <a:extLst>
              <a:ext uri="{FF2B5EF4-FFF2-40B4-BE49-F238E27FC236}">
                <a16:creationId xmlns:a16="http://schemas.microsoft.com/office/drawing/2014/main" id="{1EDE57E8-15D6-3ED2-B6A8-61B93A47D5EF}"/>
              </a:ext>
              <a:ext uri="{C183D7F6-B498-43B3-948B-1728B52AA6E4}">
                <adec:decorative xmlns:adec="http://schemas.microsoft.com/office/drawing/2017/decorative" val="1"/>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D4506FA4-7A0C-1A69-A81A-9772495F5423}"/>
              </a:ext>
              <a:ext uri="{C183D7F6-B498-43B3-948B-1728B52AA6E4}">
                <adec:decorative xmlns:adec="http://schemas.microsoft.com/office/drawing/2017/decorative" val="0"/>
              </a:ext>
            </a:extLst>
          </p:cNvPr>
          <p:cNvSpPr>
            <a:spLocks noGrp="1"/>
          </p:cNvSpPr>
          <p:nvPr>
            <p:ph type="sldNum" sz="quarter" idx="12"/>
          </p:nvPr>
        </p:nvSpPr>
        <p:spPr/>
        <p:txBody>
          <a:bodyPr/>
          <a:lstStyle/>
          <a:p>
            <a:fld id="{EB8090AE-F645-47C1-81A8-D4E28BF03D47}" type="slidenum">
              <a:rPr lang="en-US" smtClean="0"/>
              <a:t>10</a:t>
            </a:fld>
            <a:endParaRPr lang="en-US"/>
          </a:p>
        </p:txBody>
      </p:sp>
    </p:spTree>
    <p:extLst>
      <p:ext uri="{BB962C8B-B14F-4D97-AF65-F5344CB8AC3E}">
        <p14:creationId xmlns:p14="http://schemas.microsoft.com/office/powerpoint/2010/main" val="362344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402167" y="230325"/>
            <a:ext cx="6951632" cy="1055012"/>
          </a:xfrm>
        </p:spPr>
        <p:txBody>
          <a:bodyPr>
            <a:normAutofit/>
          </a:bodyPr>
          <a:lstStyle/>
          <a:p>
            <a:r>
              <a:rPr lang="en-US"/>
              <a:t>Participant/Respondent</a:t>
            </a:r>
          </a:p>
        </p:txBody>
      </p:sp>
      <p:sp>
        <p:nvSpPr>
          <p:cNvPr id="10" name="Freeform: Shape 9">
            <a:extLst>
              <a:ext uri="{FF2B5EF4-FFF2-40B4-BE49-F238E27FC236}">
                <a16:creationId xmlns:a16="http://schemas.microsoft.com/office/drawing/2014/main" id="{3CD2110A-85CB-229C-C781-6F737BA108A6}"/>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tx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7" name="Content Placeholder 5">
            <a:extLst>
              <a:ext uri="{FF2B5EF4-FFF2-40B4-BE49-F238E27FC236}">
                <a16:creationId xmlns:a16="http://schemas.microsoft.com/office/drawing/2014/main" id="{C967F7CB-21BA-E1BF-7D2A-9819D019AD19}"/>
              </a:ext>
            </a:extLst>
          </p:cNvPr>
          <p:cNvSpPr txBox="1">
            <a:spLocks/>
          </p:cNvSpPr>
          <p:nvPr/>
        </p:nvSpPr>
        <p:spPr>
          <a:xfrm>
            <a:off x="4606337" y="1038514"/>
            <a:ext cx="6561271" cy="4235569"/>
          </a:xfrm>
          <a:prstGeom prst="rect">
            <a:avLst/>
          </a:prstGeom>
        </p:spPr>
        <p:txBody>
          <a:bodyPr vert="horz" lIns="91440" tIns="45720" rIns="91440" bIns="45720" rtlCol="0" anchor="t">
            <a:noAutofit/>
          </a:bodyPr>
          <a:lstStyle>
            <a:lvl1pPr marL="320040" indent="-320040" algn="l" defTabSz="914400" rtl="0" eaLnBrk="1" latinLnBrk="0" hangingPunct="1">
              <a:lnSpc>
                <a:spcPct val="100000"/>
              </a:lnSpc>
              <a:spcBef>
                <a:spcPts val="200"/>
              </a:spcBef>
              <a:spcAft>
                <a:spcPts val="200"/>
              </a:spcAft>
              <a:buClr>
                <a:srgbClr val="E47225"/>
              </a:buClr>
              <a:buSzPct val="125000"/>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200"/>
              </a:spcBef>
              <a:spcAft>
                <a:spcPts val="2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200"/>
              </a:spcBef>
              <a:spcAft>
                <a:spcPts val="2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200"/>
              </a:spcBef>
              <a:spcAft>
                <a:spcPts val="2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200"/>
              </a:spcBef>
              <a:spcAft>
                <a:spcPts val="2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Segoe UI"/>
                <a:cs typeface="Segoe UI"/>
              </a:rPr>
              <a:t>Potential clients/respondents are adults with a diagnosis of Schizophrenia Spectrum or other psychotic disorders and who: </a:t>
            </a:r>
          </a:p>
          <a:p>
            <a:endParaRPr lang="en-US" sz="1200">
              <a:latin typeface="Segoe UI"/>
              <a:cs typeface="Segoe UI"/>
            </a:endParaRPr>
          </a:p>
          <a:p>
            <a:pPr lvl="1"/>
            <a:r>
              <a:rPr lang="en-US" sz="1800">
                <a:latin typeface="Segoe UI"/>
                <a:cs typeface="Segoe UI"/>
              </a:rPr>
              <a:t>Have severe and persistent symptoms, interfering substantially with primary activities of daily living (ADLs)</a:t>
            </a:r>
          </a:p>
          <a:p>
            <a:pPr lvl="2"/>
            <a:r>
              <a:rPr lang="en-US">
                <a:latin typeface="Segoe UI"/>
                <a:cs typeface="Segoe UI"/>
              </a:rPr>
              <a:t>And an inability to maintain functioning </a:t>
            </a:r>
          </a:p>
          <a:p>
            <a:pPr lvl="1"/>
            <a:r>
              <a:rPr lang="en-US" sz="1800">
                <a:latin typeface="Segoe UI"/>
                <a:cs typeface="Segoe UI"/>
              </a:rPr>
              <a:t>Are not stabilized in ongoing voluntary treatment,</a:t>
            </a:r>
          </a:p>
          <a:p>
            <a:pPr lvl="1"/>
            <a:r>
              <a:rPr lang="en-US" sz="1800">
                <a:latin typeface="Segoe UI"/>
                <a:cs typeface="Segoe UI"/>
              </a:rPr>
              <a:t>Are either unlikely to survive safely/independently and the condition is deteriorating OR services and support are needed to prevent further deterioration,</a:t>
            </a:r>
          </a:p>
          <a:p>
            <a:pPr lvl="1"/>
            <a:r>
              <a:rPr lang="en-US" sz="1800">
                <a:latin typeface="Segoe UI"/>
                <a:cs typeface="Segoe UI"/>
              </a:rPr>
              <a:t>Participation in CARE Act is the least restrictive alternative, AND</a:t>
            </a:r>
          </a:p>
          <a:p>
            <a:pPr lvl="1"/>
            <a:r>
              <a:rPr lang="en-US" sz="1800">
                <a:latin typeface="Segoe UI"/>
                <a:cs typeface="Segoe UI"/>
              </a:rPr>
              <a:t>Will likely benefit from the CARE process</a:t>
            </a:r>
            <a:endParaRPr lang="en-US" sz="1800"/>
          </a:p>
        </p:txBody>
      </p:sp>
      <p:sp>
        <p:nvSpPr>
          <p:cNvPr id="4" name="Text Placeholder 3">
            <a:extLst>
              <a:ext uri="{FF2B5EF4-FFF2-40B4-BE49-F238E27FC236}">
                <a16:creationId xmlns:a16="http://schemas.microsoft.com/office/drawing/2014/main" id="{31D69ABE-C1BF-BCE5-856B-24576433A042}"/>
              </a:ext>
            </a:extLst>
          </p:cNvPr>
          <p:cNvSpPr>
            <a:spLocks noGrp="1"/>
          </p:cNvSpPr>
          <p:nvPr>
            <p:ph type="body" sz="quarter" idx="15"/>
          </p:nvPr>
        </p:nvSpPr>
        <p:spPr>
          <a:xfrm>
            <a:off x="838199" y="5738903"/>
            <a:ext cx="10515600" cy="445551"/>
          </a:xfrm>
        </p:spPr>
        <p:txBody>
          <a:bodyPr>
            <a:normAutofit/>
          </a:bodyPr>
          <a:lstStyle/>
          <a:p>
            <a:r>
              <a:rPr lang="en-US"/>
              <a:t>For more information, visit the </a:t>
            </a:r>
            <a:r>
              <a:rPr lang="en-US">
                <a:hlinkClick r:id="rId3"/>
              </a:rPr>
              <a:t>CARE Act Eligibility Criteria </a:t>
            </a:r>
            <a:r>
              <a:rPr lang="en-US"/>
              <a:t>brief and </a:t>
            </a:r>
            <a:r>
              <a:rPr lang="en-US">
                <a:hlinkClick r:id="rId4"/>
              </a:rPr>
              <a:t>Eligibility in Practice </a:t>
            </a:r>
            <a:r>
              <a:rPr lang="en-US"/>
              <a:t>training materials.</a:t>
            </a:r>
          </a:p>
        </p:txBody>
      </p:sp>
      <p:sp>
        <p:nvSpPr>
          <p:cNvPr id="11" name="Rectangle: Rounded Corners 10" descr="Volunteers distributing food in kitchen">
            <a:extLst>
              <a:ext uri="{FF2B5EF4-FFF2-40B4-BE49-F238E27FC236}">
                <a16:creationId xmlns:a16="http://schemas.microsoft.com/office/drawing/2014/main" id="{313F8B81-3A4B-1DDB-95AF-ED7E0B42FB96}"/>
              </a:ext>
            </a:extLst>
          </p:cNvPr>
          <p:cNvSpPr/>
          <p:nvPr/>
        </p:nvSpPr>
        <p:spPr>
          <a:xfrm>
            <a:off x="1024391" y="411147"/>
            <a:ext cx="2805704" cy="2805704"/>
          </a:xfrm>
          <a:prstGeom prst="roundRect">
            <a:avLst/>
          </a:prstGeom>
          <a:blipFill dpi="0" rotWithShape="1">
            <a:blip r:embed="rId5" cstate="print">
              <a:extLst>
                <a:ext uri="{28A0092B-C50C-407E-A947-70E740481C1C}">
                  <a14:useLocalDpi xmlns:a14="http://schemas.microsoft.com/office/drawing/2010/main" val="0"/>
                </a:ext>
              </a:extLst>
            </a:blip>
            <a:srcRect/>
            <a:stretch>
              <a:fillRect l="-111055" t="-10963" r="-3053" b="-31775"/>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644A8F7E-3DE3-F308-F16B-E117AA9BF26E}"/>
              </a:ext>
              <a:ext uri="{C183D7F6-B498-43B3-948B-1728B52AA6E4}">
                <adec:decorative xmlns:adec="http://schemas.microsoft.com/office/drawing/2017/decorative" val="0"/>
              </a:ext>
            </a:extLst>
          </p:cNvPr>
          <p:cNvSpPr>
            <a:spLocks noGrp="1"/>
          </p:cNvSpPr>
          <p:nvPr>
            <p:ph type="sldNum" sz="quarter" idx="4"/>
          </p:nvPr>
        </p:nvSpPr>
        <p:spPr/>
        <p:txBody>
          <a:bodyPr/>
          <a:lstStyle/>
          <a:p>
            <a:fld id="{EB8090AE-F645-47C1-81A8-D4E28BF03D47}" type="slidenum">
              <a:rPr lang="en-US" smtClean="0"/>
              <a:pPr/>
              <a:t>11</a:t>
            </a:fld>
            <a:endParaRPr lang="en-US"/>
          </a:p>
        </p:txBody>
      </p:sp>
      <p:grpSp>
        <p:nvGrpSpPr>
          <p:cNvPr id="9" name="Group 8" descr="Blue box">
            <a:extLst>
              <a:ext uri="{FF2B5EF4-FFF2-40B4-BE49-F238E27FC236}">
                <a16:creationId xmlns:a16="http://schemas.microsoft.com/office/drawing/2014/main" id="{A83F791A-73DD-9765-4C60-3182393D545D}"/>
              </a:ext>
            </a:extLst>
          </p:cNvPr>
          <p:cNvGrpSpPr/>
          <p:nvPr/>
        </p:nvGrpSpPr>
        <p:grpSpPr>
          <a:xfrm>
            <a:off x="838198" y="3527198"/>
            <a:ext cx="3470926" cy="2374254"/>
            <a:chOff x="5417800" y="3591759"/>
            <a:chExt cx="5380755" cy="1448054"/>
          </a:xfrm>
        </p:grpSpPr>
        <p:grpSp>
          <p:nvGrpSpPr>
            <p:cNvPr id="12" name="Group 11">
              <a:extLst>
                <a:ext uri="{FF2B5EF4-FFF2-40B4-BE49-F238E27FC236}">
                  <a16:creationId xmlns:a16="http://schemas.microsoft.com/office/drawing/2014/main" id="{55644D2E-82D0-16DA-0A25-E8C8630FBF6F}"/>
                </a:ext>
              </a:extLst>
            </p:cNvPr>
            <p:cNvGrpSpPr/>
            <p:nvPr/>
          </p:nvGrpSpPr>
          <p:grpSpPr>
            <a:xfrm>
              <a:off x="5417800" y="3591759"/>
              <a:ext cx="5380755" cy="1448054"/>
              <a:chOff x="6883983" y="4542464"/>
              <a:chExt cx="4834031" cy="1300921"/>
            </a:xfrm>
          </p:grpSpPr>
          <p:sp>
            <p:nvSpPr>
              <p:cNvPr id="15" name="Speech Bubble: Rectangle 1">
                <a:extLst>
                  <a:ext uri="{FF2B5EF4-FFF2-40B4-BE49-F238E27FC236}">
                    <a16:creationId xmlns:a16="http://schemas.microsoft.com/office/drawing/2014/main" id="{6F5F3C43-619F-2FD5-A937-3FE3CB436F51}"/>
                  </a:ext>
                </a:extLst>
              </p:cNvPr>
              <p:cNvSpPr/>
              <p:nvPr/>
            </p:nvSpPr>
            <p:spPr>
              <a:xfrm>
                <a:off x="7007471" y="4624912"/>
                <a:ext cx="4710543" cy="1218473"/>
              </a:xfrm>
              <a:custGeom>
                <a:avLst/>
                <a:gdLst>
                  <a:gd name="connsiteX0" fmla="*/ 0 w 1777988"/>
                  <a:gd name="connsiteY0" fmla="*/ 0 h 633151"/>
                  <a:gd name="connsiteX1" fmla="*/ 296331 w 1777988"/>
                  <a:gd name="connsiteY1" fmla="*/ 0 h 633151"/>
                  <a:gd name="connsiteX2" fmla="*/ 296331 w 1777988"/>
                  <a:gd name="connsiteY2" fmla="*/ 0 h 633151"/>
                  <a:gd name="connsiteX3" fmla="*/ 740828 w 1777988"/>
                  <a:gd name="connsiteY3" fmla="*/ 0 h 633151"/>
                  <a:gd name="connsiteX4" fmla="*/ 1777988 w 1777988"/>
                  <a:gd name="connsiteY4" fmla="*/ 0 h 633151"/>
                  <a:gd name="connsiteX5" fmla="*/ 1777988 w 1777988"/>
                  <a:gd name="connsiteY5" fmla="*/ 369338 h 633151"/>
                  <a:gd name="connsiteX6" fmla="*/ 1777988 w 1777988"/>
                  <a:gd name="connsiteY6" fmla="*/ 369338 h 633151"/>
                  <a:gd name="connsiteX7" fmla="*/ 1777988 w 1777988"/>
                  <a:gd name="connsiteY7" fmla="*/ 527626 h 633151"/>
                  <a:gd name="connsiteX8" fmla="*/ 1777988 w 1777988"/>
                  <a:gd name="connsiteY8" fmla="*/ 633151 h 633151"/>
                  <a:gd name="connsiteX9" fmla="*/ 740828 w 1777988"/>
                  <a:gd name="connsiteY9" fmla="*/ 633151 h 633151"/>
                  <a:gd name="connsiteX10" fmla="*/ 518586 w 1777988"/>
                  <a:gd name="connsiteY10" fmla="*/ 712295 h 633151"/>
                  <a:gd name="connsiteX11" fmla="*/ 296331 w 1777988"/>
                  <a:gd name="connsiteY11" fmla="*/ 633151 h 633151"/>
                  <a:gd name="connsiteX12" fmla="*/ 0 w 1777988"/>
                  <a:gd name="connsiteY12" fmla="*/ 633151 h 633151"/>
                  <a:gd name="connsiteX13" fmla="*/ 0 w 1777988"/>
                  <a:gd name="connsiteY13" fmla="*/ 527626 h 633151"/>
                  <a:gd name="connsiteX14" fmla="*/ 0 w 1777988"/>
                  <a:gd name="connsiteY14" fmla="*/ 369338 h 633151"/>
                  <a:gd name="connsiteX15" fmla="*/ 0 w 1777988"/>
                  <a:gd name="connsiteY15" fmla="*/ 369338 h 633151"/>
                  <a:gd name="connsiteX16" fmla="*/ 0 w 1777988"/>
                  <a:gd name="connsiteY16" fmla="*/ 0 h 633151"/>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527626 h 712295"/>
                  <a:gd name="connsiteX14" fmla="*/ 0 w 1777988"/>
                  <a:gd name="connsiteY14" fmla="*/ 369338 h 712295"/>
                  <a:gd name="connsiteX15" fmla="*/ 0 w 1777988"/>
                  <a:gd name="connsiteY15" fmla="*/ 0 h 712295"/>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369338 h 712295"/>
                  <a:gd name="connsiteX14" fmla="*/ 0 w 1777988"/>
                  <a:gd name="connsiteY14" fmla="*/ 0 h 712295"/>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0 h 712295"/>
                  <a:gd name="connsiteX0" fmla="*/ 0 w 1777988"/>
                  <a:gd name="connsiteY0" fmla="*/ 0 h 712295"/>
                  <a:gd name="connsiteX1" fmla="*/ 296331 w 1777988"/>
                  <a:gd name="connsiteY1" fmla="*/ 0 h 712295"/>
                  <a:gd name="connsiteX2" fmla="*/ 740828 w 1777988"/>
                  <a:gd name="connsiteY2" fmla="*/ 0 h 712295"/>
                  <a:gd name="connsiteX3" fmla="*/ 1777988 w 1777988"/>
                  <a:gd name="connsiteY3" fmla="*/ 0 h 712295"/>
                  <a:gd name="connsiteX4" fmla="*/ 1777988 w 1777988"/>
                  <a:gd name="connsiteY4" fmla="*/ 369338 h 712295"/>
                  <a:gd name="connsiteX5" fmla="*/ 1777988 w 1777988"/>
                  <a:gd name="connsiteY5" fmla="*/ 369338 h 712295"/>
                  <a:gd name="connsiteX6" fmla="*/ 1777988 w 1777988"/>
                  <a:gd name="connsiteY6" fmla="*/ 527626 h 712295"/>
                  <a:gd name="connsiteX7" fmla="*/ 1777988 w 1777988"/>
                  <a:gd name="connsiteY7" fmla="*/ 633151 h 712295"/>
                  <a:gd name="connsiteX8" fmla="*/ 740828 w 1777988"/>
                  <a:gd name="connsiteY8" fmla="*/ 633151 h 712295"/>
                  <a:gd name="connsiteX9" fmla="*/ 518586 w 1777988"/>
                  <a:gd name="connsiteY9" fmla="*/ 712295 h 712295"/>
                  <a:gd name="connsiteX10" fmla="*/ 296331 w 1777988"/>
                  <a:gd name="connsiteY10" fmla="*/ 633151 h 712295"/>
                  <a:gd name="connsiteX11" fmla="*/ 0 w 1777988"/>
                  <a:gd name="connsiteY11" fmla="*/ 633151 h 712295"/>
                  <a:gd name="connsiteX12" fmla="*/ 0 w 1777988"/>
                  <a:gd name="connsiteY12" fmla="*/ 0 h 712295"/>
                  <a:gd name="connsiteX0" fmla="*/ 0 w 1777988"/>
                  <a:gd name="connsiteY0" fmla="*/ 0 h 712295"/>
                  <a:gd name="connsiteX1" fmla="*/ 296331 w 1777988"/>
                  <a:gd name="connsiteY1" fmla="*/ 0 h 712295"/>
                  <a:gd name="connsiteX2" fmla="*/ 1777988 w 1777988"/>
                  <a:gd name="connsiteY2" fmla="*/ 0 h 712295"/>
                  <a:gd name="connsiteX3" fmla="*/ 1777988 w 1777988"/>
                  <a:gd name="connsiteY3" fmla="*/ 369338 h 712295"/>
                  <a:gd name="connsiteX4" fmla="*/ 1777988 w 1777988"/>
                  <a:gd name="connsiteY4" fmla="*/ 369338 h 712295"/>
                  <a:gd name="connsiteX5" fmla="*/ 1777988 w 1777988"/>
                  <a:gd name="connsiteY5" fmla="*/ 527626 h 712295"/>
                  <a:gd name="connsiteX6" fmla="*/ 1777988 w 1777988"/>
                  <a:gd name="connsiteY6" fmla="*/ 633151 h 712295"/>
                  <a:gd name="connsiteX7" fmla="*/ 740828 w 1777988"/>
                  <a:gd name="connsiteY7" fmla="*/ 633151 h 712295"/>
                  <a:gd name="connsiteX8" fmla="*/ 518586 w 1777988"/>
                  <a:gd name="connsiteY8" fmla="*/ 712295 h 712295"/>
                  <a:gd name="connsiteX9" fmla="*/ 296331 w 1777988"/>
                  <a:gd name="connsiteY9" fmla="*/ 633151 h 712295"/>
                  <a:gd name="connsiteX10" fmla="*/ 0 w 1777988"/>
                  <a:gd name="connsiteY10" fmla="*/ 633151 h 712295"/>
                  <a:gd name="connsiteX11" fmla="*/ 0 w 1777988"/>
                  <a:gd name="connsiteY11" fmla="*/ 0 h 712295"/>
                  <a:gd name="connsiteX0" fmla="*/ 0 w 1777988"/>
                  <a:gd name="connsiteY0" fmla="*/ 0 h 712295"/>
                  <a:gd name="connsiteX1" fmla="*/ 1777988 w 1777988"/>
                  <a:gd name="connsiteY1" fmla="*/ 0 h 712295"/>
                  <a:gd name="connsiteX2" fmla="*/ 1777988 w 1777988"/>
                  <a:gd name="connsiteY2" fmla="*/ 369338 h 712295"/>
                  <a:gd name="connsiteX3" fmla="*/ 1777988 w 1777988"/>
                  <a:gd name="connsiteY3" fmla="*/ 369338 h 712295"/>
                  <a:gd name="connsiteX4" fmla="*/ 1777988 w 1777988"/>
                  <a:gd name="connsiteY4" fmla="*/ 527626 h 712295"/>
                  <a:gd name="connsiteX5" fmla="*/ 1777988 w 1777988"/>
                  <a:gd name="connsiteY5" fmla="*/ 633151 h 712295"/>
                  <a:gd name="connsiteX6" fmla="*/ 740828 w 1777988"/>
                  <a:gd name="connsiteY6" fmla="*/ 633151 h 712295"/>
                  <a:gd name="connsiteX7" fmla="*/ 518586 w 1777988"/>
                  <a:gd name="connsiteY7" fmla="*/ 712295 h 712295"/>
                  <a:gd name="connsiteX8" fmla="*/ 296331 w 1777988"/>
                  <a:gd name="connsiteY8" fmla="*/ 633151 h 712295"/>
                  <a:gd name="connsiteX9" fmla="*/ 0 w 1777988"/>
                  <a:gd name="connsiteY9" fmla="*/ 633151 h 712295"/>
                  <a:gd name="connsiteX10" fmla="*/ 0 w 1777988"/>
                  <a:gd name="connsiteY10" fmla="*/ 0 h 712295"/>
                  <a:gd name="connsiteX0" fmla="*/ 0 w 1777988"/>
                  <a:gd name="connsiteY0" fmla="*/ 0 h 712295"/>
                  <a:gd name="connsiteX1" fmla="*/ 1777988 w 1777988"/>
                  <a:gd name="connsiteY1" fmla="*/ 0 h 712295"/>
                  <a:gd name="connsiteX2" fmla="*/ 1777988 w 1777988"/>
                  <a:gd name="connsiteY2" fmla="*/ 369338 h 712295"/>
                  <a:gd name="connsiteX3" fmla="*/ 1777988 w 1777988"/>
                  <a:gd name="connsiteY3" fmla="*/ 527626 h 712295"/>
                  <a:gd name="connsiteX4" fmla="*/ 1777988 w 1777988"/>
                  <a:gd name="connsiteY4" fmla="*/ 633151 h 712295"/>
                  <a:gd name="connsiteX5" fmla="*/ 740828 w 1777988"/>
                  <a:gd name="connsiteY5" fmla="*/ 633151 h 712295"/>
                  <a:gd name="connsiteX6" fmla="*/ 518586 w 1777988"/>
                  <a:gd name="connsiteY6" fmla="*/ 712295 h 712295"/>
                  <a:gd name="connsiteX7" fmla="*/ 296331 w 1777988"/>
                  <a:gd name="connsiteY7" fmla="*/ 633151 h 712295"/>
                  <a:gd name="connsiteX8" fmla="*/ 0 w 1777988"/>
                  <a:gd name="connsiteY8" fmla="*/ 633151 h 712295"/>
                  <a:gd name="connsiteX9" fmla="*/ 0 w 1777988"/>
                  <a:gd name="connsiteY9" fmla="*/ 0 h 712295"/>
                  <a:gd name="connsiteX0" fmla="*/ 0 w 1777988"/>
                  <a:gd name="connsiteY0" fmla="*/ 0 h 712295"/>
                  <a:gd name="connsiteX1" fmla="*/ 1777988 w 1777988"/>
                  <a:gd name="connsiteY1" fmla="*/ 0 h 712295"/>
                  <a:gd name="connsiteX2" fmla="*/ 1777988 w 1777988"/>
                  <a:gd name="connsiteY2" fmla="*/ 527626 h 712295"/>
                  <a:gd name="connsiteX3" fmla="*/ 1777988 w 1777988"/>
                  <a:gd name="connsiteY3" fmla="*/ 633151 h 712295"/>
                  <a:gd name="connsiteX4" fmla="*/ 740828 w 1777988"/>
                  <a:gd name="connsiteY4" fmla="*/ 633151 h 712295"/>
                  <a:gd name="connsiteX5" fmla="*/ 518586 w 1777988"/>
                  <a:gd name="connsiteY5" fmla="*/ 712295 h 712295"/>
                  <a:gd name="connsiteX6" fmla="*/ 296331 w 1777988"/>
                  <a:gd name="connsiteY6" fmla="*/ 633151 h 712295"/>
                  <a:gd name="connsiteX7" fmla="*/ 0 w 1777988"/>
                  <a:gd name="connsiteY7" fmla="*/ 633151 h 712295"/>
                  <a:gd name="connsiteX8" fmla="*/ 0 w 1777988"/>
                  <a:gd name="connsiteY8" fmla="*/ 0 h 712295"/>
                  <a:gd name="connsiteX0" fmla="*/ 0 w 1777988"/>
                  <a:gd name="connsiteY0" fmla="*/ 0 h 712295"/>
                  <a:gd name="connsiteX1" fmla="*/ 1777988 w 1777988"/>
                  <a:gd name="connsiteY1" fmla="*/ 0 h 712295"/>
                  <a:gd name="connsiteX2" fmla="*/ 17779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0 w 1777988"/>
                  <a:gd name="connsiteY7" fmla="*/ 0 h 712295"/>
                  <a:gd name="connsiteX0" fmla="*/ 0 w 1777988"/>
                  <a:gd name="connsiteY0" fmla="*/ 0 h 712295"/>
                  <a:gd name="connsiteX1" fmla="*/ 1777988 w 1777988"/>
                  <a:gd name="connsiteY1" fmla="*/ 0 h 712295"/>
                  <a:gd name="connsiteX2" fmla="*/ 17398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0 w 1777988"/>
                  <a:gd name="connsiteY7" fmla="*/ 0 h 712295"/>
                  <a:gd name="connsiteX0" fmla="*/ 25400 w 1777988"/>
                  <a:gd name="connsiteY0" fmla="*/ 0 h 712295"/>
                  <a:gd name="connsiteX1" fmla="*/ 1777988 w 1777988"/>
                  <a:gd name="connsiteY1" fmla="*/ 0 h 712295"/>
                  <a:gd name="connsiteX2" fmla="*/ 17398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25400 w 1777988"/>
                  <a:gd name="connsiteY7" fmla="*/ 0 h 712295"/>
                  <a:gd name="connsiteX0" fmla="*/ 0 w 1752588"/>
                  <a:gd name="connsiteY0" fmla="*/ 0 h 712295"/>
                  <a:gd name="connsiteX1" fmla="*/ 1752588 w 1752588"/>
                  <a:gd name="connsiteY1" fmla="*/ 0 h 712295"/>
                  <a:gd name="connsiteX2" fmla="*/ 1714488 w 1752588"/>
                  <a:gd name="connsiteY2" fmla="*/ 633151 h 712295"/>
                  <a:gd name="connsiteX3" fmla="*/ 715428 w 1752588"/>
                  <a:gd name="connsiteY3" fmla="*/ 633151 h 712295"/>
                  <a:gd name="connsiteX4" fmla="*/ 493186 w 1752588"/>
                  <a:gd name="connsiteY4" fmla="*/ 712295 h 712295"/>
                  <a:gd name="connsiteX5" fmla="*/ 270931 w 1752588"/>
                  <a:gd name="connsiteY5" fmla="*/ 633151 h 712295"/>
                  <a:gd name="connsiteX6" fmla="*/ 0 w 1752588"/>
                  <a:gd name="connsiteY6" fmla="*/ 633151 h 712295"/>
                  <a:gd name="connsiteX7" fmla="*/ 0 w 1752588"/>
                  <a:gd name="connsiteY7" fmla="*/ 0 h 712295"/>
                  <a:gd name="connsiteX0" fmla="*/ 0 w 1752588"/>
                  <a:gd name="connsiteY0" fmla="*/ 0 h 712295"/>
                  <a:gd name="connsiteX1" fmla="*/ 1752588 w 1752588"/>
                  <a:gd name="connsiteY1" fmla="*/ 0 h 712295"/>
                  <a:gd name="connsiteX2" fmla="*/ 1739888 w 1752588"/>
                  <a:gd name="connsiteY2" fmla="*/ 633151 h 712295"/>
                  <a:gd name="connsiteX3" fmla="*/ 715428 w 1752588"/>
                  <a:gd name="connsiteY3" fmla="*/ 633151 h 712295"/>
                  <a:gd name="connsiteX4" fmla="*/ 493186 w 1752588"/>
                  <a:gd name="connsiteY4" fmla="*/ 712295 h 712295"/>
                  <a:gd name="connsiteX5" fmla="*/ 270931 w 1752588"/>
                  <a:gd name="connsiteY5" fmla="*/ 633151 h 712295"/>
                  <a:gd name="connsiteX6" fmla="*/ 0 w 1752588"/>
                  <a:gd name="connsiteY6" fmla="*/ 633151 h 712295"/>
                  <a:gd name="connsiteX7" fmla="*/ 0 w 1752588"/>
                  <a:gd name="connsiteY7" fmla="*/ 0 h 712295"/>
                  <a:gd name="connsiteX0" fmla="*/ 0 w 1777988"/>
                  <a:gd name="connsiteY0" fmla="*/ 0 h 712295"/>
                  <a:gd name="connsiteX1" fmla="*/ 1777988 w 1777988"/>
                  <a:gd name="connsiteY1" fmla="*/ 0 h 712295"/>
                  <a:gd name="connsiteX2" fmla="*/ 1739888 w 1777988"/>
                  <a:gd name="connsiteY2" fmla="*/ 633151 h 712295"/>
                  <a:gd name="connsiteX3" fmla="*/ 715428 w 1777988"/>
                  <a:gd name="connsiteY3" fmla="*/ 633151 h 712295"/>
                  <a:gd name="connsiteX4" fmla="*/ 493186 w 1777988"/>
                  <a:gd name="connsiteY4" fmla="*/ 712295 h 712295"/>
                  <a:gd name="connsiteX5" fmla="*/ 270931 w 1777988"/>
                  <a:gd name="connsiteY5" fmla="*/ 633151 h 712295"/>
                  <a:gd name="connsiteX6" fmla="*/ 0 w 1777988"/>
                  <a:gd name="connsiteY6" fmla="*/ 633151 h 712295"/>
                  <a:gd name="connsiteX7" fmla="*/ 0 w 1777988"/>
                  <a:gd name="connsiteY7" fmla="*/ 0 h 712295"/>
                  <a:gd name="connsiteX0" fmla="*/ 0 w 1803388"/>
                  <a:gd name="connsiteY0" fmla="*/ 0 h 712295"/>
                  <a:gd name="connsiteX1" fmla="*/ 1803388 w 1803388"/>
                  <a:gd name="connsiteY1" fmla="*/ 0 h 712295"/>
                  <a:gd name="connsiteX2" fmla="*/ 1765288 w 1803388"/>
                  <a:gd name="connsiteY2" fmla="*/ 633151 h 712295"/>
                  <a:gd name="connsiteX3" fmla="*/ 740828 w 1803388"/>
                  <a:gd name="connsiteY3" fmla="*/ 633151 h 712295"/>
                  <a:gd name="connsiteX4" fmla="*/ 518586 w 1803388"/>
                  <a:gd name="connsiteY4" fmla="*/ 712295 h 712295"/>
                  <a:gd name="connsiteX5" fmla="*/ 296331 w 1803388"/>
                  <a:gd name="connsiteY5" fmla="*/ 633151 h 712295"/>
                  <a:gd name="connsiteX6" fmla="*/ 25400 w 1803388"/>
                  <a:gd name="connsiteY6" fmla="*/ 633151 h 712295"/>
                  <a:gd name="connsiteX7" fmla="*/ 0 w 1803388"/>
                  <a:gd name="connsiteY7" fmla="*/ 0 h 712295"/>
                  <a:gd name="connsiteX0" fmla="*/ 0 w 1803388"/>
                  <a:gd name="connsiteY0" fmla="*/ 0 h 633151"/>
                  <a:gd name="connsiteX1" fmla="*/ 1803388 w 1803388"/>
                  <a:gd name="connsiteY1" fmla="*/ 0 h 633151"/>
                  <a:gd name="connsiteX2" fmla="*/ 1765288 w 1803388"/>
                  <a:gd name="connsiteY2" fmla="*/ 633151 h 633151"/>
                  <a:gd name="connsiteX3" fmla="*/ 740828 w 1803388"/>
                  <a:gd name="connsiteY3" fmla="*/ 633151 h 633151"/>
                  <a:gd name="connsiteX4" fmla="*/ 296331 w 1803388"/>
                  <a:gd name="connsiteY4" fmla="*/ 633151 h 633151"/>
                  <a:gd name="connsiteX5" fmla="*/ 25400 w 1803388"/>
                  <a:gd name="connsiteY5" fmla="*/ 633151 h 633151"/>
                  <a:gd name="connsiteX6" fmla="*/ 0 w 1803388"/>
                  <a:gd name="connsiteY6" fmla="*/ 0 h 63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388" h="633151">
                    <a:moveTo>
                      <a:pt x="0" y="0"/>
                    </a:moveTo>
                    <a:lnTo>
                      <a:pt x="1803388" y="0"/>
                    </a:lnTo>
                    <a:lnTo>
                      <a:pt x="1765288" y="633151"/>
                    </a:lnTo>
                    <a:lnTo>
                      <a:pt x="740828" y="633151"/>
                    </a:lnTo>
                    <a:lnTo>
                      <a:pt x="296331" y="633151"/>
                    </a:lnTo>
                    <a:lnTo>
                      <a:pt x="25400" y="633151"/>
                    </a:lnTo>
                    <a:lnTo>
                      <a:pt x="0" y="0"/>
                    </a:lnTo>
                    <a:close/>
                  </a:path>
                </a:pathLst>
              </a:custGeom>
              <a:solidFill>
                <a:schemeClr val="tx2">
                  <a:lumMod val="40000"/>
                  <a:lumOff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a:endParaRPr lang="en-US" sz="1600" b="1">
                  <a:solidFill>
                    <a:schemeClr val="bg1"/>
                  </a:solidFill>
                  <a:latin typeface="Segoe UI" panose="020B0502040204020203" pitchFamily="34" charset="0"/>
                  <a:cs typeface="Segoe UI" panose="020B0502040204020203" pitchFamily="34" charset="0"/>
                </a:endParaRPr>
              </a:p>
            </p:txBody>
          </p:sp>
          <p:sp>
            <p:nvSpPr>
              <p:cNvPr id="16" name="Speech Bubble: Rectangle 1">
                <a:extLst>
                  <a:ext uri="{FF2B5EF4-FFF2-40B4-BE49-F238E27FC236}">
                    <a16:creationId xmlns:a16="http://schemas.microsoft.com/office/drawing/2014/main" id="{25CF8B82-D2A7-73F6-B0AC-BC8F92E19EB4}"/>
                  </a:ext>
                </a:extLst>
              </p:cNvPr>
              <p:cNvSpPr/>
              <p:nvPr/>
            </p:nvSpPr>
            <p:spPr>
              <a:xfrm>
                <a:off x="6883983" y="4542464"/>
                <a:ext cx="4710544" cy="1218473"/>
              </a:xfrm>
              <a:custGeom>
                <a:avLst/>
                <a:gdLst>
                  <a:gd name="connsiteX0" fmla="*/ 0 w 1777988"/>
                  <a:gd name="connsiteY0" fmla="*/ 0 h 633151"/>
                  <a:gd name="connsiteX1" fmla="*/ 296331 w 1777988"/>
                  <a:gd name="connsiteY1" fmla="*/ 0 h 633151"/>
                  <a:gd name="connsiteX2" fmla="*/ 296331 w 1777988"/>
                  <a:gd name="connsiteY2" fmla="*/ 0 h 633151"/>
                  <a:gd name="connsiteX3" fmla="*/ 740828 w 1777988"/>
                  <a:gd name="connsiteY3" fmla="*/ 0 h 633151"/>
                  <a:gd name="connsiteX4" fmla="*/ 1777988 w 1777988"/>
                  <a:gd name="connsiteY4" fmla="*/ 0 h 633151"/>
                  <a:gd name="connsiteX5" fmla="*/ 1777988 w 1777988"/>
                  <a:gd name="connsiteY5" fmla="*/ 369338 h 633151"/>
                  <a:gd name="connsiteX6" fmla="*/ 1777988 w 1777988"/>
                  <a:gd name="connsiteY6" fmla="*/ 369338 h 633151"/>
                  <a:gd name="connsiteX7" fmla="*/ 1777988 w 1777988"/>
                  <a:gd name="connsiteY7" fmla="*/ 527626 h 633151"/>
                  <a:gd name="connsiteX8" fmla="*/ 1777988 w 1777988"/>
                  <a:gd name="connsiteY8" fmla="*/ 633151 h 633151"/>
                  <a:gd name="connsiteX9" fmla="*/ 740828 w 1777988"/>
                  <a:gd name="connsiteY9" fmla="*/ 633151 h 633151"/>
                  <a:gd name="connsiteX10" fmla="*/ 518586 w 1777988"/>
                  <a:gd name="connsiteY10" fmla="*/ 712295 h 633151"/>
                  <a:gd name="connsiteX11" fmla="*/ 296331 w 1777988"/>
                  <a:gd name="connsiteY11" fmla="*/ 633151 h 633151"/>
                  <a:gd name="connsiteX12" fmla="*/ 0 w 1777988"/>
                  <a:gd name="connsiteY12" fmla="*/ 633151 h 633151"/>
                  <a:gd name="connsiteX13" fmla="*/ 0 w 1777988"/>
                  <a:gd name="connsiteY13" fmla="*/ 527626 h 633151"/>
                  <a:gd name="connsiteX14" fmla="*/ 0 w 1777988"/>
                  <a:gd name="connsiteY14" fmla="*/ 369338 h 633151"/>
                  <a:gd name="connsiteX15" fmla="*/ 0 w 1777988"/>
                  <a:gd name="connsiteY15" fmla="*/ 369338 h 633151"/>
                  <a:gd name="connsiteX16" fmla="*/ 0 w 1777988"/>
                  <a:gd name="connsiteY16" fmla="*/ 0 h 633151"/>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527626 h 712295"/>
                  <a:gd name="connsiteX14" fmla="*/ 0 w 1777988"/>
                  <a:gd name="connsiteY14" fmla="*/ 369338 h 712295"/>
                  <a:gd name="connsiteX15" fmla="*/ 0 w 1777988"/>
                  <a:gd name="connsiteY15" fmla="*/ 0 h 712295"/>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369338 h 712295"/>
                  <a:gd name="connsiteX14" fmla="*/ 0 w 1777988"/>
                  <a:gd name="connsiteY14" fmla="*/ 0 h 712295"/>
                  <a:gd name="connsiteX0" fmla="*/ 0 w 1777988"/>
                  <a:gd name="connsiteY0" fmla="*/ 0 h 712295"/>
                  <a:gd name="connsiteX1" fmla="*/ 296331 w 1777988"/>
                  <a:gd name="connsiteY1" fmla="*/ 0 h 712295"/>
                  <a:gd name="connsiteX2" fmla="*/ 296331 w 1777988"/>
                  <a:gd name="connsiteY2" fmla="*/ 0 h 712295"/>
                  <a:gd name="connsiteX3" fmla="*/ 740828 w 1777988"/>
                  <a:gd name="connsiteY3" fmla="*/ 0 h 712295"/>
                  <a:gd name="connsiteX4" fmla="*/ 1777988 w 1777988"/>
                  <a:gd name="connsiteY4" fmla="*/ 0 h 712295"/>
                  <a:gd name="connsiteX5" fmla="*/ 1777988 w 1777988"/>
                  <a:gd name="connsiteY5" fmla="*/ 369338 h 712295"/>
                  <a:gd name="connsiteX6" fmla="*/ 1777988 w 1777988"/>
                  <a:gd name="connsiteY6" fmla="*/ 369338 h 712295"/>
                  <a:gd name="connsiteX7" fmla="*/ 1777988 w 1777988"/>
                  <a:gd name="connsiteY7" fmla="*/ 527626 h 712295"/>
                  <a:gd name="connsiteX8" fmla="*/ 1777988 w 1777988"/>
                  <a:gd name="connsiteY8" fmla="*/ 633151 h 712295"/>
                  <a:gd name="connsiteX9" fmla="*/ 740828 w 1777988"/>
                  <a:gd name="connsiteY9" fmla="*/ 633151 h 712295"/>
                  <a:gd name="connsiteX10" fmla="*/ 518586 w 1777988"/>
                  <a:gd name="connsiteY10" fmla="*/ 712295 h 712295"/>
                  <a:gd name="connsiteX11" fmla="*/ 296331 w 1777988"/>
                  <a:gd name="connsiteY11" fmla="*/ 633151 h 712295"/>
                  <a:gd name="connsiteX12" fmla="*/ 0 w 1777988"/>
                  <a:gd name="connsiteY12" fmla="*/ 633151 h 712295"/>
                  <a:gd name="connsiteX13" fmla="*/ 0 w 1777988"/>
                  <a:gd name="connsiteY13" fmla="*/ 0 h 712295"/>
                  <a:gd name="connsiteX0" fmla="*/ 0 w 1777988"/>
                  <a:gd name="connsiteY0" fmla="*/ 0 h 712295"/>
                  <a:gd name="connsiteX1" fmla="*/ 296331 w 1777988"/>
                  <a:gd name="connsiteY1" fmla="*/ 0 h 712295"/>
                  <a:gd name="connsiteX2" fmla="*/ 740828 w 1777988"/>
                  <a:gd name="connsiteY2" fmla="*/ 0 h 712295"/>
                  <a:gd name="connsiteX3" fmla="*/ 1777988 w 1777988"/>
                  <a:gd name="connsiteY3" fmla="*/ 0 h 712295"/>
                  <a:gd name="connsiteX4" fmla="*/ 1777988 w 1777988"/>
                  <a:gd name="connsiteY4" fmla="*/ 369338 h 712295"/>
                  <a:gd name="connsiteX5" fmla="*/ 1777988 w 1777988"/>
                  <a:gd name="connsiteY5" fmla="*/ 369338 h 712295"/>
                  <a:gd name="connsiteX6" fmla="*/ 1777988 w 1777988"/>
                  <a:gd name="connsiteY6" fmla="*/ 527626 h 712295"/>
                  <a:gd name="connsiteX7" fmla="*/ 1777988 w 1777988"/>
                  <a:gd name="connsiteY7" fmla="*/ 633151 h 712295"/>
                  <a:gd name="connsiteX8" fmla="*/ 740828 w 1777988"/>
                  <a:gd name="connsiteY8" fmla="*/ 633151 h 712295"/>
                  <a:gd name="connsiteX9" fmla="*/ 518586 w 1777988"/>
                  <a:gd name="connsiteY9" fmla="*/ 712295 h 712295"/>
                  <a:gd name="connsiteX10" fmla="*/ 296331 w 1777988"/>
                  <a:gd name="connsiteY10" fmla="*/ 633151 h 712295"/>
                  <a:gd name="connsiteX11" fmla="*/ 0 w 1777988"/>
                  <a:gd name="connsiteY11" fmla="*/ 633151 h 712295"/>
                  <a:gd name="connsiteX12" fmla="*/ 0 w 1777988"/>
                  <a:gd name="connsiteY12" fmla="*/ 0 h 712295"/>
                  <a:gd name="connsiteX0" fmla="*/ 0 w 1777988"/>
                  <a:gd name="connsiteY0" fmla="*/ 0 h 712295"/>
                  <a:gd name="connsiteX1" fmla="*/ 296331 w 1777988"/>
                  <a:gd name="connsiteY1" fmla="*/ 0 h 712295"/>
                  <a:gd name="connsiteX2" fmla="*/ 1777988 w 1777988"/>
                  <a:gd name="connsiteY2" fmla="*/ 0 h 712295"/>
                  <a:gd name="connsiteX3" fmla="*/ 1777988 w 1777988"/>
                  <a:gd name="connsiteY3" fmla="*/ 369338 h 712295"/>
                  <a:gd name="connsiteX4" fmla="*/ 1777988 w 1777988"/>
                  <a:gd name="connsiteY4" fmla="*/ 369338 h 712295"/>
                  <a:gd name="connsiteX5" fmla="*/ 1777988 w 1777988"/>
                  <a:gd name="connsiteY5" fmla="*/ 527626 h 712295"/>
                  <a:gd name="connsiteX6" fmla="*/ 1777988 w 1777988"/>
                  <a:gd name="connsiteY6" fmla="*/ 633151 h 712295"/>
                  <a:gd name="connsiteX7" fmla="*/ 740828 w 1777988"/>
                  <a:gd name="connsiteY7" fmla="*/ 633151 h 712295"/>
                  <a:gd name="connsiteX8" fmla="*/ 518586 w 1777988"/>
                  <a:gd name="connsiteY8" fmla="*/ 712295 h 712295"/>
                  <a:gd name="connsiteX9" fmla="*/ 296331 w 1777988"/>
                  <a:gd name="connsiteY9" fmla="*/ 633151 h 712295"/>
                  <a:gd name="connsiteX10" fmla="*/ 0 w 1777988"/>
                  <a:gd name="connsiteY10" fmla="*/ 633151 h 712295"/>
                  <a:gd name="connsiteX11" fmla="*/ 0 w 1777988"/>
                  <a:gd name="connsiteY11" fmla="*/ 0 h 712295"/>
                  <a:gd name="connsiteX0" fmla="*/ 0 w 1777988"/>
                  <a:gd name="connsiteY0" fmla="*/ 0 h 712295"/>
                  <a:gd name="connsiteX1" fmla="*/ 1777988 w 1777988"/>
                  <a:gd name="connsiteY1" fmla="*/ 0 h 712295"/>
                  <a:gd name="connsiteX2" fmla="*/ 1777988 w 1777988"/>
                  <a:gd name="connsiteY2" fmla="*/ 369338 h 712295"/>
                  <a:gd name="connsiteX3" fmla="*/ 1777988 w 1777988"/>
                  <a:gd name="connsiteY3" fmla="*/ 369338 h 712295"/>
                  <a:gd name="connsiteX4" fmla="*/ 1777988 w 1777988"/>
                  <a:gd name="connsiteY4" fmla="*/ 527626 h 712295"/>
                  <a:gd name="connsiteX5" fmla="*/ 1777988 w 1777988"/>
                  <a:gd name="connsiteY5" fmla="*/ 633151 h 712295"/>
                  <a:gd name="connsiteX6" fmla="*/ 740828 w 1777988"/>
                  <a:gd name="connsiteY6" fmla="*/ 633151 h 712295"/>
                  <a:gd name="connsiteX7" fmla="*/ 518586 w 1777988"/>
                  <a:gd name="connsiteY7" fmla="*/ 712295 h 712295"/>
                  <a:gd name="connsiteX8" fmla="*/ 296331 w 1777988"/>
                  <a:gd name="connsiteY8" fmla="*/ 633151 h 712295"/>
                  <a:gd name="connsiteX9" fmla="*/ 0 w 1777988"/>
                  <a:gd name="connsiteY9" fmla="*/ 633151 h 712295"/>
                  <a:gd name="connsiteX10" fmla="*/ 0 w 1777988"/>
                  <a:gd name="connsiteY10" fmla="*/ 0 h 712295"/>
                  <a:gd name="connsiteX0" fmla="*/ 0 w 1777988"/>
                  <a:gd name="connsiteY0" fmla="*/ 0 h 712295"/>
                  <a:gd name="connsiteX1" fmla="*/ 1777988 w 1777988"/>
                  <a:gd name="connsiteY1" fmla="*/ 0 h 712295"/>
                  <a:gd name="connsiteX2" fmla="*/ 1777988 w 1777988"/>
                  <a:gd name="connsiteY2" fmla="*/ 369338 h 712295"/>
                  <a:gd name="connsiteX3" fmla="*/ 1777988 w 1777988"/>
                  <a:gd name="connsiteY3" fmla="*/ 527626 h 712295"/>
                  <a:gd name="connsiteX4" fmla="*/ 1777988 w 1777988"/>
                  <a:gd name="connsiteY4" fmla="*/ 633151 h 712295"/>
                  <a:gd name="connsiteX5" fmla="*/ 740828 w 1777988"/>
                  <a:gd name="connsiteY5" fmla="*/ 633151 h 712295"/>
                  <a:gd name="connsiteX6" fmla="*/ 518586 w 1777988"/>
                  <a:gd name="connsiteY6" fmla="*/ 712295 h 712295"/>
                  <a:gd name="connsiteX7" fmla="*/ 296331 w 1777988"/>
                  <a:gd name="connsiteY7" fmla="*/ 633151 h 712295"/>
                  <a:gd name="connsiteX8" fmla="*/ 0 w 1777988"/>
                  <a:gd name="connsiteY8" fmla="*/ 633151 h 712295"/>
                  <a:gd name="connsiteX9" fmla="*/ 0 w 1777988"/>
                  <a:gd name="connsiteY9" fmla="*/ 0 h 712295"/>
                  <a:gd name="connsiteX0" fmla="*/ 0 w 1777988"/>
                  <a:gd name="connsiteY0" fmla="*/ 0 h 712295"/>
                  <a:gd name="connsiteX1" fmla="*/ 1777988 w 1777988"/>
                  <a:gd name="connsiteY1" fmla="*/ 0 h 712295"/>
                  <a:gd name="connsiteX2" fmla="*/ 1777988 w 1777988"/>
                  <a:gd name="connsiteY2" fmla="*/ 527626 h 712295"/>
                  <a:gd name="connsiteX3" fmla="*/ 1777988 w 1777988"/>
                  <a:gd name="connsiteY3" fmla="*/ 633151 h 712295"/>
                  <a:gd name="connsiteX4" fmla="*/ 740828 w 1777988"/>
                  <a:gd name="connsiteY4" fmla="*/ 633151 h 712295"/>
                  <a:gd name="connsiteX5" fmla="*/ 518586 w 1777988"/>
                  <a:gd name="connsiteY5" fmla="*/ 712295 h 712295"/>
                  <a:gd name="connsiteX6" fmla="*/ 296331 w 1777988"/>
                  <a:gd name="connsiteY6" fmla="*/ 633151 h 712295"/>
                  <a:gd name="connsiteX7" fmla="*/ 0 w 1777988"/>
                  <a:gd name="connsiteY7" fmla="*/ 633151 h 712295"/>
                  <a:gd name="connsiteX8" fmla="*/ 0 w 1777988"/>
                  <a:gd name="connsiteY8" fmla="*/ 0 h 712295"/>
                  <a:gd name="connsiteX0" fmla="*/ 0 w 1777988"/>
                  <a:gd name="connsiteY0" fmla="*/ 0 h 712295"/>
                  <a:gd name="connsiteX1" fmla="*/ 1777988 w 1777988"/>
                  <a:gd name="connsiteY1" fmla="*/ 0 h 712295"/>
                  <a:gd name="connsiteX2" fmla="*/ 17779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0 w 1777988"/>
                  <a:gd name="connsiteY7" fmla="*/ 0 h 712295"/>
                  <a:gd name="connsiteX0" fmla="*/ 0 w 1777988"/>
                  <a:gd name="connsiteY0" fmla="*/ 0 h 712295"/>
                  <a:gd name="connsiteX1" fmla="*/ 1777988 w 1777988"/>
                  <a:gd name="connsiteY1" fmla="*/ 0 h 712295"/>
                  <a:gd name="connsiteX2" fmla="*/ 17398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0 w 1777988"/>
                  <a:gd name="connsiteY7" fmla="*/ 0 h 712295"/>
                  <a:gd name="connsiteX0" fmla="*/ 25400 w 1777988"/>
                  <a:gd name="connsiteY0" fmla="*/ 0 h 712295"/>
                  <a:gd name="connsiteX1" fmla="*/ 1777988 w 1777988"/>
                  <a:gd name="connsiteY1" fmla="*/ 0 h 712295"/>
                  <a:gd name="connsiteX2" fmla="*/ 1739888 w 1777988"/>
                  <a:gd name="connsiteY2" fmla="*/ 633151 h 712295"/>
                  <a:gd name="connsiteX3" fmla="*/ 740828 w 1777988"/>
                  <a:gd name="connsiteY3" fmla="*/ 633151 h 712295"/>
                  <a:gd name="connsiteX4" fmla="*/ 518586 w 1777988"/>
                  <a:gd name="connsiteY4" fmla="*/ 712295 h 712295"/>
                  <a:gd name="connsiteX5" fmla="*/ 296331 w 1777988"/>
                  <a:gd name="connsiteY5" fmla="*/ 633151 h 712295"/>
                  <a:gd name="connsiteX6" fmla="*/ 0 w 1777988"/>
                  <a:gd name="connsiteY6" fmla="*/ 633151 h 712295"/>
                  <a:gd name="connsiteX7" fmla="*/ 25400 w 1777988"/>
                  <a:gd name="connsiteY7" fmla="*/ 0 h 712295"/>
                  <a:gd name="connsiteX0" fmla="*/ 0 w 1752588"/>
                  <a:gd name="connsiteY0" fmla="*/ 0 h 712295"/>
                  <a:gd name="connsiteX1" fmla="*/ 1752588 w 1752588"/>
                  <a:gd name="connsiteY1" fmla="*/ 0 h 712295"/>
                  <a:gd name="connsiteX2" fmla="*/ 1714488 w 1752588"/>
                  <a:gd name="connsiteY2" fmla="*/ 633151 h 712295"/>
                  <a:gd name="connsiteX3" fmla="*/ 715428 w 1752588"/>
                  <a:gd name="connsiteY3" fmla="*/ 633151 h 712295"/>
                  <a:gd name="connsiteX4" fmla="*/ 493186 w 1752588"/>
                  <a:gd name="connsiteY4" fmla="*/ 712295 h 712295"/>
                  <a:gd name="connsiteX5" fmla="*/ 270931 w 1752588"/>
                  <a:gd name="connsiteY5" fmla="*/ 633151 h 712295"/>
                  <a:gd name="connsiteX6" fmla="*/ 0 w 1752588"/>
                  <a:gd name="connsiteY6" fmla="*/ 633151 h 712295"/>
                  <a:gd name="connsiteX7" fmla="*/ 0 w 1752588"/>
                  <a:gd name="connsiteY7" fmla="*/ 0 h 712295"/>
                  <a:gd name="connsiteX0" fmla="*/ 0 w 1752588"/>
                  <a:gd name="connsiteY0" fmla="*/ 0 h 712295"/>
                  <a:gd name="connsiteX1" fmla="*/ 1752588 w 1752588"/>
                  <a:gd name="connsiteY1" fmla="*/ 0 h 712295"/>
                  <a:gd name="connsiteX2" fmla="*/ 1739888 w 1752588"/>
                  <a:gd name="connsiteY2" fmla="*/ 633151 h 712295"/>
                  <a:gd name="connsiteX3" fmla="*/ 715428 w 1752588"/>
                  <a:gd name="connsiteY3" fmla="*/ 633151 h 712295"/>
                  <a:gd name="connsiteX4" fmla="*/ 493186 w 1752588"/>
                  <a:gd name="connsiteY4" fmla="*/ 712295 h 712295"/>
                  <a:gd name="connsiteX5" fmla="*/ 270931 w 1752588"/>
                  <a:gd name="connsiteY5" fmla="*/ 633151 h 712295"/>
                  <a:gd name="connsiteX6" fmla="*/ 0 w 1752588"/>
                  <a:gd name="connsiteY6" fmla="*/ 633151 h 712295"/>
                  <a:gd name="connsiteX7" fmla="*/ 0 w 1752588"/>
                  <a:gd name="connsiteY7" fmla="*/ 0 h 712295"/>
                  <a:gd name="connsiteX0" fmla="*/ 0 w 1777988"/>
                  <a:gd name="connsiteY0" fmla="*/ 0 h 712295"/>
                  <a:gd name="connsiteX1" fmla="*/ 1777988 w 1777988"/>
                  <a:gd name="connsiteY1" fmla="*/ 0 h 712295"/>
                  <a:gd name="connsiteX2" fmla="*/ 1739888 w 1777988"/>
                  <a:gd name="connsiteY2" fmla="*/ 633151 h 712295"/>
                  <a:gd name="connsiteX3" fmla="*/ 715428 w 1777988"/>
                  <a:gd name="connsiteY3" fmla="*/ 633151 h 712295"/>
                  <a:gd name="connsiteX4" fmla="*/ 493186 w 1777988"/>
                  <a:gd name="connsiteY4" fmla="*/ 712295 h 712295"/>
                  <a:gd name="connsiteX5" fmla="*/ 270931 w 1777988"/>
                  <a:gd name="connsiteY5" fmla="*/ 633151 h 712295"/>
                  <a:gd name="connsiteX6" fmla="*/ 0 w 1777988"/>
                  <a:gd name="connsiteY6" fmla="*/ 633151 h 712295"/>
                  <a:gd name="connsiteX7" fmla="*/ 0 w 1777988"/>
                  <a:gd name="connsiteY7" fmla="*/ 0 h 712295"/>
                  <a:gd name="connsiteX0" fmla="*/ 0 w 1803388"/>
                  <a:gd name="connsiteY0" fmla="*/ 0 h 712295"/>
                  <a:gd name="connsiteX1" fmla="*/ 1803388 w 1803388"/>
                  <a:gd name="connsiteY1" fmla="*/ 0 h 712295"/>
                  <a:gd name="connsiteX2" fmla="*/ 1765288 w 1803388"/>
                  <a:gd name="connsiteY2" fmla="*/ 633151 h 712295"/>
                  <a:gd name="connsiteX3" fmla="*/ 740828 w 1803388"/>
                  <a:gd name="connsiteY3" fmla="*/ 633151 h 712295"/>
                  <a:gd name="connsiteX4" fmla="*/ 518586 w 1803388"/>
                  <a:gd name="connsiteY4" fmla="*/ 712295 h 712295"/>
                  <a:gd name="connsiteX5" fmla="*/ 296331 w 1803388"/>
                  <a:gd name="connsiteY5" fmla="*/ 633151 h 712295"/>
                  <a:gd name="connsiteX6" fmla="*/ 25400 w 1803388"/>
                  <a:gd name="connsiteY6" fmla="*/ 633151 h 712295"/>
                  <a:gd name="connsiteX7" fmla="*/ 0 w 1803388"/>
                  <a:gd name="connsiteY7" fmla="*/ 0 h 712295"/>
                  <a:gd name="connsiteX0" fmla="*/ 0 w 1803388"/>
                  <a:gd name="connsiteY0" fmla="*/ 0 h 633151"/>
                  <a:gd name="connsiteX1" fmla="*/ 1803388 w 1803388"/>
                  <a:gd name="connsiteY1" fmla="*/ 0 h 633151"/>
                  <a:gd name="connsiteX2" fmla="*/ 1765288 w 1803388"/>
                  <a:gd name="connsiteY2" fmla="*/ 633151 h 633151"/>
                  <a:gd name="connsiteX3" fmla="*/ 740828 w 1803388"/>
                  <a:gd name="connsiteY3" fmla="*/ 633151 h 633151"/>
                  <a:gd name="connsiteX4" fmla="*/ 296331 w 1803388"/>
                  <a:gd name="connsiteY4" fmla="*/ 633151 h 633151"/>
                  <a:gd name="connsiteX5" fmla="*/ 25400 w 1803388"/>
                  <a:gd name="connsiteY5" fmla="*/ 633151 h 633151"/>
                  <a:gd name="connsiteX6" fmla="*/ 0 w 1803388"/>
                  <a:gd name="connsiteY6" fmla="*/ 0 h 633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3388" h="633151">
                    <a:moveTo>
                      <a:pt x="0" y="0"/>
                    </a:moveTo>
                    <a:lnTo>
                      <a:pt x="1803388" y="0"/>
                    </a:lnTo>
                    <a:lnTo>
                      <a:pt x="1765288" y="633151"/>
                    </a:lnTo>
                    <a:lnTo>
                      <a:pt x="740828" y="633151"/>
                    </a:lnTo>
                    <a:lnTo>
                      <a:pt x="296331" y="633151"/>
                    </a:lnTo>
                    <a:lnTo>
                      <a:pt x="25400" y="633151"/>
                    </a:lnTo>
                    <a:lnTo>
                      <a:pt x="0" y="0"/>
                    </a:lnTo>
                    <a:close/>
                  </a:path>
                </a:pathLst>
              </a:custGeom>
              <a:solidFill>
                <a:schemeClr val="tx2">
                  <a:lumMod val="20000"/>
                  <a:lumOff val="80000"/>
                </a:schemeClr>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0" rtlCol="0" anchor="t" anchorCtr="0"/>
              <a:lstStyle/>
              <a:p>
                <a:pPr algn="ctr"/>
                <a:endParaRPr lang="en-US" sz="1600" b="1">
                  <a:solidFill>
                    <a:schemeClr val="bg1"/>
                  </a:solidFill>
                  <a:latin typeface="Segoe UI" panose="020B0502040204020203" pitchFamily="34" charset="0"/>
                  <a:cs typeface="Segoe UI" panose="020B0502040204020203" pitchFamily="34" charset="0"/>
                </a:endParaRPr>
              </a:p>
            </p:txBody>
          </p:sp>
        </p:grpSp>
        <p:sp>
          <p:nvSpPr>
            <p:cNvPr id="14" name="TextBox 13">
              <a:extLst>
                <a:ext uri="{FF2B5EF4-FFF2-40B4-BE49-F238E27FC236}">
                  <a16:creationId xmlns:a16="http://schemas.microsoft.com/office/drawing/2014/main" id="{FD02B8B4-1C5F-6143-D28E-3F4751070E38}"/>
                </a:ext>
              </a:extLst>
            </p:cNvPr>
            <p:cNvSpPr txBox="1"/>
            <p:nvPr/>
          </p:nvSpPr>
          <p:spPr>
            <a:xfrm>
              <a:off x="5509690" y="3683532"/>
              <a:ext cx="5151412" cy="1238902"/>
            </a:xfrm>
            <a:prstGeom prst="rect">
              <a:avLst/>
            </a:prstGeom>
            <a:noFill/>
          </p:spPr>
          <p:txBody>
            <a:bodyPr wrap="square" rIns="365760" rtlCol="0">
              <a:spAutoFit/>
            </a:bodyPr>
            <a:lstStyle/>
            <a:p>
              <a:pPr algn="ctr"/>
              <a:r>
                <a:rPr lang="en-US" b="1">
                  <a:solidFill>
                    <a:schemeClr val="tx2"/>
                  </a:solidFill>
                  <a:latin typeface="Segoe UI" panose="020B0502040204020203" pitchFamily="34" charset="0"/>
                  <a:cs typeface="Segoe UI" panose="020B0502040204020203" pitchFamily="34" charset="0"/>
                </a:rPr>
                <a:t>“Respondent” is a legal term to refer to the person participating in the CARE Act Process. You’ll hear this term being used in the court room and potentially other settings.</a:t>
              </a:r>
            </a:p>
          </p:txBody>
        </p:sp>
      </p:grpSp>
    </p:spTree>
    <p:extLst>
      <p:ext uri="{BB962C8B-B14F-4D97-AF65-F5344CB8AC3E}">
        <p14:creationId xmlns:p14="http://schemas.microsoft.com/office/powerpoint/2010/main" val="3076664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402166" y="230325"/>
            <a:ext cx="6951633" cy="1055012"/>
          </a:xfrm>
        </p:spPr>
        <p:txBody>
          <a:bodyPr/>
          <a:lstStyle/>
          <a:p>
            <a:r>
              <a:rPr lang="en-US"/>
              <a:t>Petitioner</a:t>
            </a:r>
          </a:p>
        </p:txBody>
      </p:sp>
      <p:sp>
        <p:nvSpPr>
          <p:cNvPr id="10" name="Content Placeholder 9">
            <a:extLst>
              <a:ext uri="{FF2B5EF4-FFF2-40B4-BE49-F238E27FC236}">
                <a16:creationId xmlns:a16="http://schemas.microsoft.com/office/drawing/2014/main" id="{CE5515DB-503C-0897-CE01-62362968D5D5}"/>
              </a:ext>
            </a:extLst>
          </p:cNvPr>
          <p:cNvSpPr>
            <a:spLocks noGrp="1"/>
          </p:cNvSpPr>
          <p:nvPr>
            <p:ph idx="13"/>
          </p:nvPr>
        </p:nvSpPr>
        <p:spPr>
          <a:xfrm>
            <a:off x="4280170" y="1121229"/>
            <a:ext cx="7140701" cy="4907863"/>
          </a:xfrm>
        </p:spPr>
        <p:txBody>
          <a:bodyPr>
            <a:normAutofit lnSpcReduction="10000"/>
          </a:bodyPr>
          <a:lstStyle/>
          <a:p>
            <a:r>
              <a:rPr lang="en-US" sz="1900"/>
              <a:t>A petitioner could include:</a:t>
            </a:r>
          </a:p>
          <a:p>
            <a:pPr lvl="1"/>
            <a:r>
              <a:rPr lang="en-US" sz="1900"/>
              <a:t>Family members </a:t>
            </a:r>
          </a:p>
          <a:p>
            <a:pPr lvl="2"/>
            <a:r>
              <a:rPr lang="en-US" sz="1700"/>
              <a:t>Limited to a parent, spouse, sibling, child or grandparent</a:t>
            </a:r>
          </a:p>
          <a:p>
            <a:pPr lvl="1"/>
            <a:r>
              <a:rPr lang="en-US" sz="1900"/>
              <a:t>A mental health professional or other service provider who is treating or has recently treated the client/respondent</a:t>
            </a:r>
          </a:p>
          <a:p>
            <a:pPr lvl="1"/>
            <a:r>
              <a:rPr lang="en-US" sz="1900"/>
              <a:t>The director of a hospital in which the client/respondent was recently or is hospitalized</a:t>
            </a:r>
            <a:endParaRPr lang="en-US" sz="1900">
              <a:latin typeface="Arial" panose="020B0604020202020204" pitchFamily="34" charset="0"/>
            </a:endParaRPr>
          </a:p>
          <a:p>
            <a:pPr lvl="1"/>
            <a:r>
              <a:rPr lang="en-US" sz="1900"/>
              <a:t>The directors of public service agencies, such Behavioral Health (BH), Adult Protective Services (APS), Public Guardian or Public Conservator (PG/PC)</a:t>
            </a:r>
          </a:p>
          <a:p>
            <a:pPr lvl="1"/>
            <a:r>
              <a:rPr lang="en-US" sz="1900"/>
              <a:t>A first responder who has had repeated contact with the respondent</a:t>
            </a:r>
          </a:p>
          <a:p>
            <a:pPr lvl="1"/>
            <a:r>
              <a:rPr lang="en-US" sz="1900"/>
              <a:t>Homeless outreach worker</a:t>
            </a:r>
          </a:p>
          <a:p>
            <a:pPr lvl="1"/>
            <a:r>
              <a:rPr lang="en-US" sz="1900"/>
              <a:t>A roommate/housemate</a:t>
            </a:r>
          </a:p>
          <a:p>
            <a:pPr lvl="1"/>
            <a:r>
              <a:rPr lang="en-US" sz="1900">
                <a:effectLst/>
                <a:latin typeface="Segoe UI" panose="020B0502040204020203" pitchFamily="34" charset="0"/>
              </a:rPr>
              <a:t>The client/respondent</a:t>
            </a:r>
          </a:p>
          <a:p>
            <a:pPr marL="0" indent="0">
              <a:spcBef>
                <a:spcPts val="0"/>
              </a:spcBef>
              <a:spcAft>
                <a:spcPts val="0"/>
              </a:spcAft>
              <a:buNone/>
            </a:pPr>
            <a:r>
              <a:rPr lang="en-US"/>
              <a:t> </a:t>
            </a:r>
          </a:p>
        </p:txBody>
      </p:sp>
      <p:sp>
        <p:nvSpPr>
          <p:cNvPr id="4" name="Text Placeholder 3">
            <a:extLst>
              <a:ext uri="{FF2B5EF4-FFF2-40B4-BE49-F238E27FC236}">
                <a16:creationId xmlns:a16="http://schemas.microsoft.com/office/drawing/2014/main" id="{31D69ABE-C1BF-BCE5-856B-24576433A042}"/>
              </a:ext>
            </a:extLst>
          </p:cNvPr>
          <p:cNvSpPr>
            <a:spLocks noGrp="1"/>
          </p:cNvSpPr>
          <p:nvPr>
            <p:ph type="body" sz="quarter" idx="15"/>
          </p:nvPr>
        </p:nvSpPr>
        <p:spPr/>
        <p:txBody>
          <a:bodyPr/>
          <a:lstStyle/>
          <a:p>
            <a:r>
              <a:rPr lang="en-US"/>
              <a:t>For more information, visit </a:t>
            </a:r>
            <a:r>
              <a:rPr lang="en-US">
                <a:hlinkClick r:id="rId3"/>
              </a:rPr>
              <a:t>CARE Act Resources For Petitioners</a:t>
            </a:r>
            <a:r>
              <a:rPr lang="en-US"/>
              <a:t>.</a:t>
            </a:r>
          </a:p>
        </p:txBody>
      </p:sp>
      <p:sp>
        <p:nvSpPr>
          <p:cNvPr id="5" name="Content Placeholder 2">
            <a:extLst>
              <a:ext uri="{FF2B5EF4-FFF2-40B4-BE49-F238E27FC236}">
                <a16:creationId xmlns:a16="http://schemas.microsoft.com/office/drawing/2014/main" id="{C824E812-D948-823B-E0D4-0EE7EA976FA6}"/>
              </a:ext>
              <a:ext uri="{C183D7F6-B498-43B3-948B-1728B52AA6E4}">
                <adec:decorative xmlns:adec="http://schemas.microsoft.com/office/drawing/2017/decorative" val="1"/>
              </a:ext>
            </a:extLst>
          </p:cNvPr>
          <p:cNvSpPr txBox="1">
            <a:spLocks/>
          </p:cNvSpPr>
          <p:nvPr/>
        </p:nvSpPr>
        <p:spPr>
          <a:xfrm>
            <a:off x="6684579" y="1369903"/>
            <a:ext cx="5065987" cy="4235569"/>
          </a:xfrm>
          <a:prstGeom prst="rect">
            <a:avLst/>
          </a:prstGeom>
        </p:spPr>
        <p:txBody>
          <a:bodyPr vert="horz" lIns="91440" tIns="45720" rIns="91440" bIns="45720" rtlCol="0">
            <a:normAutofit/>
          </a:bodyPr>
          <a:lstStyle>
            <a:lvl1pPr marL="320040" indent="-320040" algn="l" defTabSz="914400" rtl="0" eaLnBrk="1" latinLnBrk="0" hangingPunct="1">
              <a:lnSpc>
                <a:spcPct val="120000"/>
              </a:lnSpc>
              <a:spcBef>
                <a:spcPts val="1000"/>
              </a:spcBef>
              <a:spcAft>
                <a:spcPts val="600"/>
              </a:spcAft>
              <a:buClr>
                <a:srgbClr val="E47225"/>
              </a:buClr>
              <a:buSzPct val="125000"/>
              <a:buFont typeface="Segoe UI" panose="020B0502040204020203" pitchFamily="34" charset="0"/>
              <a:buChar char="»"/>
              <a:defRPr sz="24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spcAft>
                <a:spcPts val="600"/>
              </a:spcAft>
              <a:buClr>
                <a:srgbClr val="E47225"/>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5" name="Freeform: Shape 14">
            <a:extLst>
              <a:ext uri="{FF2B5EF4-FFF2-40B4-BE49-F238E27FC236}">
                <a16:creationId xmlns:a16="http://schemas.microsoft.com/office/drawing/2014/main" id="{B8D9EACA-94B4-C396-6E8A-0EE3B0C75F95}"/>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1"/>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18" name="Rectangle: Rounded Corners 17" descr="Senior couple laughing together">
            <a:extLst>
              <a:ext uri="{FF2B5EF4-FFF2-40B4-BE49-F238E27FC236}">
                <a16:creationId xmlns:a16="http://schemas.microsoft.com/office/drawing/2014/main" id="{A8F5708E-C6B6-993A-FCBB-324065382F9A}"/>
              </a:ext>
            </a:extLst>
          </p:cNvPr>
          <p:cNvSpPr/>
          <p:nvPr/>
        </p:nvSpPr>
        <p:spPr>
          <a:xfrm>
            <a:off x="1024391" y="411147"/>
            <a:ext cx="2805704" cy="2805704"/>
          </a:xfrm>
          <a:prstGeom prst="roundRect">
            <a:avLst/>
          </a:prstGeom>
          <a:blipFill>
            <a:blip r:embed="rId4"/>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3629240"/>
              <a:satOff val="-6238"/>
              <a:lumOff val="-1002"/>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42A6AD61-E70A-7098-3A73-FC3062E814A0}"/>
              </a:ext>
            </a:extLst>
          </p:cNvPr>
          <p:cNvSpPr>
            <a:spLocks noGrp="1"/>
          </p:cNvSpPr>
          <p:nvPr>
            <p:ph type="sldNum" sz="quarter" idx="4"/>
          </p:nvPr>
        </p:nvSpPr>
        <p:spPr/>
        <p:txBody>
          <a:bodyPr/>
          <a:lstStyle/>
          <a:p>
            <a:fld id="{EB8090AE-F645-47C1-81A8-D4E28BF03D47}" type="slidenum">
              <a:rPr lang="en-US" smtClean="0"/>
              <a:pPr/>
              <a:t>12</a:t>
            </a:fld>
            <a:endParaRPr lang="en-US"/>
          </a:p>
        </p:txBody>
      </p:sp>
    </p:spTree>
    <p:extLst>
      <p:ext uri="{BB962C8B-B14F-4D97-AF65-F5344CB8AC3E}">
        <p14:creationId xmlns:p14="http://schemas.microsoft.com/office/powerpoint/2010/main" val="4080782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402166" y="230325"/>
            <a:ext cx="6951633" cy="1055012"/>
          </a:xfrm>
        </p:spPr>
        <p:txBody>
          <a:bodyPr>
            <a:normAutofit/>
          </a:bodyPr>
          <a:lstStyle/>
          <a:p>
            <a:r>
              <a:rPr lang="en-US"/>
              <a:t>Volunteer Supporter</a:t>
            </a:r>
          </a:p>
        </p:txBody>
      </p:sp>
      <p:sp>
        <p:nvSpPr>
          <p:cNvPr id="6" name="Content Placeholder 5">
            <a:extLst>
              <a:ext uri="{FF2B5EF4-FFF2-40B4-BE49-F238E27FC236}">
                <a16:creationId xmlns:a16="http://schemas.microsoft.com/office/drawing/2014/main" id="{D7DFCF3C-AC8F-D6A8-0218-FBA45EC6E6E9}"/>
              </a:ext>
            </a:extLst>
          </p:cNvPr>
          <p:cNvSpPr>
            <a:spLocks noGrp="1"/>
          </p:cNvSpPr>
          <p:nvPr>
            <p:ph idx="13"/>
          </p:nvPr>
        </p:nvSpPr>
        <p:spPr>
          <a:xfrm>
            <a:off x="4469238" y="1406106"/>
            <a:ext cx="6884561" cy="4235569"/>
          </a:xfrm>
        </p:spPr>
        <p:txBody>
          <a:bodyPr>
            <a:normAutofit/>
          </a:bodyPr>
          <a:lstStyle/>
          <a:p>
            <a:r>
              <a:rPr lang="en-US" sz="2200"/>
              <a:t>An adult chosen by the respondent to provide support throughout the CARE process and to promote the respondent’s preferences, choices, and autonomy. </a:t>
            </a:r>
            <a:endParaRPr lang="en-US" sz="1800"/>
          </a:p>
          <a:p>
            <a:pPr marL="0" indent="0">
              <a:buNone/>
            </a:pPr>
            <a:endParaRPr lang="en-US" sz="2200"/>
          </a:p>
          <a:p>
            <a:endParaRPr lang="en-US" sz="1800"/>
          </a:p>
        </p:txBody>
      </p:sp>
      <p:sp>
        <p:nvSpPr>
          <p:cNvPr id="4" name="Text Placeholder 3">
            <a:extLst>
              <a:ext uri="{FF2B5EF4-FFF2-40B4-BE49-F238E27FC236}">
                <a16:creationId xmlns:a16="http://schemas.microsoft.com/office/drawing/2014/main" id="{31D69ABE-C1BF-BCE5-856B-24576433A042}"/>
              </a:ext>
            </a:extLst>
          </p:cNvPr>
          <p:cNvSpPr>
            <a:spLocks noGrp="1"/>
          </p:cNvSpPr>
          <p:nvPr>
            <p:ph type="body" sz="quarter" idx="15"/>
          </p:nvPr>
        </p:nvSpPr>
        <p:spPr/>
        <p:txBody>
          <a:bodyPr/>
          <a:lstStyle/>
          <a:p>
            <a:r>
              <a:rPr lang="en-US"/>
              <a:t>For more information, visit the </a:t>
            </a:r>
            <a:r>
              <a:rPr lang="en-US">
                <a:hlinkClick r:id="rId3"/>
              </a:rPr>
              <a:t>Supporter Role in the CARE Act brief </a:t>
            </a:r>
            <a:r>
              <a:rPr lang="en-US"/>
              <a:t>and </a:t>
            </a:r>
            <a:r>
              <a:rPr lang="en-US">
                <a:hlinkClick r:id="rId4"/>
              </a:rPr>
              <a:t>The Supporter Role in the CARE Act </a:t>
            </a:r>
            <a:r>
              <a:rPr lang="en-US"/>
              <a:t>training materials.</a:t>
            </a:r>
          </a:p>
        </p:txBody>
      </p:sp>
      <p:sp>
        <p:nvSpPr>
          <p:cNvPr id="8" name="Freeform: Shape 7">
            <a:extLst>
              <a:ext uri="{FF2B5EF4-FFF2-40B4-BE49-F238E27FC236}">
                <a16:creationId xmlns:a16="http://schemas.microsoft.com/office/drawing/2014/main" id="{31D1B83A-7B29-B1D9-FCF4-2369A022ED89}"/>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2"/>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11" name="Rectangle: Rounded Corners 10" descr="Smiling woman with brown hair in a colorful shirt standing outside.">
            <a:extLst>
              <a:ext uri="{FF2B5EF4-FFF2-40B4-BE49-F238E27FC236}">
                <a16:creationId xmlns:a16="http://schemas.microsoft.com/office/drawing/2014/main" id="{CF091819-A988-E4DC-0745-68394EF143A6}"/>
              </a:ext>
            </a:extLst>
          </p:cNvPr>
          <p:cNvSpPr/>
          <p:nvPr/>
        </p:nvSpPr>
        <p:spPr>
          <a:xfrm>
            <a:off x="1024391" y="411147"/>
            <a:ext cx="2805704" cy="2805704"/>
          </a:xfrm>
          <a:prstGeom prst="roundRect">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7258480"/>
              <a:satOff val="-12476"/>
              <a:lumOff val="-2003"/>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96F5199B-7632-B2E4-D09F-D48005DBD87B}"/>
              </a:ext>
              <a:ext uri="{C183D7F6-B498-43B3-948B-1728B52AA6E4}">
                <adec:decorative xmlns:adec="http://schemas.microsoft.com/office/drawing/2017/decorative" val="0"/>
              </a:ext>
            </a:extLst>
          </p:cNvPr>
          <p:cNvSpPr>
            <a:spLocks noGrp="1"/>
          </p:cNvSpPr>
          <p:nvPr>
            <p:ph type="sldNum" sz="quarter" idx="4"/>
          </p:nvPr>
        </p:nvSpPr>
        <p:spPr/>
        <p:txBody>
          <a:bodyPr/>
          <a:lstStyle/>
          <a:p>
            <a:fld id="{EB8090AE-F645-47C1-81A8-D4E28BF03D47}" type="slidenum">
              <a:rPr lang="en-US" smtClean="0"/>
              <a:pPr/>
              <a:t>13</a:t>
            </a:fld>
            <a:endParaRPr lang="en-US"/>
          </a:p>
        </p:txBody>
      </p:sp>
      <p:grpSp>
        <p:nvGrpSpPr>
          <p:cNvPr id="7" name="Group 6">
            <a:extLst>
              <a:ext uri="{FF2B5EF4-FFF2-40B4-BE49-F238E27FC236}">
                <a16:creationId xmlns:a16="http://schemas.microsoft.com/office/drawing/2014/main" id="{AAC7723A-81BF-3A86-702B-4BDABB8A088E}"/>
              </a:ext>
            </a:extLst>
          </p:cNvPr>
          <p:cNvGrpSpPr/>
          <p:nvPr/>
        </p:nvGrpSpPr>
        <p:grpSpPr>
          <a:xfrm>
            <a:off x="4759888" y="3008051"/>
            <a:ext cx="6593908" cy="2825476"/>
            <a:chOff x="5804450" y="3008050"/>
            <a:chExt cx="4791266" cy="2966021"/>
          </a:xfrm>
        </p:grpSpPr>
        <p:sp>
          <p:nvSpPr>
            <p:cNvPr id="9" name="Freeform: Shape 8">
              <a:extLst>
                <a:ext uri="{FF2B5EF4-FFF2-40B4-BE49-F238E27FC236}">
                  <a16:creationId xmlns:a16="http://schemas.microsoft.com/office/drawing/2014/main" id="{3DBEAC6E-24C3-18A6-2C26-DFE125E530CF}"/>
                </a:ext>
              </a:extLst>
            </p:cNvPr>
            <p:cNvSpPr/>
            <p:nvPr/>
          </p:nvSpPr>
          <p:spPr>
            <a:xfrm>
              <a:off x="5804450" y="3008050"/>
              <a:ext cx="2281555" cy="1368933"/>
            </a:xfrm>
            <a:custGeom>
              <a:avLst/>
              <a:gdLst>
                <a:gd name="connsiteX0" fmla="*/ 0 w 2281555"/>
                <a:gd name="connsiteY0" fmla="*/ 0 h 1368933"/>
                <a:gd name="connsiteX1" fmla="*/ 2281555 w 2281555"/>
                <a:gd name="connsiteY1" fmla="*/ 0 h 1368933"/>
                <a:gd name="connsiteX2" fmla="*/ 2281555 w 2281555"/>
                <a:gd name="connsiteY2" fmla="*/ 1368933 h 1368933"/>
                <a:gd name="connsiteX3" fmla="*/ 0 w 2281555"/>
                <a:gd name="connsiteY3" fmla="*/ 1368933 h 1368933"/>
                <a:gd name="connsiteX4" fmla="*/ 0 w 2281555"/>
                <a:gd name="connsiteY4" fmla="*/ 0 h 136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555" h="1368933">
                  <a:moveTo>
                    <a:pt x="0" y="0"/>
                  </a:moveTo>
                  <a:lnTo>
                    <a:pt x="2281555" y="0"/>
                  </a:lnTo>
                  <a:lnTo>
                    <a:pt x="2281555" y="1368933"/>
                  </a:lnTo>
                  <a:lnTo>
                    <a:pt x="0" y="13689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defTabSz="577850">
                <a:lnSpc>
                  <a:spcPct val="90000"/>
                </a:lnSpc>
                <a:spcBef>
                  <a:spcPct val="0"/>
                </a:spcBef>
                <a:spcAft>
                  <a:spcPct val="35000"/>
                </a:spcAft>
                <a:buNone/>
              </a:pPr>
              <a:r>
                <a:rPr lang="en-US" sz="1600"/>
                <a:t>Help</a:t>
              </a:r>
              <a:r>
                <a:rPr lang="en-US" sz="1600" kern="1200"/>
                <a:t> the respondent maintain autonomy and decision-making authority over their own life. </a:t>
              </a:r>
            </a:p>
          </p:txBody>
        </p:sp>
        <p:sp>
          <p:nvSpPr>
            <p:cNvPr id="10" name="Freeform: Shape 9">
              <a:extLst>
                <a:ext uri="{FF2B5EF4-FFF2-40B4-BE49-F238E27FC236}">
                  <a16:creationId xmlns:a16="http://schemas.microsoft.com/office/drawing/2014/main" id="{037CF85C-794A-AF71-7E84-DEA5C9779085}"/>
                </a:ext>
              </a:extLst>
            </p:cNvPr>
            <p:cNvSpPr/>
            <p:nvPr/>
          </p:nvSpPr>
          <p:spPr>
            <a:xfrm>
              <a:off x="8314161" y="3008050"/>
              <a:ext cx="2281555" cy="1368933"/>
            </a:xfrm>
            <a:custGeom>
              <a:avLst/>
              <a:gdLst>
                <a:gd name="connsiteX0" fmla="*/ 0 w 2281555"/>
                <a:gd name="connsiteY0" fmla="*/ 0 h 1368933"/>
                <a:gd name="connsiteX1" fmla="*/ 2281555 w 2281555"/>
                <a:gd name="connsiteY1" fmla="*/ 0 h 1368933"/>
                <a:gd name="connsiteX2" fmla="*/ 2281555 w 2281555"/>
                <a:gd name="connsiteY2" fmla="*/ 1368933 h 1368933"/>
                <a:gd name="connsiteX3" fmla="*/ 0 w 2281555"/>
                <a:gd name="connsiteY3" fmla="*/ 1368933 h 1368933"/>
                <a:gd name="connsiteX4" fmla="*/ 0 w 2281555"/>
                <a:gd name="connsiteY4" fmla="*/ 0 h 136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555" h="1368933">
                  <a:moveTo>
                    <a:pt x="0" y="0"/>
                  </a:moveTo>
                  <a:lnTo>
                    <a:pt x="2281555" y="0"/>
                  </a:lnTo>
                  <a:lnTo>
                    <a:pt x="2281555" y="1368933"/>
                  </a:lnTo>
                  <a:lnTo>
                    <a:pt x="0" y="13689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defTabSz="577850">
                <a:lnSpc>
                  <a:spcPct val="90000"/>
                </a:lnSpc>
                <a:spcBef>
                  <a:spcPct val="0"/>
                </a:spcBef>
                <a:spcAft>
                  <a:spcPct val="35000"/>
                </a:spcAft>
                <a:buNone/>
              </a:pPr>
              <a:r>
                <a:rPr lang="en-US" sz="1600" kern="1200"/>
                <a:t>Work with the respondent in developing a CARE agreement or CARE plan, graduation plan, &amp; a Psychiatric Advance Directive (PAD).</a:t>
              </a:r>
            </a:p>
          </p:txBody>
        </p:sp>
        <p:sp>
          <p:nvSpPr>
            <p:cNvPr id="12" name="Freeform: Shape 11">
              <a:extLst>
                <a:ext uri="{FF2B5EF4-FFF2-40B4-BE49-F238E27FC236}">
                  <a16:creationId xmlns:a16="http://schemas.microsoft.com/office/drawing/2014/main" id="{7F0A4E71-DA4F-A0CD-ACF7-B4A77F475EC0}"/>
                </a:ext>
              </a:extLst>
            </p:cNvPr>
            <p:cNvSpPr/>
            <p:nvPr/>
          </p:nvSpPr>
          <p:spPr>
            <a:xfrm>
              <a:off x="5804450" y="4605138"/>
              <a:ext cx="2281555" cy="1368933"/>
            </a:xfrm>
            <a:custGeom>
              <a:avLst/>
              <a:gdLst>
                <a:gd name="connsiteX0" fmla="*/ 0 w 2281555"/>
                <a:gd name="connsiteY0" fmla="*/ 0 h 1368933"/>
                <a:gd name="connsiteX1" fmla="*/ 2281555 w 2281555"/>
                <a:gd name="connsiteY1" fmla="*/ 0 h 1368933"/>
                <a:gd name="connsiteX2" fmla="*/ 2281555 w 2281555"/>
                <a:gd name="connsiteY2" fmla="*/ 1368933 h 1368933"/>
                <a:gd name="connsiteX3" fmla="*/ 0 w 2281555"/>
                <a:gd name="connsiteY3" fmla="*/ 1368933 h 1368933"/>
                <a:gd name="connsiteX4" fmla="*/ 0 w 2281555"/>
                <a:gd name="connsiteY4" fmla="*/ 0 h 136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555" h="1368933">
                  <a:moveTo>
                    <a:pt x="0" y="0"/>
                  </a:moveTo>
                  <a:lnTo>
                    <a:pt x="2281555" y="0"/>
                  </a:lnTo>
                  <a:lnTo>
                    <a:pt x="2281555" y="1368933"/>
                  </a:lnTo>
                  <a:lnTo>
                    <a:pt x="0" y="13689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defTabSz="577850">
                <a:lnSpc>
                  <a:spcPct val="90000"/>
                </a:lnSpc>
                <a:spcBef>
                  <a:spcPct val="0"/>
                </a:spcBef>
                <a:spcAft>
                  <a:spcPct val="35000"/>
                </a:spcAft>
              </a:pPr>
              <a:r>
                <a:rPr lang="en-US" sz="1600" kern="1200"/>
                <a:t>Support the respondent on communicating </a:t>
              </a:r>
              <a:r>
                <a:rPr lang="en-US" sz="1600"/>
                <a:t>their </a:t>
              </a:r>
              <a:r>
                <a:rPr lang="en-US" sz="1600" kern="1200"/>
                <a:t>preferences.</a:t>
              </a:r>
              <a:r>
                <a:rPr lang="en-US" sz="1600"/>
                <a:t> </a:t>
              </a:r>
              <a:endParaRPr lang="en-US" sz="1600" kern="1200"/>
            </a:p>
          </p:txBody>
        </p:sp>
        <p:sp>
          <p:nvSpPr>
            <p:cNvPr id="13" name="Freeform: Shape 12">
              <a:extLst>
                <a:ext uri="{FF2B5EF4-FFF2-40B4-BE49-F238E27FC236}">
                  <a16:creationId xmlns:a16="http://schemas.microsoft.com/office/drawing/2014/main" id="{FB0546FE-A1EE-C2B2-9C7F-08BDEFA528AA}"/>
                </a:ext>
              </a:extLst>
            </p:cNvPr>
            <p:cNvSpPr/>
            <p:nvPr/>
          </p:nvSpPr>
          <p:spPr>
            <a:xfrm>
              <a:off x="8314161" y="4605138"/>
              <a:ext cx="2281555" cy="1368933"/>
            </a:xfrm>
            <a:custGeom>
              <a:avLst/>
              <a:gdLst>
                <a:gd name="connsiteX0" fmla="*/ 0 w 2281555"/>
                <a:gd name="connsiteY0" fmla="*/ 0 h 1368933"/>
                <a:gd name="connsiteX1" fmla="*/ 2281555 w 2281555"/>
                <a:gd name="connsiteY1" fmla="*/ 0 h 1368933"/>
                <a:gd name="connsiteX2" fmla="*/ 2281555 w 2281555"/>
                <a:gd name="connsiteY2" fmla="*/ 1368933 h 1368933"/>
                <a:gd name="connsiteX3" fmla="*/ 0 w 2281555"/>
                <a:gd name="connsiteY3" fmla="*/ 1368933 h 1368933"/>
                <a:gd name="connsiteX4" fmla="*/ 0 w 2281555"/>
                <a:gd name="connsiteY4" fmla="*/ 0 h 1368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1555" h="1368933">
                  <a:moveTo>
                    <a:pt x="0" y="0"/>
                  </a:moveTo>
                  <a:lnTo>
                    <a:pt x="2281555" y="0"/>
                  </a:lnTo>
                  <a:lnTo>
                    <a:pt x="2281555" y="1368933"/>
                  </a:lnTo>
                  <a:lnTo>
                    <a:pt x="0" y="1368933"/>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0" lvl="0" indent="0" defTabSz="577850">
                <a:lnSpc>
                  <a:spcPct val="90000"/>
                </a:lnSpc>
                <a:spcBef>
                  <a:spcPct val="0"/>
                </a:spcBef>
                <a:spcAft>
                  <a:spcPct val="35000"/>
                </a:spcAft>
                <a:buNone/>
              </a:pPr>
              <a:r>
                <a:rPr lang="en-US" sz="1600" kern="1200"/>
                <a:t>In all instances, respect the respondent’s preferences, values and beliefs.</a:t>
              </a:r>
            </a:p>
          </p:txBody>
        </p:sp>
      </p:grpSp>
    </p:spTree>
    <p:extLst>
      <p:ext uri="{BB962C8B-B14F-4D97-AF65-F5344CB8AC3E}">
        <p14:creationId xmlns:p14="http://schemas.microsoft.com/office/powerpoint/2010/main" val="3005349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113494" y="230325"/>
            <a:ext cx="7637072" cy="1055012"/>
          </a:xfrm>
        </p:spPr>
        <p:txBody>
          <a:bodyPr>
            <a:normAutofit fontScale="90000"/>
          </a:bodyPr>
          <a:lstStyle/>
          <a:p>
            <a:r>
              <a:rPr lang="en-US"/>
              <a:t>County Behavioral Health Agency</a:t>
            </a:r>
          </a:p>
        </p:txBody>
      </p:sp>
      <p:sp>
        <p:nvSpPr>
          <p:cNvPr id="6" name="Content Placeholder 5">
            <a:extLst>
              <a:ext uri="{FF2B5EF4-FFF2-40B4-BE49-F238E27FC236}">
                <a16:creationId xmlns:a16="http://schemas.microsoft.com/office/drawing/2014/main" id="{92B6C824-91BE-08B9-0429-DA86A30E1FA2}"/>
              </a:ext>
            </a:extLst>
          </p:cNvPr>
          <p:cNvSpPr>
            <a:spLocks noGrp="1"/>
          </p:cNvSpPr>
          <p:nvPr>
            <p:ph idx="13"/>
          </p:nvPr>
        </p:nvSpPr>
        <p:spPr>
          <a:xfrm>
            <a:off x="4469238" y="1406107"/>
            <a:ext cx="7456635" cy="4346994"/>
          </a:xfrm>
        </p:spPr>
        <p:txBody>
          <a:bodyPr>
            <a:normAutofit fontScale="40000" lnSpcReduction="20000"/>
          </a:bodyPr>
          <a:lstStyle/>
          <a:p>
            <a:r>
              <a:rPr lang="en-US" sz="4500"/>
              <a:t>County mental health or contracted mental health provider</a:t>
            </a:r>
          </a:p>
          <a:p>
            <a:endParaRPr lang="en-US" sz="4500"/>
          </a:p>
          <a:p>
            <a:r>
              <a:rPr lang="en-US" sz="4500"/>
              <a:t>May include Assertive Community Treatment (ACT) team, or a similar model in your county, such as Full-Service Partnership (FSP)</a:t>
            </a:r>
          </a:p>
          <a:p>
            <a:endParaRPr lang="en-US" sz="4500"/>
          </a:p>
          <a:p>
            <a:r>
              <a:rPr lang="en-US" sz="4500"/>
              <a:t>Examples of BH Provider team members:</a:t>
            </a:r>
          </a:p>
          <a:p>
            <a:pPr lvl="1"/>
            <a:r>
              <a:rPr lang="en-US" sz="3800"/>
              <a:t>Team lead/program manager/supervisor</a:t>
            </a:r>
          </a:p>
          <a:p>
            <a:pPr lvl="1"/>
            <a:r>
              <a:rPr lang="en-US" sz="3800"/>
              <a:t>Licensed or waivered clinicians (LCSW, LMFT, Psychologist)</a:t>
            </a:r>
          </a:p>
          <a:p>
            <a:pPr lvl="1"/>
            <a:r>
              <a:rPr lang="en-US" sz="3800"/>
              <a:t>Psychiatrist</a:t>
            </a:r>
          </a:p>
          <a:p>
            <a:pPr lvl="1"/>
            <a:r>
              <a:rPr lang="en-US" sz="3800"/>
              <a:t>Case managers including:</a:t>
            </a:r>
          </a:p>
          <a:p>
            <a:pPr lvl="2"/>
            <a:r>
              <a:rPr lang="en-US" sz="3800"/>
              <a:t>Substance use disorder (SUD) specialist</a:t>
            </a:r>
          </a:p>
          <a:p>
            <a:pPr lvl="2"/>
            <a:r>
              <a:rPr lang="en-US" sz="3800"/>
              <a:t>Housing specialist</a:t>
            </a:r>
          </a:p>
          <a:p>
            <a:pPr lvl="2"/>
            <a:r>
              <a:rPr lang="en-US" sz="3800"/>
              <a:t>Employment specialist</a:t>
            </a:r>
          </a:p>
          <a:p>
            <a:pPr lvl="2"/>
            <a:r>
              <a:rPr lang="en-US" sz="3800"/>
              <a:t>Medical caseworkers</a:t>
            </a:r>
          </a:p>
          <a:p>
            <a:pPr lvl="1"/>
            <a:r>
              <a:rPr lang="en-US" sz="3800"/>
              <a:t>Occupational therapists</a:t>
            </a:r>
          </a:p>
          <a:p>
            <a:pPr lvl="1"/>
            <a:r>
              <a:rPr lang="en-US" sz="3800"/>
              <a:t>Peer Specialists/Community Health Workers</a:t>
            </a:r>
          </a:p>
          <a:p>
            <a:pPr lvl="1"/>
            <a:r>
              <a:rPr lang="en-US" sz="3800"/>
              <a:t>Nurses</a:t>
            </a:r>
            <a:endParaRPr lang="en-US"/>
          </a:p>
        </p:txBody>
      </p:sp>
      <p:sp>
        <p:nvSpPr>
          <p:cNvPr id="4" name="Text Placeholder 3">
            <a:extLst>
              <a:ext uri="{FF2B5EF4-FFF2-40B4-BE49-F238E27FC236}">
                <a16:creationId xmlns:a16="http://schemas.microsoft.com/office/drawing/2014/main" id="{31D69ABE-C1BF-BCE5-856B-24576433A042}"/>
              </a:ext>
            </a:extLst>
          </p:cNvPr>
          <p:cNvSpPr>
            <a:spLocks noGrp="1"/>
          </p:cNvSpPr>
          <p:nvPr>
            <p:ph type="body" sz="quarter" idx="15"/>
          </p:nvPr>
        </p:nvSpPr>
        <p:spPr/>
        <p:txBody>
          <a:bodyPr/>
          <a:lstStyle/>
          <a:p>
            <a:r>
              <a:rPr lang="en-US"/>
              <a:t>For more information, visit the </a:t>
            </a:r>
            <a:r>
              <a:rPr lang="en-US">
                <a:hlinkClick r:id="rId3"/>
              </a:rPr>
              <a:t>CARE Act Fact Sheet</a:t>
            </a:r>
            <a:r>
              <a:rPr lang="en-US"/>
              <a:t> and </a:t>
            </a:r>
            <a:r>
              <a:rPr lang="en-US" sz="1200" b="0" i="0">
                <a:solidFill>
                  <a:schemeClr val="accent5"/>
                </a:solidFill>
                <a:effectLst/>
                <a:latin typeface="Segoe UI" panose="020B0502040204020203" pitchFamily="34" charset="0"/>
                <a:hlinkClick r:id="rId4"/>
              </a:rPr>
              <a:t>California Welfare and Institutions Code (W&amp;I Code) sections 5970-5987</a:t>
            </a:r>
            <a:r>
              <a:rPr lang="en-US">
                <a:solidFill>
                  <a:srgbClr val="0066FF"/>
                </a:solidFill>
                <a:hlinkClick r:id="rId4">
                  <a:extLst>
                    <a:ext uri="{A12FA001-AC4F-418D-AE19-62706E023703}">
                      <ahyp:hlinkClr xmlns:ahyp="http://schemas.microsoft.com/office/drawing/2018/hyperlinkcolor" val="tx"/>
                    </a:ext>
                  </a:extLst>
                </a:hlinkClick>
              </a:rPr>
              <a:t>. </a:t>
            </a:r>
            <a:endParaRPr lang="en-US">
              <a:solidFill>
                <a:srgbClr val="0066FF"/>
              </a:solidFill>
            </a:endParaRPr>
          </a:p>
        </p:txBody>
      </p:sp>
      <p:sp>
        <p:nvSpPr>
          <p:cNvPr id="8" name="Freeform: Shape 7">
            <a:extLst>
              <a:ext uri="{FF2B5EF4-FFF2-40B4-BE49-F238E27FC236}">
                <a16:creationId xmlns:a16="http://schemas.microsoft.com/office/drawing/2014/main" id="{F609DB0C-A6A9-ACBD-2C87-C626B4EB2D23}"/>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3"/>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11" name="Rectangle: Rounded Corners 10" descr="Woman sitting at a computer in an office wearing a cardigan">
            <a:extLst>
              <a:ext uri="{FF2B5EF4-FFF2-40B4-BE49-F238E27FC236}">
                <a16:creationId xmlns:a16="http://schemas.microsoft.com/office/drawing/2014/main" id="{C5D96514-7D9A-F5B0-B078-D63EC51EE5EE}"/>
              </a:ext>
            </a:extLst>
          </p:cNvPr>
          <p:cNvSpPr/>
          <p:nvPr/>
        </p:nvSpPr>
        <p:spPr>
          <a:xfrm>
            <a:off x="1024391" y="411147"/>
            <a:ext cx="2805704" cy="2805704"/>
          </a:xfrm>
          <a:prstGeom prst="roundRect">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10887720"/>
              <a:satOff val="-18714"/>
              <a:lumOff val="-3005"/>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A880BA7D-1E18-8AB6-2837-14EB84C54342}"/>
              </a:ext>
              <a:ext uri="{C183D7F6-B498-43B3-948B-1728B52AA6E4}">
                <adec:decorative xmlns:adec="http://schemas.microsoft.com/office/drawing/2017/decorative" val="0"/>
              </a:ext>
            </a:extLst>
          </p:cNvPr>
          <p:cNvSpPr>
            <a:spLocks noGrp="1"/>
          </p:cNvSpPr>
          <p:nvPr>
            <p:ph type="sldNum" sz="quarter" idx="4"/>
          </p:nvPr>
        </p:nvSpPr>
        <p:spPr/>
        <p:txBody>
          <a:bodyPr/>
          <a:lstStyle/>
          <a:p>
            <a:fld id="{EB8090AE-F645-47C1-81A8-D4E28BF03D47}" type="slidenum">
              <a:rPr lang="en-US" smtClean="0"/>
              <a:pPr/>
              <a:t>14</a:t>
            </a:fld>
            <a:endParaRPr lang="en-US"/>
          </a:p>
        </p:txBody>
      </p:sp>
    </p:spTree>
    <p:extLst>
      <p:ext uri="{BB962C8B-B14F-4D97-AF65-F5344CB8AC3E}">
        <p14:creationId xmlns:p14="http://schemas.microsoft.com/office/powerpoint/2010/main" val="2790912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469238" y="230325"/>
            <a:ext cx="6884561" cy="1055012"/>
          </a:xfrm>
        </p:spPr>
        <p:txBody>
          <a:bodyPr>
            <a:normAutofit fontScale="90000"/>
          </a:bodyPr>
          <a:lstStyle/>
          <a:p>
            <a:r>
              <a:rPr lang="en-US"/>
              <a:t>Housing &amp; Community Supports Providers</a:t>
            </a:r>
          </a:p>
        </p:txBody>
      </p:sp>
      <p:sp>
        <p:nvSpPr>
          <p:cNvPr id="11" name="Content Placeholder 10">
            <a:extLst>
              <a:ext uri="{FF2B5EF4-FFF2-40B4-BE49-F238E27FC236}">
                <a16:creationId xmlns:a16="http://schemas.microsoft.com/office/drawing/2014/main" id="{5D3AC92E-6594-1741-04E9-A1B618EDDBF6}"/>
              </a:ext>
            </a:extLst>
          </p:cNvPr>
          <p:cNvSpPr>
            <a:spLocks noGrp="1"/>
          </p:cNvSpPr>
          <p:nvPr>
            <p:ph idx="13"/>
          </p:nvPr>
        </p:nvSpPr>
        <p:spPr>
          <a:xfrm>
            <a:off x="4469239" y="1406106"/>
            <a:ext cx="6884560" cy="4235569"/>
          </a:xfrm>
        </p:spPr>
        <p:txBody>
          <a:bodyPr>
            <a:normAutofit lnSpcReduction="10000"/>
          </a:bodyPr>
          <a:lstStyle/>
          <a:p>
            <a:r>
              <a:rPr lang="en-US" sz="2800"/>
              <a:t>Counties each have different types of potential housing providers that may engage with the CARE Act, that may include:</a:t>
            </a:r>
          </a:p>
          <a:p>
            <a:pPr lvl="1"/>
            <a:r>
              <a:rPr lang="en-US" sz="2800"/>
              <a:t>Housing First Models, including:</a:t>
            </a:r>
          </a:p>
          <a:p>
            <a:pPr lvl="2"/>
            <a:r>
              <a:rPr lang="en-US" sz="2400"/>
              <a:t>Bridge/Interim Housing Models</a:t>
            </a:r>
          </a:p>
          <a:p>
            <a:pPr lvl="2"/>
            <a:r>
              <a:rPr lang="en-US" sz="2400"/>
              <a:t>Rapid Rehousing</a:t>
            </a:r>
          </a:p>
          <a:p>
            <a:pPr lvl="2"/>
            <a:r>
              <a:rPr lang="en-US" sz="2400"/>
              <a:t>Permanent Supportive Housing</a:t>
            </a:r>
          </a:p>
          <a:p>
            <a:r>
              <a:rPr lang="en-US" sz="2800"/>
              <a:t>Behavioral Health Bridge Housing (BHBH) funding</a:t>
            </a:r>
          </a:p>
          <a:p>
            <a:pPr marL="457200" lvl="1" indent="0">
              <a:buNone/>
            </a:pPr>
            <a:endParaRPr lang="en-US"/>
          </a:p>
        </p:txBody>
      </p:sp>
      <p:sp>
        <p:nvSpPr>
          <p:cNvPr id="5" name="Text Placeholder 3">
            <a:extLst>
              <a:ext uri="{FF2B5EF4-FFF2-40B4-BE49-F238E27FC236}">
                <a16:creationId xmlns:a16="http://schemas.microsoft.com/office/drawing/2014/main" id="{27DDE83D-716D-3B75-443C-8A8EDE0FDA27}"/>
              </a:ext>
            </a:extLst>
          </p:cNvPr>
          <p:cNvSpPr txBox="1">
            <a:spLocks/>
          </p:cNvSpPr>
          <p:nvPr/>
        </p:nvSpPr>
        <p:spPr>
          <a:xfrm>
            <a:off x="583017" y="5675785"/>
            <a:ext cx="10703819" cy="693753"/>
          </a:xfrm>
          <a:prstGeom prst="rect">
            <a:avLst/>
          </a:prstGeom>
        </p:spPr>
        <p:txBody>
          <a:bodyPr vert="horz" lIns="91440" tIns="45720" rIns="91440" bIns="45720" rtlCol="0" anchor="b" anchorCtr="0">
            <a:normAutofit/>
          </a:bodyPr>
          <a:lstStyle>
            <a:lvl1pPr marL="0" indent="0" algn="l" defTabSz="914400" rtl="0" eaLnBrk="1" latinLnBrk="0" hangingPunct="1">
              <a:lnSpc>
                <a:spcPct val="100000"/>
              </a:lnSpc>
              <a:spcBef>
                <a:spcPts val="200"/>
              </a:spcBef>
              <a:spcAft>
                <a:spcPts val="200"/>
              </a:spcAft>
              <a:buClr>
                <a:srgbClr val="FF9900"/>
              </a:buClr>
              <a:buFont typeface="Segoe UI" panose="020B0502040204020203" pitchFamily="34" charset="0"/>
              <a:buNone/>
              <a:defRPr sz="12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For more information, visit the </a:t>
            </a:r>
            <a:r>
              <a:rPr lang="en-US">
                <a:hlinkClick r:id="rId3"/>
              </a:rPr>
              <a:t>CARE Act Fact Sheet</a:t>
            </a:r>
            <a:r>
              <a:rPr lang="en-US"/>
              <a:t> and </a:t>
            </a:r>
            <a:r>
              <a:rPr lang="en-US" sz="1200" b="0" i="0">
                <a:solidFill>
                  <a:schemeClr val="accent5"/>
                </a:solidFill>
                <a:effectLst/>
                <a:latin typeface="Segoe UI" panose="020B0502040204020203" pitchFamily="34" charset="0"/>
                <a:hlinkClick r:id="rId4"/>
              </a:rPr>
              <a:t>California Welfare and Institutions Code (W&amp;I Code) sections 5970-5987</a:t>
            </a:r>
            <a:r>
              <a:rPr lang="en-US">
                <a:solidFill>
                  <a:srgbClr val="0066FF"/>
                </a:solidFill>
                <a:hlinkClick r:id="rId4">
                  <a:extLst>
                    <a:ext uri="{A12FA001-AC4F-418D-AE19-62706E023703}">
                      <ahyp:hlinkClr xmlns:ahyp="http://schemas.microsoft.com/office/drawing/2018/hyperlinkcolor" val="tx"/>
                    </a:ext>
                  </a:extLst>
                </a:hlinkClick>
              </a:rPr>
              <a:t>. </a:t>
            </a:r>
            <a:endParaRPr lang="en-US">
              <a:solidFill>
                <a:srgbClr val="0066FF"/>
              </a:solidFill>
            </a:endParaRPr>
          </a:p>
        </p:txBody>
      </p:sp>
      <p:sp>
        <p:nvSpPr>
          <p:cNvPr id="14" name="Freeform: Shape 13">
            <a:extLst>
              <a:ext uri="{FF2B5EF4-FFF2-40B4-BE49-F238E27FC236}">
                <a16:creationId xmlns:a16="http://schemas.microsoft.com/office/drawing/2014/main" id="{43833715-4B4C-C864-1924-ACAA3EB3BE1B}"/>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4"/>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16" name="Rectangle: Rounded Corners 15" descr="Woman with prosthetics sitting on stairs">
            <a:extLst>
              <a:ext uri="{FF2B5EF4-FFF2-40B4-BE49-F238E27FC236}">
                <a16:creationId xmlns:a16="http://schemas.microsoft.com/office/drawing/2014/main" id="{41EDBA58-D006-EB20-6806-E5465E875BC6}"/>
              </a:ext>
            </a:extLst>
          </p:cNvPr>
          <p:cNvSpPr/>
          <p:nvPr/>
        </p:nvSpPr>
        <p:spPr>
          <a:xfrm>
            <a:off x="1024391" y="411147"/>
            <a:ext cx="2805704" cy="2805704"/>
          </a:xfrm>
          <a:prstGeom prst="roundRect">
            <a:avLst/>
          </a:prstGeom>
          <a:blipFill>
            <a:blip r:embed="rId5" cstate="print">
              <a:extLst>
                <a:ext uri="{28A0092B-C50C-407E-A947-70E740481C1C}">
                  <a14:useLocalDpi xmlns:a14="http://schemas.microsoft.com/office/drawing/2010/main" val="0"/>
                </a:ext>
              </a:extLst>
            </a:blip>
            <a:srcRect/>
            <a:stretch>
              <a:fillRect t="-25000" b="-25000"/>
            </a:stretch>
          </a:blipFill>
        </p:spPr>
        <p:style>
          <a:lnRef idx="2">
            <a:schemeClr val="lt1">
              <a:hueOff val="0"/>
              <a:satOff val="0"/>
              <a:lumOff val="0"/>
              <a:alphaOff val="0"/>
            </a:schemeClr>
          </a:lnRef>
          <a:fillRef idx="1">
            <a:scrgbClr r="0" g="0" b="0"/>
          </a:fillRef>
          <a:effectRef idx="0">
            <a:schemeClr val="accent4">
              <a:tint val="50000"/>
              <a:hueOff val="14516960"/>
              <a:satOff val="-24952"/>
              <a:lumOff val="-4006"/>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B8C57292-9D05-529D-AA3C-7D4C9368DE9C}"/>
              </a:ext>
              <a:ext uri="{C183D7F6-B498-43B3-948B-1728B52AA6E4}">
                <adec:decorative xmlns:adec="http://schemas.microsoft.com/office/drawing/2017/decorative" val="0"/>
              </a:ext>
            </a:extLst>
          </p:cNvPr>
          <p:cNvSpPr>
            <a:spLocks noGrp="1"/>
          </p:cNvSpPr>
          <p:nvPr>
            <p:ph type="sldNum" sz="quarter" idx="4"/>
          </p:nvPr>
        </p:nvSpPr>
        <p:spPr/>
        <p:txBody>
          <a:bodyPr/>
          <a:lstStyle/>
          <a:p>
            <a:fld id="{EB8090AE-F645-47C1-81A8-D4E28BF03D47}" type="slidenum">
              <a:rPr lang="en-US" smtClean="0"/>
              <a:pPr/>
              <a:t>15</a:t>
            </a:fld>
            <a:endParaRPr lang="en-US"/>
          </a:p>
        </p:txBody>
      </p:sp>
    </p:spTree>
    <p:extLst>
      <p:ext uri="{BB962C8B-B14F-4D97-AF65-F5344CB8AC3E}">
        <p14:creationId xmlns:p14="http://schemas.microsoft.com/office/powerpoint/2010/main" val="107084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3833715-4B4C-C864-1924-ACAA3EB3BE1B}"/>
              </a:ext>
              <a:ext uri="{C183D7F6-B498-43B3-948B-1728B52AA6E4}">
                <adec:decorative xmlns:adec="http://schemas.microsoft.com/office/drawing/2017/decorative" val="1"/>
              </a:ext>
            </a:extLst>
          </p:cNvPr>
          <p:cNvSpPr/>
          <p:nvPr/>
        </p:nvSpPr>
        <p:spPr>
          <a:xfrm>
            <a:off x="452319" y="702368"/>
            <a:ext cx="2965555" cy="4907863"/>
          </a:xfrm>
          <a:custGeom>
            <a:avLst/>
            <a:gdLst>
              <a:gd name="connsiteX0" fmla="*/ 0 w 1709811"/>
              <a:gd name="connsiteY0" fmla="*/ 170981 h 4235450"/>
              <a:gd name="connsiteX1" fmla="*/ 170981 w 1709811"/>
              <a:gd name="connsiteY1" fmla="*/ 0 h 4235450"/>
              <a:gd name="connsiteX2" fmla="*/ 1538830 w 1709811"/>
              <a:gd name="connsiteY2" fmla="*/ 0 h 4235450"/>
              <a:gd name="connsiteX3" fmla="*/ 1709811 w 1709811"/>
              <a:gd name="connsiteY3" fmla="*/ 170981 h 4235450"/>
              <a:gd name="connsiteX4" fmla="*/ 1709811 w 1709811"/>
              <a:gd name="connsiteY4" fmla="*/ 4064469 h 4235450"/>
              <a:gd name="connsiteX5" fmla="*/ 1538830 w 1709811"/>
              <a:gd name="connsiteY5" fmla="*/ 4235450 h 4235450"/>
              <a:gd name="connsiteX6" fmla="*/ 170981 w 1709811"/>
              <a:gd name="connsiteY6" fmla="*/ 4235450 h 4235450"/>
              <a:gd name="connsiteX7" fmla="*/ 0 w 1709811"/>
              <a:gd name="connsiteY7" fmla="*/ 4064469 h 4235450"/>
              <a:gd name="connsiteX8" fmla="*/ 0 w 1709811"/>
              <a:gd name="connsiteY8" fmla="*/ 170981 h 423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9811" h="4235450">
                <a:moveTo>
                  <a:pt x="0" y="170981"/>
                </a:moveTo>
                <a:cubicBezTo>
                  <a:pt x="0" y="76551"/>
                  <a:pt x="76551" y="0"/>
                  <a:pt x="170981" y="0"/>
                </a:cubicBezTo>
                <a:lnTo>
                  <a:pt x="1538830" y="0"/>
                </a:lnTo>
                <a:cubicBezTo>
                  <a:pt x="1633260" y="0"/>
                  <a:pt x="1709811" y="76551"/>
                  <a:pt x="1709811" y="170981"/>
                </a:cubicBezTo>
                <a:lnTo>
                  <a:pt x="1709811" y="4064469"/>
                </a:lnTo>
                <a:cubicBezTo>
                  <a:pt x="1709811" y="4158899"/>
                  <a:pt x="1633260" y="4235450"/>
                  <a:pt x="1538830" y="4235450"/>
                </a:cubicBezTo>
                <a:lnTo>
                  <a:pt x="170981" y="4235450"/>
                </a:lnTo>
                <a:cubicBezTo>
                  <a:pt x="76551" y="4235450"/>
                  <a:pt x="0" y="4158899"/>
                  <a:pt x="0" y="4064469"/>
                </a:cubicBezTo>
                <a:lnTo>
                  <a:pt x="0" y="170981"/>
                </a:lnTo>
                <a:close/>
              </a:path>
            </a:pathLst>
          </a:custGeom>
          <a:solidFill>
            <a:schemeClr val="accent5"/>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06680" tIns="1800860" rIns="106680" bIns="953770" numCol="1" spcCol="1270" anchor="ctr" anchorCtr="0">
            <a:noAutofit/>
          </a:bodyPr>
          <a:lstStyle/>
          <a:p>
            <a:pPr marL="0" lvl="0" indent="0" algn="ctr" defTabSz="666750">
              <a:lnSpc>
                <a:spcPct val="90000"/>
              </a:lnSpc>
              <a:spcBef>
                <a:spcPct val="0"/>
              </a:spcBef>
              <a:spcAft>
                <a:spcPct val="35000"/>
              </a:spcAft>
              <a:buNone/>
            </a:pPr>
            <a:endParaRPr lang="en-US" sz="1500" kern="1200"/>
          </a:p>
        </p:txBody>
      </p:sp>
      <p:sp>
        <p:nvSpPr>
          <p:cNvPr id="2" name="Title 1">
            <a:extLst>
              <a:ext uri="{FF2B5EF4-FFF2-40B4-BE49-F238E27FC236}">
                <a16:creationId xmlns:a16="http://schemas.microsoft.com/office/drawing/2014/main" id="{4BEC94A5-AFE3-3138-9D04-A892B7A8F2B9}"/>
              </a:ext>
            </a:extLst>
          </p:cNvPr>
          <p:cNvSpPr>
            <a:spLocks noGrp="1"/>
          </p:cNvSpPr>
          <p:nvPr>
            <p:ph type="title"/>
          </p:nvPr>
        </p:nvSpPr>
        <p:spPr>
          <a:xfrm>
            <a:off x="4469238" y="230325"/>
            <a:ext cx="6884561" cy="1055012"/>
          </a:xfrm>
        </p:spPr>
        <p:txBody>
          <a:bodyPr>
            <a:normAutofit/>
          </a:bodyPr>
          <a:lstStyle/>
          <a:p>
            <a:r>
              <a:rPr lang="en-US"/>
              <a:t>Judicial &amp; Legal</a:t>
            </a:r>
          </a:p>
        </p:txBody>
      </p:sp>
      <p:sp>
        <p:nvSpPr>
          <p:cNvPr id="4" name="Text Placeholder 3">
            <a:extLst>
              <a:ext uri="{FF2B5EF4-FFF2-40B4-BE49-F238E27FC236}">
                <a16:creationId xmlns:a16="http://schemas.microsoft.com/office/drawing/2014/main" id="{31D69ABE-C1BF-BCE5-856B-24576433A042}"/>
              </a:ext>
            </a:extLst>
          </p:cNvPr>
          <p:cNvSpPr>
            <a:spLocks noGrp="1"/>
          </p:cNvSpPr>
          <p:nvPr>
            <p:ph type="body" sz="quarter" idx="15"/>
          </p:nvPr>
        </p:nvSpPr>
        <p:spPr/>
        <p:txBody>
          <a:bodyPr/>
          <a:lstStyle/>
          <a:p>
            <a:r>
              <a:rPr lang="en-US"/>
              <a:t>For more information, visit the </a:t>
            </a:r>
            <a:r>
              <a:rPr lang="en-US">
                <a:hlinkClick r:id="rId3"/>
              </a:rPr>
              <a:t>CARE Act Fact Sheet</a:t>
            </a:r>
            <a:r>
              <a:rPr lang="en-US"/>
              <a:t> and the </a:t>
            </a:r>
            <a:r>
              <a:rPr lang="en-US">
                <a:hlinkClick r:id="rId4"/>
              </a:rPr>
              <a:t>Legal Roles in the CARE Act </a:t>
            </a:r>
            <a:r>
              <a:rPr lang="en-US"/>
              <a:t>brief. </a:t>
            </a:r>
          </a:p>
        </p:txBody>
      </p:sp>
      <p:sp>
        <p:nvSpPr>
          <p:cNvPr id="6" name="Rectangle: Rounded Corners 5" descr="A person in a suit using a gavel">
            <a:extLst>
              <a:ext uri="{FF2B5EF4-FFF2-40B4-BE49-F238E27FC236}">
                <a16:creationId xmlns:a16="http://schemas.microsoft.com/office/drawing/2014/main" id="{F57C5CCF-7E23-15CC-0837-F93EE23C8A91}"/>
              </a:ext>
            </a:extLst>
          </p:cNvPr>
          <p:cNvSpPr/>
          <p:nvPr/>
        </p:nvSpPr>
        <p:spPr>
          <a:xfrm>
            <a:off x="1024391" y="411147"/>
            <a:ext cx="2805704" cy="2805704"/>
          </a:xfrm>
          <a:prstGeom prst="roundRect">
            <a:avLst/>
          </a:prstGeom>
          <a:blipFill>
            <a:blip r:embed="rId5"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4">
              <a:tint val="50000"/>
              <a:hueOff val="18146201"/>
              <a:satOff val="-31190"/>
              <a:lumOff val="-5008"/>
              <a:alphaOff val="0"/>
            </a:schemeClr>
          </a:effectRef>
          <a:fontRef idx="minor">
            <a:schemeClr val="lt1">
              <a:hueOff val="0"/>
              <a:satOff val="0"/>
              <a:lumOff val="0"/>
              <a:alphaOff val="0"/>
            </a:schemeClr>
          </a:fontRef>
        </p:style>
        <p:txBody>
          <a:bodyPr/>
          <a:lstStyle/>
          <a:p>
            <a:endParaRPr lang="en-US"/>
          </a:p>
        </p:txBody>
      </p:sp>
      <p:sp>
        <p:nvSpPr>
          <p:cNvPr id="3" name="Slide Number Placeholder 2">
            <a:extLst>
              <a:ext uri="{FF2B5EF4-FFF2-40B4-BE49-F238E27FC236}">
                <a16:creationId xmlns:a16="http://schemas.microsoft.com/office/drawing/2014/main" id="{E34E6872-160C-35DD-68ED-5BD3A00284AF}"/>
              </a:ext>
              <a:ext uri="{C183D7F6-B498-43B3-948B-1728B52AA6E4}">
                <adec:decorative xmlns:adec="http://schemas.microsoft.com/office/drawing/2017/decorative" val="0"/>
              </a:ext>
            </a:extLst>
          </p:cNvPr>
          <p:cNvSpPr>
            <a:spLocks noGrp="1"/>
          </p:cNvSpPr>
          <p:nvPr>
            <p:ph type="sldNum" sz="quarter" idx="4"/>
          </p:nvPr>
        </p:nvSpPr>
        <p:spPr/>
        <p:txBody>
          <a:bodyPr/>
          <a:lstStyle/>
          <a:p>
            <a:fld id="{EB8090AE-F645-47C1-81A8-D4E28BF03D47}" type="slidenum">
              <a:rPr lang="en-US" smtClean="0"/>
              <a:pPr/>
              <a:t>16</a:t>
            </a:fld>
            <a:endParaRPr lang="en-US"/>
          </a:p>
        </p:txBody>
      </p:sp>
      <p:graphicFrame>
        <p:nvGraphicFramePr>
          <p:cNvPr id="5" name="Diagram 4">
            <a:extLst>
              <a:ext uri="{FF2B5EF4-FFF2-40B4-BE49-F238E27FC236}">
                <a16:creationId xmlns:a16="http://schemas.microsoft.com/office/drawing/2014/main" id="{B9E39858-3CC3-9515-7AB0-D84D77AD7BBB}"/>
              </a:ext>
            </a:extLst>
          </p:cNvPr>
          <p:cNvGraphicFramePr/>
          <p:nvPr>
            <p:extLst>
              <p:ext uri="{D42A27DB-BD31-4B8C-83A1-F6EECF244321}">
                <p14:modId xmlns:p14="http://schemas.microsoft.com/office/powerpoint/2010/main" val="1481019453"/>
              </p:ext>
            </p:extLst>
          </p:nvPr>
        </p:nvGraphicFramePr>
        <p:xfrm>
          <a:off x="4469238" y="1187355"/>
          <a:ext cx="7145007" cy="46461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982446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06C391-ABBA-05D6-0AF3-5963889EFE3C}"/>
              </a:ext>
            </a:extLst>
          </p:cNvPr>
          <p:cNvSpPr/>
          <p:nvPr/>
        </p:nvSpPr>
        <p:spPr>
          <a:xfrm>
            <a:off x="5318997" y="1500303"/>
            <a:ext cx="6146318" cy="469834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Put a screenshot of your website</a:t>
            </a:r>
          </a:p>
        </p:txBody>
      </p:sp>
      <p:sp>
        <p:nvSpPr>
          <p:cNvPr id="2" name="Title 1"/>
          <p:cNvSpPr>
            <a:spLocks noGrp="1"/>
          </p:cNvSpPr>
          <p:nvPr>
            <p:ph type="title"/>
          </p:nvPr>
        </p:nvSpPr>
        <p:spPr/>
        <p:txBody>
          <a:bodyPr vert="horz" lIns="91440" tIns="45720" rIns="91440" bIns="45720" rtlCol="0" anchor="ctr">
            <a:normAutofit/>
          </a:bodyPr>
          <a:lstStyle/>
          <a:p>
            <a:r>
              <a:rPr lang="en-US">
                <a:highlight>
                  <a:srgbClr val="FFFF00"/>
                </a:highlight>
              </a:rPr>
              <a:t>Update with County Website/Contact</a:t>
            </a:r>
          </a:p>
        </p:txBody>
      </p:sp>
      <p:sp>
        <p:nvSpPr>
          <p:cNvPr id="4" name="Text Placeholder 3">
            <a:extLst>
              <a:ext uri="{FF2B5EF4-FFF2-40B4-BE49-F238E27FC236}">
                <a16:creationId xmlns:a16="http://schemas.microsoft.com/office/drawing/2014/main" id="{8C545F7C-F62E-04F2-45EC-88888CA9EAA3}"/>
              </a:ext>
            </a:extLst>
          </p:cNvPr>
          <p:cNvSpPr>
            <a:spLocks noGrp="1"/>
          </p:cNvSpPr>
          <p:nvPr>
            <p:ph idx="1"/>
          </p:nvPr>
        </p:nvSpPr>
        <p:spPr>
          <a:xfrm>
            <a:off x="849086" y="1406106"/>
            <a:ext cx="4103914" cy="4235569"/>
          </a:xfrm>
        </p:spPr>
        <p:txBody>
          <a:bodyPr vert="horz" lIns="91440" tIns="45720" rIns="91440" bIns="45720" rtlCol="0" anchor="t" anchorCtr="0">
            <a:normAutofit/>
          </a:bodyPr>
          <a:lstStyle/>
          <a:p>
            <a:r>
              <a:rPr lang="en-US"/>
              <a:t>Resources</a:t>
            </a:r>
          </a:p>
          <a:p>
            <a:pPr lvl="1"/>
            <a:r>
              <a:rPr lang="en-US">
                <a:highlight>
                  <a:srgbClr val="FFFF00"/>
                </a:highlight>
              </a:rPr>
              <a:t>Include information about what’s on your website</a:t>
            </a:r>
          </a:p>
          <a:p>
            <a:r>
              <a:rPr lang="en-US"/>
              <a:t>Ways to contact</a:t>
            </a:r>
          </a:p>
          <a:p>
            <a:pPr lvl="1"/>
            <a:r>
              <a:rPr lang="en-US" err="1"/>
              <a:t>Listserve</a:t>
            </a:r>
            <a:r>
              <a:rPr lang="en-US"/>
              <a:t>: </a:t>
            </a:r>
            <a:r>
              <a:rPr lang="en-US">
                <a:highlight>
                  <a:srgbClr val="FFFF00"/>
                </a:highlight>
              </a:rPr>
              <a:t>put link to sign up</a:t>
            </a:r>
          </a:p>
          <a:p>
            <a:pPr lvl="1"/>
            <a:r>
              <a:rPr lang="en-US"/>
              <a:t>Email: </a:t>
            </a:r>
            <a:r>
              <a:rPr lang="en-US">
                <a:highlight>
                  <a:srgbClr val="FFFF00"/>
                </a:highlight>
              </a:rPr>
              <a:t>put email</a:t>
            </a:r>
          </a:p>
        </p:txBody>
      </p:sp>
      <p:sp>
        <p:nvSpPr>
          <p:cNvPr id="5" name="Slide Number Placeholder 4">
            <a:extLst>
              <a:ext uri="{FF2B5EF4-FFF2-40B4-BE49-F238E27FC236}">
                <a16:creationId xmlns:a16="http://schemas.microsoft.com/office/drawing/2014/main" id="{7C726CA3-918E-41FC-8812-F449119EDF09}"/>
              </a:ext>
            </a:extLst>
          </p:cNvPr>
          <p:cNvSpPr>
            <a:spLocks noGrp="1"/>
          </p:cNvSpPr>
          <p:nvPr>
            <p:ph type="sldNum" sz="quarter" idx="12"/>
          </p:nvPr>
        </p:nvSpPr>
        <p:spPr/>
        <p:txBody>
          <a:bodyPr/>
          <a:lstStyle/>
          <a:p>
            <a:pPr lvl="0"/>
            <a:fld id="{EB8090AE-F645-47C1-81A8-D4E28BF03D47}" type="slidenum">
              <a:rPr lang="en-US" noProof="0" smtClean="0"/>
              <a:pPr lvl="0"/>
              <a:t>17</a:t>
            </a:fld>
            <a:endParaRPr lang="en-US" noProof="0"/>
          </a:p>
        </p:txBody>
      </p:sp>
      <p:sp>
        <p:nvSpPr>
          <p:cNvPr id="6" name="Text Placeholder 5">
            <a:extLst>
              <a:ext uri="{FF2B5EF4-FFF2-40B4-BE49-F238E27FC236}">
                <a16:creationId xmlns:a16="http://schemas.microsoft.com/office/drawing/2014/main" id="{6B5545B4-30D5-4103-789D-BEB6C5BDCBBF}"/>
              </a:ext>
            </a:extLst>
          </p:cNvPr>
          <p:cNvSpPr>
            <a:spLocks noGrp="1"/>
          </p:cNvSpPr>
          <p:nvPr>
            <p:ph type="body" sz="quarter" idx="13"/>
          </p:nvPr>
        </p:nvSpPr>
        <p:spPr/>
        <p:txBody>
          <a:bodyPr/>
          <a:lstStyle/>
          <a:p>
            <a:endParaRPr lang="en-US"/>
          </a:p>
        </p:txBody>
      </p:sp>
      <p:sp>
        <p:nvSpPr>
          <p:cNvPr id="14" name="Rectangle 13">
            <a:extLst>
              <a:ext uri="{FF2B5EF4-FFF2-40B4-BE49-F238E27FC236}">
                <a16:creationId xmlns:a16="http://schemas.microsoft.com/office/drawing/2014/main" id="{5EAB33AB-5F13-B663-57AA-3FB5DB9DC40C}"/>
              </a:ext>
            </a:extLst>
          </p:cNvPr>
          <p:cNvSpPr/>
          <p:nvPr/>
        </p:nvSpPr>
        <p:spPr>
          <a:xfrm>
            <a:off x="4820321" y="4118076"/>
            <a:ext cx="1774355" cy="18192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Consider adding a QR code and a web address.</a:t>
            </a:r>
          </a:p>
        </p:txBody>
      </p:sp>
    </p:spTree>
    <p:extLst>
      <p:ext uri="{BB962C8B-B14F-4D97-AF65-F5344CB8AC3E}">
        <p14:creationId xmlns:p14="http://schemas.microsoft.com/office/powerpoint/2010/main" val="3819394866"/>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Available Trainings and Resources</a:t>
            </a:r>
          </a:p>
        </p:txBody>
      </p:sp>
      <p:sp>
        <p:nvSpPr>
          <p:cNvPr id="8" name="Text Placeholder 7">
            <a:extLst>
              <a:ext uri="{FF2B5EF4-FFF2-40B4-BE49-F238E27FC236}">
                <a16:creationId xmlns:a16="http://schemas.microsoft.com/office/drawing/2014/main" id="{D467B39F-3D2D-873D-25AB-3FA86B95FA65}"/>
              </a:ext>
            </a:extLst>
          </p:cNvPr>
          <p:cNvSpPr>
            <a:spLocks noGrp="1"/>
          </p:cNvSpPr>
          <p:nvPr>
            <p:ph type="body" sz="quarter" idx="13"/>
          </p:nvPr>
        </p:nvSpPr>
        <p:spPr/>
        <p:txBody>
          <a:bodyPr/>
          <a:lstStyle/>
          <a:p>
            <a:r>
              <a:rPr lang="en-US"/>
              <a:t>Find state-level information on the </a:t>
            </a:r>
            <a:r>
              <a:rPr lang="en-US">
                <a:hlinkClick r:id="rId3"/>
              </a:rPr>
              <a:t>CARE Act Resource Center</a:t>
            </a:r>
            <a:r>
              <a:rPr lang="en-US"/>
              <a:t>. </a:t>
            </a:r>
          </a:p>
        </p:txBody>
      </p:sp>
      <p:pic>
        <p:nvPicPr>
          <p:cNvPr id="5" name="Picture 4">
            <a:extLst>
              <a:ext uri="{FF2B5EF4-FFF2-40B4-BE49-F238E27FC236}">
                <a16:creationId xmlns:a16="http://schemas.microsoft.com/office/drawing/2014/main" id="{D3E80286-3544-9A3C-0AC9-9458D733999D}"/>
              </a:ext>
            </a:extLst>
          </p:cNvPr>
          <p:cNvPicPr>
            <a:picLocks noChangeAspect="1"/>
          </p:cNvPicPr>
          <p:nvPr/>
        </p:nvPicPr>
        <p:blipFill>
          <a:blip r:embed="rId4"/>
          <a:stretch>
            <a:fillRect/>
          </a:stretch>
        </p:blipFill>
        <p:spPr>
          <a:xfrm>
            <a:off x="5706091" y="3916671"/>
            <a:ext cx="5992196" cy="2588903"/>
          </a:xfrm>
          <a:prstGeom prst="rect">
            <a:avLst/>
          </a:prstGeom>
        </p:spPr>
      </p:pic>
      <p:sp>
        <p:nvSpPr>
          <p:cNvPr id="9" name="Text Placeholder 3">
            <a:extLst>
              <a:ext uri="{FF2B5EF4-FFF2-40B4-BE49-F238E27FC236}">
                <a16:creationId xmlns:a16="http://schemas.microsoft.com/office/drawing/2014/main" id="{9792A31B-C83F-0056-BB22-3AC7A4B688B7}"/>
              </a:ext>
            </a:extLst>
          </p:cNvPr>
          <p:cNvSpPr>
            <a:spLocks noGrp="1"/>
          </p:cNvSpPr>
          <p:nvPr>
            <p:ph idx="1"/>
          </p:nvPr>
        </p:nvSpPr>
        <p:spPr>
          <a:xfrm>
            <a:off x="838200" y="1401434"/>
            <a:ext cx="4509734" cy="4235569"/>
          </a:xfrm>
        </p:spPr>
        <p:txBody>
          <a:bodyPr vert="horz" lIns="91440" tIns="45720" rIns="91440" bIns="45720" rtlCol="0" anchor="ctr">
            <a:normAutofit/>
          </a:bodyPr>
          <a:lstStyle/>
          <a:p>
            <a:r>
              <a:rPr lang="en-US"/>
              <a:t>Recordings and decks of live trainings as well as asynchronous prerecorded trainings on many CARE process topics.</a:t>
            </a:r>
          </a:p>
          <a:p>
            <a:r>
              <a:rPr lang="en-US"/>
              <a:t>Resources, fact sheets, toolkits, and FAQs.</a:t>
            </a:r>
          </a:p>
          <a:p>
            <a:r>
              <a:rPr lang="en-US"/>
              <a:t>Recommended foundational CARE Act trainings and resources to get started with the basics.</a:t>
            </a:r>
          </a:p>
        </p:txBody>
      </p:sp>
      <p:pic>
        <p:nvPicPr>
          <p:cNvPr id="4" name="Picture 3">
            <a:extLst>
              <a:ext uri="{FF2B5EF4-FFF2-40B4-BE49-F238E27FC236}">
                <a16:creationId xmlns:a16="http://schemas.microsoft.com/office/drawing/2014/main" id="{4C077EED-7949-6CE6-0CFC-01CDE2346EE5}"/>
              </a:ext>
            </a:extLst>
          </p:cNvPr>
          <p:cNvPicPr>
            <a:picLocks noChangeAspect="1"/>
          </p:cNvPicPr>
          <p:nvPr/>
        </p:nvPicPr>
        <p:blipFill>
          <a:blip r:embed="rId5"/>
          <a:stretch>
            <a:fillRect/>
          </a:stretch>
        </p:blipFill>
        <p:spPr>
          <a:xfrm>
            <a:off x="5706091" y="1219661"/>
            <a:ext cx="5992196" cy="2500404"/>
          </a:xfrm>
          <a:prstGeom prst="rect">
            <a:avLst/>
          </a:prstGeom>
        </p:spPr>
      </p:pic>
    </p:spTree>
    <p:extLst>
      <p:ext uri="{BB962C8B-B14F-4D97-AF65-F5344CB8AC3E}">
        <p14:creationId xmlns:p14="http://schemas.microsoft.com/office/powerpoint/2010/main" val="3074013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DBCADE-8CC8-0DFF-3244-A61B500307FB}"/>
              </a:ext>
            </a:extLst>
          </p:cNvPr>
          <p:cNvSpPr txBox="1"/>
          <p:nvPr/>
        </p:nvSpPr>
        <p:spPr>
          <a:xfrm>
            <a:off x="843756" y="1795206"/>
            <a:ext cx="10504488" cy="1112973"/>
          </a:xfrm>
          <a:prstGeom prst="rect">
            <a:avLst/>
          </a:prstGeom>
          <a:noFill/>
        </p:spPr>
        <p:txBody>
          <a:bodyPr wrap="square" rtlCol="0" anchor="ctr" anchorCtr="0">
            <a:noAutofit/>
          </a:bodyPr>
          <a:lstStyle/>
          <a:p>
            <a:pPr algn="ctr"/>
            <a:r>
              <a:rPr lang="en-US" sz="6000" b="1" kern="1200">
                <a:solidFill>
                  <a:schemeClr val="tx2"/>
                </a:solidFill>
                <a:latin typeface="Segoe UI" panose="020B0502040204020203" pitchFamily="34" charset="0"/>
                <a:ea typeface="+mj-ea"/>
                <a:cs typeface="Segoe UI" panose="020B0502040204020203" pitchFamily="34" charset="0"/>
              </a:rPr>
              <a:t>Questions? </a:t>
            </a:r>
          </a:p>
          <a:p>
            <a:pPr algn="ctr"/>
            <a:r>
              <a:rPr lang="en-US" sz="3200" b="1" kern="1200">
                <a:solidFill>
                  <a:schemeClr val="tx2"/>
                </a:solidFill>
                <a:latin typeface="Segoe UI" panose="020B0502040204020203" pitchFamily="34" charset="0"/>
                <a:ea typeface="+mj-ea"/>
                <a:cs typeface="Segoe UI" panose="020B0502040204020203" pitchFamily="34" charset="0"/>
                <a:hlinkClick r:id="rId4"/>
              </a:rPr>
              <a:t>CARE-Act.org </a:t>
            </a:r>
            <a:r>
              <a:rPr lang="en-US" sz="3200" b="1" kern="1200">
                <a:solidFill>
                  <a:schemeClr val="tx2"/>
                </a:solidFill>
                <a:latin typeface="Segoe UI" panose="020B0502040204020203" pitchFamily="34" charset="0"/>
                <a:ea typeface="+mj-ea"/>
                <a:cs typeface="Segoe UI" panose="020B0502040204020203" pitchFamily="34" charset="0"/>
              </a:rPr>
              <a:t>| </a:t>
            </a:r>
            <a:r>
              <a:rPr lang="en-US" sz="3200" b="1" kern="1200">
                <a:solidFill>
                  <a:schemeClr val="tx2"/>
                </a:solidFill>
                <a:latin typeface="Segoe UI" panose="020B0502040204020203" pitchFamily="34" charset="0"/>
                <a:ea typeface="+mj-ea"/>
                <a:cs typeface="Segoe UI" panose="020B0502040204020203" pitchFamily="34" charset="0"/>
                <a:hlinkClick r:id="rId5"/>
              </a:rPr>
              <a:t>info@CARE-Act.org</a:t>
            </a:r>
            <a:r>
              <a:rPr lang="en-US" sz="3200" b="1" kern="1200">
                <a:solidFill>
                  <a:schemeClr val="tx2"/>
                </a:solidFill>
                <a:latin typeface="Segoe UI" panose="020B0502040204020203" pitchFamily="34" charset="0"/>
                <a:ea typeface="+mj-ea"/>
                <a:cs typeface="Segoe UI" panose="020B0502040204020203" pitchFamily="34" charset="0"/>
              </a:rPr>
              <a:t> </a:t>
            </a:r>
          </a:p>
        </p:txBody>
      </p:sp>
    </p:spTree>
    <p:extLst>
      <p:ext uri="{BB962C8B-B14F-4D97-AF65-F5344CB8AC3E}">
        <p14:creationId xmlns:p14="http://schemas.microsoft.com/office/powerpoint/2010/main" val="253970170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3055039C-3E50-9D9B-4581-D4A84440F6A4}"/>
              </a:ext>
            </a:extLst>
          </p:cNvPr>
          <p:cNvSpPr>
            <a:spLocks noGrp="1"/>
          </p:cNvSpPr>
          <p:nvPr>
            <p:ph type="pic" sz="quarter" idx="10"/>
          </p:nvPr>
        </p:nvSpPr>
        <p:spPr/>
        <p:txBody>
          <a:bodyPr/>
          <a:lstStyle/>
          <a:p>
            <a:endParaRPr lang="en-US"/>
          </a:p>
        </p:txBody>
      </p:sp>
      <p:sp>
        <p:nvSpPr>
          <p:cNvPr id="29" name="Text Placeholder 28">
            <a:extLst>
              <a:ext uri="{FF2B5EF4-FFF2-40B4-BE49-F238E27FC236}">
                <a16:creationId xmlns:a16="http://schemas.microsoft.com/office/drawing/2014/main" id="{52B915CD-FC9F-E9AF-EB45-67FDDC6EA3B3}"/>
              </a:ext>
            </a:extLst>
          </p:cNvPr>
          <p:cNvSpPr>
            <a:spLocks noGrp="1"/>
          </p:cNvSpPr>
          <p:nvPr>
            <p:ph type="body" sz="quarter" idx="11"/>
          </p:nvPr>
        </p:nvSpPr>
        <p:spPr/>
        <p:txBody>
          <a:bodyPr/>
          <a:lstStyle/>
          <a:p>
            <a:endParaRPr lang="en-US"/>
          </a:p>
        </p:txBody>
      </p:sp>
      <p:sp>
        <p:nvSpPr>
          <p:cNvPr id="30" name="Picture Placeholder 29">
            <a:extLst>
              <a:ext uri="{FF2B5EF4-FFF2-40B4-BE49-F238E27FC236}">
                <a16:creationId xmlns:a16="http://schemas.microsoft.com/office/drawing/2014/main" id="{A45D4F4F-2323-516E-CB93-E7436885FBB2}"/>
              </a:ext>
            </a:extLst>
          </p:cNvPr>
          <p:cNvSpPr>
            <a:spLocks noGrp="1"/>
          </p:cNvSpPr>
          <p:nvPr>
            <p:ph type="pic" sz="quarter" idx="12"/>
          </p:nvPr>
        </p:nvSpPr>
        <p:spPr/>
        <p:txBody>
          <a:bodyPr/>
          <a:lstStyle/>
          <a:p>
            <a:endParaRPr lang="en-US"/>
          </a:p>
        </p:txBody>
      </p:sp>
      <p:sp>
        <p:nvSpPr>
          <p:cNvPr id="31" name="Text Placeholder 30">
            <a:extLst>
              <a:ext uri="{FF2B5EF4-FFF2-40B4-BE49-F238E27FC236}">
                <a16:creationId xmlns:a16="http://schemas.microsoft.com/office/drawing/2014/main" id="{020C2ACE-4634-0FF6-7A20-2C86B0E103C0}"/>
              </a:ext>
            </a:extLst>
          </p:cNvPr>
          <p:cNvSpPr>
            <a:spLocks noGrp="1"/>
          </p:cNvSpPr>
          <p:nvPr>
            <p:ph type="body" sz="quarter" idx="13"/>
          </p:nvPr>
        </p:nvSpPr>
        <p:spPr/>
        <p:txBody>
          <a:bodyPr/>
          <a:lstStyle/>
          <a:p>
            <a:endParaRPr lang="en-US"/>
          </a:p>
        </p:txBody>
      </p:sp>
      <p:sp>
        <p:nvSpPr>
          <p:cNvPr id="2" name="Slide Number Placeholder 1">
            <a:extLst>
              <a:ext uri="{FF2B5EF4-FFF2-40B4-BE49-F238E27FC236}">
                <a16:creationId xmlns:a16="http://schemas.microsoft.com/office/drawing/2014/main" id="{1273F7B5-BA60-A200-DD10-B9A9C649981E}"/>
              </a:ext>
              <a:ext uri="{C183D7F6-B498-43B3-948B-1728B52AA6E4}">
                <adec:decorative xmlns:adec="http://schemas.microsoft.com/office/drawing/2017/decorative" val="0"/>
              </a:ext>
            </a:extLst>
          </p:cNvPr>
          <p:cNvSpPr>
            <a:spLocks noGrp="1"/>
          </p:cNvSpPr>
          <p:nvPr>
            <p:ph type="sldNum" sz="quarter" idx="14"/>
          </p:nvPr>
        </p:nvSpPr>
        <p:spPr>
          <a:xfrm>
            <a:off x="8610600" y="6176963"/>
            <a:ext cx="2743200" cy="365125"/>
          </a:xfrm>
        </p:spPr>
        <p:txBody>
          <a:bodyPr/>
          <a:lstStyle/>
          <a:p>
            <a:fld id="{EB8090AE-F645-47C1-81A8-D4E28BF03D47}" type="slidenum">
              <a:rPr lang="en-US" smtClean="0"/>
              <a:pPr/>
              <a:t>2</a:t>
            </a:fld>
            <a:endParaRPr lang="en-US"/>
          </a:p>
        </p:txBody>
      </p:sp>
      <p:sp>
        <p:nvSpPr>
          <p:cNvPr id="3" name="Text Placeholder 3">
            <a:extLst>
              <a:ext uri="{FF2B5EF4-FFF2-40B4-BE49-F238E27FC236}">
                <a16:creationId xmlns:a16="http://schemas.microsoft.com/office/drawing/2014/main" id="{91C4EBB5-4FE2-9963-ECB8-AEBDFFF3E815}"/>
              </a:ext>
            </a:extLst>
          </p:cNvPr>
          <p:cNvSpPr txBox="1">
            <a:spLocks/>
          </p:cNvSpPr>
          <p:nvPr/>
        </p:nvSpPr>
        <p:spPr>
          <a:xfrm>
            <a:off x="2174309" y="4714874"/>
            <a:ext cx="4114800" cy="904875"/>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200"/>
              </a:spcBef>
              <a:spcAft>
                <a:spcPts val="200"/>
              </a:spcAft>
              <a:buClr>
                <a:srgbClr val="FF9900"/>
              </a:buClr>
              <a:buFont typeface="Segoe UI" panose="020B0502040204020203" pitchFamily="34" charset="0"/>
              <a:buNone/>
              <a:defRPr sz="1800" b="1" kern="1200" cap="all" baseline="0">
                <a:solidFill>
                  <a:schemeClr val="tx1"/>
                </a:solidFill>
                <a:latin typeface="Segoe UI" panose="020B0502040204020203" pitchFamily="34" charset="0"/>
                <a:ea typeface="+mn-ea"/>
                <a:cs typeface="Segoe UI" panose="020B0502040204020203" pitchFamily="34" charset="0"/>
              </a:defRPr>
            </a:lvl1pPr>
            <a:lvl2pPr marL="0" indent="0" algn="ctr" defTabSz="914400" rtl="0" eaLnBrk="1" latinLnBrk="0" hangingPunct="1">
              <a:lnSpc>
                <a:spcPct val="100000"/>
              </a:lnSpc>
              <a:spcBef>
                <a:spcPts val="200"/>
              </a:spcBef>
              <a:spcAft>
                <a:spcPts val="200"/>
              </a:spcAft>
              <a:buClr>
                <a:srgbClr val="FF9900"/>
              </a:buClr>
              <a:buFont typeface="Arial" panose="020B0604020202020204" pitchFamily="34" charset="0"/>
              <a:buNone/>
              <a:defRPr sz="1600" kern="1200">
                <a:solidFill>
                  <a:schemeClr val="tx1"/>
                </a:solidFill>
                <a:latin typeface="Segoe UI" panose="020B0502040204020203" pitchFamily="34" charset="0"/>
                <a:ea typeface="+mn-ea"/>
                <a:cs typeface="Segoe UI" panose="020B0502040204020203" pitchFamily="34" charset="0"/>
              </a:defRPr>
            </a:lvl2pPr>
            <a:lvl3pPr marL="0" indent="0" algn="ctr" defTabSz="914400" rtl="0" eaLnBrk="1" latinLnBrk="0" hangingPunct="1">
              <a:lnSpc>
                <a:spcPct val="100000"/>
              </a:lnSpc>
              <a:spcBef>
                <a:spcPts val="200"/>
              </a:spcBef>
              <a:spcAft>
                <a:spcPts val="200"/>
              </a:spcAft>
              <a:buClr>
                <a:srgbClr val="FF9900"/>
              </a:buClr>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0" indent="0" algn="ctr"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0" indent="0" algn="ctr" defTabSz="914400" rtl="0" eaLnBrk="1" latinLnBrk="0" hangingPunct="1">
              <a:lnSpc>
                <a:spcPct val="100000"/>
              </a:lnSpc>
              <a:spcBef>
                <a:spcPts val="200"/>
              </a:spcBef>
              <a:spcAft>
                <a:spcPts val="200"/>
              </a:spcAft>
              <a:buClr>
                <a:srgbClr val="FF9900"/>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58085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3A8-219A-4F5F-B568-F7C6FC0602CD}"/>
              </a:ext>
            </a:extLst>
          </p:cNvPr>
          <p:cNvSpPr>
            <a:spLocks noGrp="1"/>
          </p:cNvSpPr>
          <p:nvPr>
            <p:ph type="title"/>
          </p:nvPr>
        </p:nvSpPr>
        <p:spPr/>
        <p:txBody>
          <a:bodyPr/>
          <a:lstStyle/>
          <a:p>
            <a:r>
              <a:rPr lang="en-US"/>
              <a:t>Basic Shapes</a:t>
            </a:r>
          </a:p>
        </p:txBody>
      </p:sp>
      <p:grpSp>
        <p:nvGrpSpPr>
          <p:cNvPr id="9" name="Group 8">
            <a:extLst>
              <a:ext uri="{FF2B5EF4-FFF2-40B4-BE49-F238E27FC236}">
                <a16:creationId xmlns:a16="http://schemas.microsoft.com/office/drawing/2014/main" id="{85E24205-FEC3-4AC6-BF18-244F0D1F7450}"/>
              </a:ext>
            </a:extLst>
          </p:cNvPr>
          <p:cNvGrpSpPr/>
          <p:nvPr/>
        </p:nvGrpSpPr>
        <p:grpSpPr>
          <a:xfrm>
            <a:off x="363904" y="1124744"/>
            <a:ext cx="6768750" cy="900100"/>
            <a:chOff x="395537" y="1124744"/>
            <a:chExt cx="6312217" cy="900100"/>
          </a:xfrm>
        </p:grpSpPr>
        <p:sp>
          <p:nvSpPr>
            <p:cNvPr id="10" name="Rounded Rectangle 12">
              <a:extLst>
                <a:ext uri="{FF2B5EF4-FFF2-40B4-BE49-F238E27FC236}">
                  <a16:creationId xmlns:a16="http://schemas.microsoft.com/office/drawing/2014/main" id="{25B68445-B2CA-469C-BB71-EEFA4E201A49}"/>
                </a:ext>
              </a:extLst>
            </p:cNvPr>
            <p:cNvSpPr/>
            <p:nvPr/>
          </p:nvSpPr>
          <p:spPr>
            <a:xfrm>
              <a:off x="395537" y="1124744"/>
              <a:ext cx="2016224" cy="900100"/>
            </a:xfrm>
            <a:prstGeom prst="roundRect">
              <a:avLst>
                <a:gd name="adj" fmla="val 0"/>
              </a:avLst>
            </a:prstGeom>
            <a:solidFill>
              <a:schemeClr val="tx2"/>
            </a:solidFill>
            <a:ln w="3810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b="1">
                  <a:solidFill>
                    <a:schemeClr val="bg1"/>
                  </a:solidFill>
                  <a:latin typeface="Segoe UI" panose="020B0502040204020203" pitchFamily="34" charset="0"/>
                  <a:cs typeface="Arial Black"/>
                </a:rPr>
                <a:t>Text</a:t>
              </a:r>
            </a:p>
          </p:txBody>
        </p:sp>
        <p:sp>
          <p:nvSpPr>
            <p:cNvPr id="11" name="Rounded Rectangle 14">
              <a:extLst>
                <a:ext uri="{FF2B5EF4-FFF2-40B4-BE49-F238E27FC236}">
                  <a16:creationId xmlns:a16="http://schemas.microsoft.com/office/drawing/2014/main" id="{AB35CABA-CA50-4A94-9400-D986DA76C257}"/>
                </a:ext>
              </a:extLst>
            </p:cNvPr>
            <p:cNvSpPr/>
            <p:nvPr/>
          </p:nvSpPr>
          <p:spPr>
            <a:xfrm>
              <a:off x="4691530" y="1124744"/>
              <a:ext cx="2016224" cy="900100"/>
            </a:xfrm>
            <a:prstGeom prst="roundRect">
              <a:avLst>
                <a:gd name="adj" fmla="val 0"/>
              </a:avLst>
            </a:prstGeom>
            <a:solidFill>
              <a:schemeClr val="accent1"/>
            </a:solidFill>
            <a:ln w="3810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b="1">
                  <a:solidFill>
                    <a:schemeClr val="bg1"/>
                  </a:solidFill>
                  <a:latin typeface="Segoe UI" panose="020B0502040204020203" pitchFamily="34" charset="0"/>
                  <a:cs typeface="Arial Black"/>
                </a:rPr>
                <a:t>Text</a:t>
              </a:r>
            </a:p>
          </p:txBody>
        </p:sp>
        <p:sp>
          <p:nvSpPr>
            <p:cNvPr id="12" name="Rounded Rectangle 16">
              <a:extLst>
                <a:ext uri="{FF2B5EF4-FFF2-40B4-BE49-F238E27FC236}">
                  <a16:creationId xmlns:a16="http://schemas.microsoft.com/office/drawing/2014/main" id="{86AE0084-B686-4017-A4D7-6D1C201A3165}"/>
                </a:ext>
              </a:extLst>
            </p:cNvPr>
            <p:cNvSpPr/>
            <p:nvPr/>
          </p:nvSpPr>
          <p:spPr>
            <a:xfrm>
              <a:off x="2543534" y="1124744"/>
              <a:ext cx="2016224" cy="900100"/>
            </a:xfrm>
            <a:prstGeom prst="roundRect">
              <a:avLst>
                <a:gd name="adj" fmla="val 0"/>
              </a:avLst>
            </a:prstGeom>
            <a:solidFill>
              <a:schemeClr val="accent3"/>
            </a:solidFill>
            <a:ln w="38100" cmpd="sng">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b="1">
                  <a:solidFill>
                    <a:schemeClr val="bg1"/>
                  </a:solidFill>
                  <a:latin typeface="Segoe UI" panose="020B0502040204020203" pitchFamily="34" charset="0"/>
                  <a:cs typeface="Arial Black"/>
                </a:rPr>
                <a:t>Text</a:t>
              </a:r>
            </a:p>
          </p:txBody>
        </p:sp>
      </p:grpSp>
      <p:sp>
        <p:nvSpPr>
          <p:cNvPr id="13" name="Rectangle 12">
            <a:extLst>
              <a:ext uri="{FF2B5EF4-FFF2-40B4-BE49-F238E27FC236}">
                <a16:creationId xmlns:a16="http://schemas.microsoft.com/office/drawing/2014/main" id="{2A9D11C4-F006-4966-B744-5FCB69BE65BC}"/>
              </a:ext>
            </a:extLst>
          </p:cNvPr>
          <p:cNvSpPr>
            <a:spLocks noChangeArrowheads="1"/>
          </p:cNvSpPr>
          <p:nvPr/>
        </p:nvSpPr>
        <p:spPr bwMode="auto">
          <a:xfrm>
            <a:off x="5451177" y="4656070"/>
            <a:ext cx="1440160" cy="912314"/>
          </a:xfrm>
          <a:prstGeom prst="rect">
            <a:avLst/>
          </a:prstGeom>
          <a:solidFill>
            <a:schemeClr val="accent1">
              <a:lumMod val="20000"/>
              <a:lumOff val="80000"/>
            </a:schemeClr>
          </a:solidFill>
          <a:ln w="9525" algn="ctr">
            <a:noFill/>
            <a:miter lim="800000"/>
            <a:headEnd/>
            <a:tailEnd/>
          </a:ln>
          <a:effectLst/>
        </p:spPr>
        <p:txBody>
          <a:bodyPr wrap="none" lIns="0" tIns="0" rIns="0" bIns="0" anchor="ctr" anchorCtr="0"/>
          <a:lstStyle>
            <a:defPPr>
              <a:defRPr lang="en-US"/>
            </a:defPPr>
            <a:lvl1pPr algn="l" rtl="0" fontAlgn="base">
              <a:spcBef>
                <a:spcPct val="50000"/>
              </a:spcBef>
              <a:spcAft>
                <a:spcPct val="0"/>
              </a:spcAft>
              <a:defRPr sz="2600" b="1" kern="1200">
                <a:solidFill>
                  <a:srgbClr val="086BB5"/>
                </a:solidFill>
                <a:latin typeface="Myriad Pro" pitchFamily="34" charset="0"/>
                <a:ea typeface="+mn-ea"/>
                <a:cs typeface="Arial" charset="0"/>
              </a:defRPr>
            </a:lvl1pPr>
            <a:lvl2pPr marL="457200" algn="l" rtl="0" fontAlgn="base">
              <a:spcBef>
                <a:spcPct val="50000"/>
              </a:spcBef>
              <a:spcAft>
                <a:spcPct val="0"/>
              </a:spcAft>
              <a:defRPr sz="2600" b="1" kern="1200">
                <a:solidFill>
                  <a:srgbClr val="086BB5"/>
                </a:solidFill>
                <a:latin typeface="Myriad Pro" pitchFamily="34" charset="0"/>
                <a:ea typeface="+mn-ea"/>
                <a:cs typeface="Arial" charset="0"/>
              </a:defRPr>
            </a:lvl2pPr>
            <a:lvl3pPr marL="914400" algn="l" rtl="0" fontAlgn="base">
              <a:spcBef>
                <a:spcPct val="50000"/>
              </a:spcBef>
              <a:spcAft>
                <a:spcPct val="0"/>
              </a:spcAft>
              <a:defRPr sz="2600" b="1" kern="1200">
                <a:solidFill>
                  <a:srgbClr val="086BB5"/>
                </a:solidFill>
                <a:latin typeface="Myriad Pro" pitchFamily="34" charset="0"/>
                <a:ea typeface="+mn-ea"/>
                <a:cs typeface="Arial" charset="0"/>
              </a:defRPr>
            </a:lvl3pPr>
            <a:lvl4pPr marL="1371600" algn="l" rtl="0" fontAlgn="base">
              <a:spcBef>
                <a:spcPct val="50000"/>
              </a:spcBef>
              <a:spcAft>
                <a:spcPct val="0"/>
              </a:spcAft>
              <a:defRPr sz="2600" b="1" kern="1200">
                <a:solidFill>
                  <a:srgbClr val="086BB5"/>
                </a:solidFill>
                <a:latin typeface="Myriad Pro" pitchFamily="34" charset="0"/>
                <a:ea typeface="+mn-ea"/>
                <a:cs typeface="Arial" charset="0"/>
              </a:defRPr>
            </a:lvl4pPr>
            <a:lvl5pPr marL="1828800" algn="l" rtl="0" fontAlgn="base">
              <a:spcBef>
                <a:spcPct val="50000"/>
              </a:spcBef>
              <a:spcAft>
                <a:spcPct val="0"/>
              </a:spcAft>
              <a:defRPr sz="2600" b="1" kern="1200">
                <a:solidFill>
                  <a:srgbClr val="086BB5"/>
                </a:solidFill>
                <a:latin typeface="Myriad Pro" pitchFamily="34" charset="0"/>
                <a:ea typeface="+mn-ea"/>
                <a:cs typeface="Arial" charset="0"/>
              </a:defRPr>
            </a:lvl5pPr>
            <a:lvl6pPr marL="2286000" algn="l" defTabSz="914400" rtl="0" eaLnBrk="1" latinLnBrk="0" hangingPunct="1">
              <a:defRPr sz="2600" b="1" kern="1200">
                <a:solidFill>
                  <a:srgbClr val="086BB5"/>
                </a:solidFill>
                <a:latin typeface="Myriad Pro" pitchFamily="34" charset="0"/>
                <a:ea typeface="+mn-ea"/>
                <a:cs typeface="Arial" charset="0"/>
              </a:defRPr>
            </a:lvl6pPr>
            <a:lvl7pPr marL="2743200" algn="l" defTabSz="914400" rtl="0" eaLnBrk="1" latinLnBrk="0" hangingPunct="1">
              <a:defRPr sz="2600" b="1" kern="1200">
                <a:solidFill>
                  <a:srgbClr val="086BB5"/>
                </a:solidFill>
                <a:latin typeface="Myriad Pro" pitchFamily="34" charset="0"/>
                <a:ea typeface="+mn-ea"/>
                <a:cs typeface="Arial" charset="0"/>
              </a:defRPr>
            </a:lvl7pPr>
            <a:lvl8pPr marL="3200400" algn="l" defTabSz="914400" rtl="0" eaLnBrk="1" latinLnBrk="0" hangingPunct="1">
              <a:defRPr sz="2600" b="1" kern="1200">
                <a:solidFill>
                  <a:srgbClr val="086BB5"/>
                </a:solidFill>
                <a:latin typeface="Myriad Pro" pitchFamily="34" charset="0"/>
                <a:ea typeface="+mn-ea"/>
                <a:cs typeface="Arial" charset="0"/>
              </a:defRPr>
            </a:lvl8pPr>
            <a:lvl9pPr marL="3657600" algn="l" defTabSz="914400" rtl="0" eaLnBrk="1" latinLnBrk="0" hangingPunct="1">
              <a:defRPr sz="2600" b="1" kern="1200">
                <a:solidFill>
                  <a:srgbClr val="086BB5"/>
                </a:solidFill>
                <a:latin typeface="Myriad Pro" pitchFamily="34" charset="0"/>
                <a:ea typeface="+mn-ea"/>
                <a:cs typeface="Arial" charset="0"/>
              </a:defRPr>
            </a:lvl9pPr>
          </a:lstStyle>
          <a:p>
            <a:pPr algn="ctr">
              <a:spcBef>
                <a:spcPts val="0"/>
              </a:spcBef>
              <a:spcAft>
                <a:spcPts val="0"/>
              </a:spcAft>
            </a:pPr>
            <a:r>
              <a:rPr lang="en-US" altLang="en-US" sz="5400">
                <a:solidFill>
                  <a:schemeClr val="accent1"/>
                </a:solidFill>
                <a:latin typeface="Segoe UI" panose="020B0502040204020203" pitchFamily="34" charset="0"/>
              </a:rPr>
              <a:t>1</a:t>
            </a:r>
          </a:p>
        </p:txBody>
      </p:sp>
      <p:sp>
        <p:nvSpPr>
          <p:cNvPr id="14" name="Rounded Rectangle 24">
            <a:extLst>
              <a:ext uri="{FF2B5EF4-FFF2-40B4-BE49-F238E27FC236}">
                <a16:creationId xmlns:a16="http://schemas.microsoft.com/office/drawing/2014/main" id="{732E5DBE-D87B-409C-9049-61B5D5700310}"/>
              </a:ext>
            </a:extLst>
          </p:cNvPr>
          <p:cNvSpPr/>
          <p:nvPr/>
        </p:nvSpPr>
        <p:spPr>
          <a:xfrm>
            <a:off x="2654126" y="2132857"/>
            <a:ext cx="4478529" cy="1922511"/>
          </a:xfrm>
          <a:prstGeom prst="roundRect">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defRPr/>
            </a:pPr>
            <a:r>
              <a:rPr lang="en-US" sz="2000" b="1">
                <a:solidFill>
                  <a:srgbClr val="006699"/>
                </a:solidFill>
                <a:latin typeface="Segoe UI" panose="020B0502040204020203" pitchFamily="34" charset="0"/>
              </a:rPr>
              <a:t>Text</a:t>
            </a:r>
            <a:endParaRPr lang="en-US">
              <a:latin typeface="Segoe UI" panose="020B0502040204020203" pitchFamily="34" charset="0"/>
            </a:endParaRPr>
          </a:p>
        </p:txBody>
      </p:sp>
      <p:grpSp>
        <p:nvGrpSpPr>
          <p:cNvPr id="15" name="Group 14">
            <a:extLst>
              <a:ext uri="{FF2B5EF4-FFF2-40B4-BE49-F238E27FC236}">
                <a16:creationId xmlns:a16="http://schemas.microsoft.com/office/drawing/2014/main" id="{D87CBA61-47E7-45D6-9B47-98FAC3FC72FE}"/>
              </a:ext>
            </a:extLst>
          </p:cNvPr>
          <p:cNvGrpSpPr/>
          <p:nvPr/>
        </p:nvGrpSpPr>
        <p:grpSpPr>
          <a:xfrm>
            <a:off x="363902" y="2132858"/>
            <a:ext cx="2162049" cy="1922512"/>
            <a:chOff x="1955835" y="2780252"/>
            <a:chExt cx="1400259" cy="1156937"/>
          </a:xfrm>
        </p:grpSpPr>
        <p:sp>
          <p:nvSpPr>
            <p:cNvPr id="16" name="Round Same Side Corner Rectangle 28">
              <a:extLst>
                <a:ext uri="{FF2B5EF4-FFF2-40B4-BE49-F238E27FC236}">
                  <a16:creationId xmlns:a16="http://schemas.microsoft.com/office/drawing/2014/main" id="{11F59439-AABD-4B33-B50C-F23504B93E33}"/>
                </a:ext>
              </a:extLst>
            </p:cNvPr>
            <p:cNvSpPr/>
            <p:nvPr/>
          </p:nvSpPr>
          <p:spPr>
            <a:xfrm>
              <a:off x="1955836" y="3426689"/>
              <a:ext cx="1400258" cy="510500"/>
            </a:xfrm>
            <a:prstGeom prst="round2SameRect">
              <a:avLst>
                <a:gd name="adj1" fmla="val 0"/>
                <a:gd name="adj2" fmla="val 0"/>
              </a:avLst>
            </a:prstGeom>
            <a:solidFill>
              <a:schemeClr val="tx2">
                <a:lumMod val="20000"/>
                <a:lumOff val="80000"/>
                <a:alpha val="27000"/>
              </a:schemeClr>
            </a:solidFill>
            <a:ln w="1905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a:solidFill>
                    <a:schemeClr val="tx2"/>
                  </a:solidFill>
                  <a:latin typeface="Segoe UI" panose="020B0502040204020203" pitchFamily="34" charset="0"/>
                  <a:cs typeface="Arial Black"/>
                </a:rPr>
                <a:t>Text</a:t>
              </a:r>
            </a:p>
          </p:txBody>
        </p:sp>
        <p:sp>
          <p:nvSpPr>
            <p:cNvPr id="17" name="Round Same Side Corner Rectangle 30">
              <a:extLst>
                <a:ext uri="{FF2B5EF4-FFF2-40B4-BE49-F238E27FC236}">
                  <a16:creationId xmlns:a16="http://schemas.microsoft.com/office/drawing/2014/main" id="{F4FBC60F-1001-4932-8384-828062769FC6}"/>
                </a:ext>
              </a:extLst>
            </p:cNvPr>
            <p:cNvSpPr/>
            <p:nvPr/>
          </p:nvSpPr>
          <p:spPr>
            <a:xfrm>
              <a:off x="1955835" y="2780252"/>
              <a:ext cx="1400257" cy="541104"/>
            </a:xfrm>
            <a:prstGeom prst="round2SameRect">
              <a:avLst>
                <a:gd name="adj1" fmla="val 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a:solidFill>
                    <a:schemeClr val="bg1"/>
                  </a:solidFill>
                  <a:latin typeface="Segoe UI" panose="020B0502040204020203" pitchFamily="34" charset="0"/>
                  <a:cs typeface="Arial Black"/>
                </a:rPr>
                <a:t>Text</a:t>
              </a:r>
            </a:p>
          </p:txBody>
        </p:sp>
      </p:grpSp>
      <p:sp>
        <p:nvSpPr>
          <p:cNvPr id="18" name="Isosceles Triangle 17">
            <a:extLst>
              <a:ext uri="{FF2B5EF4-FFF2-40B4-BE49-F238E27FC236}">
                <a16:creationId xmlns:a16="http://schemas.microsoft.com/office/drawing/2014/main" id="{6C4610CD-BB2C-41DB-82EA-8DCE05D8FD18}"/>
              </a:ext>
            </a:extLst>
          </p:cNvPr>
          <p:cNvSpPr/>
          <p:nvPr/>
        </p:nvSpPr>
        <p:spPr>
          <a:xfrm rot="10800000">
            <a:off x="5457383" y="5745692"/>
            <a:ext cx="3126582" cy="491620"/>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a:latin typeface="Segoe UI" panose="020B0502040204020203" pitchFamily="34" charset="0"/>
            </a:endParaRPr>
          </a:p>
        </p:txBody>
      </p:sp>
      <p:sp>
        <p:nvSpPr>
          <p:cNvPr id="20" name="Right Arrow 25">
            <a:extLst>
              <a:ext uri="{FF2B5EF4-FFF2-40B4-BE49-F238E27FC236}">
                <a16:creationId xmlns:a16="http://schemas.microsoft.com/office/drawing/2014/main" id="{46DD3144-44B6-4F4C-822A-6AB139CBDE8E}"/>
              </a:ext>
            </a:extLst>
          </p:cNvPr>
          <p:cNvSpPr/>
          <p:nvPr/>
        </p:nvSpPr>
        <p:spPr>
          <a:xfrm>
            <a:off x="410618" y="5357298"/>
            <a:ext cx="4482773" cy="776789"/>
          </a:xfrm>
          <a:prstGeom prst="rightArrow">
            <a:avLst>
              <a:gd name="adj1" fmla="val 65486"/>
              <a:gd name="adj2" fmla="val 5000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algn="ctr"/>
            <a:r>
              <a:rPr lang="en-US" sz="2000" b="1">
                <a:latin typeface="Segoe UI" panose="020B0502040204020203" pitchFamily="34" charset="0"/>
              </a:rPr>
              <a:t>Text</a:t>
            </a:r>
          </a:p>
        </p:txBody>
      </p:sp>
      <p:sp>
        <p:nvSpPr>
          <p:cNvPr id="21" name="Left-Right Arrow 34">
            <a:extLst>
              <a:ext uri="{FF2B5EF4-FFF2-40B4-BE49-F238E27FC236}">
                <a16:creationId xmlns:a16="http://schemas.microsoft.com/office/drawing/2014/main" id="{3FBCBA2C-390F-48A5-8CEC-3AC71D7F794E}"/>
              </a:ext>
            </a:extLst>
          </p:cNvPr>
          <p:cNvSpPr/>
          <p:nvPr/>
        </p:nvSpPr>
        <p:spPr>
          <a:xfrm>
            <a:off x="410617" y="4403353"/>
            <a:ext cx="4482774" cy="778910"/>
          </a:xfrm>
          <a:prstGeom prst="leftRightArrow">
            <a:avLst>
              <a:gd name="adj1" fmla="val 62781"/>
              <a:gd name="adj2" fmla="val 4911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2000" b="1">
                <a:solidFill>
                  <a:schemeClr val="bg1"/>
                </a:solidFill>
                <a:latin typeface="Segoe UI" panose="020B0502040204020203" pitchFamily="34" charset="0"/>
              </a:rPr>
              <a:t>Text</a:t>
            </a:r>
          </a:p>
        </p:txBody>
      </p:sp>
      <p:sp>
        <p:nvSpPr>
          <p:cNvPr id="22" name="Pentagon 47">
            <a:extLst>
              <a:ext uri="{FF2B5EF4-FFF2-40B4-BE49-F238E27FC236}">
                <a16:creationId xmlns:a16="http://schemas.microsoft.com/office/drawing/2014/main" id="{66CA8B53-DA73-42D4-BA4E-4C3E3FD436A3}"/>
              </a:ext>
            </a:extLst>
          </p:cNvPr>
          <p:cNvSpPr/>
          <p:nvPr/>
        </p:nvSpPr>
        <p:spPr>
          <a:xfrm>
            <a:off x="7020673" y="4656071"/>
            <a:ext cx="1677070" cy="912314"/>
          </a:xfrm>
          <a:prstGeom prst="homePlate">
            <a:avLst/>
          </a:prstGeom>
          <a:solidFill>
            <a:schemeClr val="accent3"/>
          </a:solidFill>
          <a:ln w="9525" algn="ctr">
            <a:noFill/>
            <a:miter lim="800000"/>
            <a:headEnd/>
            <a:tailEnd/>
          </a:ln>
          <a:effectLst/>
        </p:spPr>
        <p:txBody>
          <a:bodyPr wrap="none" lIns="0" tIns="0" rIns="0" bIns="0" anchor="ctr" anchorCtr="0"/>
          <a:lstStyle/>
          <a:p>
            <a:pPr algn="ctr"/>
            <a:r>
              <a:rPr lang="en-US" altLang="en-US" sz="5400" b="1">
                <a:solidFill>
                  <a:schemeClr val="bg1"/>
                </a:solidFill>
                <a:latin typeface="Segoe UI" panose="020B0502040204020203" pitchFamily="34" charset="0"/>
              </a:rPr>
              <a:t>2</a:t>
            </a:r>
          </a:p>
        </p:txBody>
      </p:sp>
      <p:sp>
        <p:nvSpPr>
          <p:cNvPr id="23" name="Oval 22">
            <a:extLst>
              <a:ext uri="{FF2B5EF4-FFF2-40B4-BE49-F238E27FC236}">
                <a16:creationId xmlns:a16="http://schemas.microsoft.com/office/drawing/2014/main" id="{CDA5ABF5-057F-4E05-8FE0-4E17D54F1BA3}"/>
              </a:ext>
            </a:extLst>
          </p:cNvPr>
          <p:cNvSpPr/>
          <p:nvPr/>
        </p:nvSpPr>
        <p:spPr>
          <a:xfrm>
            <a:off x="7777137" y="2132856"/>
            <a:ext cx="914400"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b="1">
                <a:solidFill>
                  <a:schemeClr val="bg1"/>
                </a:solidFill>
                <a:latin typeface="Segoe UI" panose="020B0502040204020203" pitchFamily="34" charset="0"/>
              </a:rPr>
              <a:t>Text</a:t>
            </a:r>
          </a:p>
        </p:txBody>
      </p:sp>
      <p:sp>
        <p:nvSpPr>
          <p:cNvPr id="24" name="Oval 23">
            <a:extLst>
              <a:ext uri="{FF2B5EF4-FFF2-40B4-BE49-F238E27FC236}">
                <a16:creationId xmlns:a16="http://schemas.microsoft.com/office/drawing/2014/main" id="{834C112C-BCEB-4D6C-8567-EECBCE76928C}"/>
              </a:ext>
            </a:extLst>
          </p:cNvPr>
          <p:cNvSpPr/>
          <p:nvPr/>
        </p:nvSpPr>
        <p:spPr>
          <a:xfrm>
            <a:off x="7761575" y="1124744"/>
            <a:ext cx="914400" cy="9144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b="1">
                <a:solidFill>
                  <a:schemeClr val="tx1">
                    <a:lumMod val="75000"/>
                    <a:lumOff val="25000"/>
                  </a:schemeClr>
                </a:solidFill>
                <a:latin typeface="Segoe UI" panose="020B0502040204020203" pitchFamily="34" charset="0"/>
              </a:rPr>
              <a:t>Text</a:t>
            </a:r>
          </a:p>
        </p:txBody>
      </p:sp>
      <p:sp>
        <p:nvSpPr>
          <p:cNvPr id="25" name="Oval 24">
            <a:extLst>
              <a:ext uri="{FF2B5EF4-FFF2-40B4-BE49-F238E27FC236}">
                <a16:creationId xmlns:a16="http://schemas.microsoft.com/office/drawing/2014/main" id="{F2B47A0B-18F2-4DA0-8A5E-4D67A1DC0CDC}"/>
              </a:ext>
            </a:extLst>
          </p:cNvPr>
          <p:cNvSpPr/>
          <p:nvPr/>
        </p:nvSpPr>
        <p:spPr>
          <a:xfrm>
            <a:off x="7777137" y="3140968"/>
            <a:ext cx="914400" cy="9144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b="1">
                <a:solidFill>
                  <a:srgbClr val="0066A4"/>
                </a:solidFill>
                <a:latin typeface="Segoe UI" panose="020B0502040204020203" pitchFamily="34" charset="0"/>
              </a:rPr>
              <a:t>Text</a:t>
            </a:r>
          </a:p>
        </p:txBody>
      </p:sp>
      <p:sp>
        <p:nvSpPr>
          <p:cNvPr id="3" name="Arrow: Chevron 2">
            <a:extLst>
              <a:ext uri="{FF2B5EF4-FFF2-40B4-BE49-F238E27FC236}">
                <a16:creationId xmlns:a16="http://schemas.microsoft.com/office/drawing/2014/main" id="{135E5556-2C18-4D0A-B1A7-331B536FF3A3}"/>
              </a:ext>
            </a:extLst>
          </p:cNvPr>
          <p:cNvSpPr/>
          <p:nvPr/>
        </p:nvSpPr>
        <p:spPr>
          <a:xfrm>
            <a:off x="9144000" y="1183974"/>
            <a:ext cx="838200" cy="1022412"/>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endParaRPr>
          </a:p>
        </p:txBody>
      </p:sp>
      <p:sp>
        <p:nvSpPr>
          <p:cNvPr id="26" name="Arrow: Chevron 25">
            <a:extLst>
              <a:ext uri="{FF2B5EF4-FFF2-40B4-BE49-F238E27FC236}">
                <a16:creationId xmlns:a16="http://schemas.microsoft.com/office/drawing/2014/main" id="{42FC45D3-7247-4CB5-B820-FABE3EF51FC4}"/>
              </a:ext>
            </a:extLst>
          </p:cNvPr>
          <p:cNvSpPr/>
          <p:nvPr/>
        </p:nvSpPr>
        <p:spPr>
          <a:xfrm>
            <a:off x="9801958" y="1183974"/>
            <a:ext cx="838200" cy="1022412"/>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endParaRPr>
          </a:p>
        </p:txBody>
      </p:sp>
      <p:sp>
        <p:nvSpPr>
          <p:cNvPr id="27" name="Arrow: Chevron 26">
            <a:extLst>
              <a:ext uri="{FF2B5EF4-FFF2-40B4-BE49-F238E27FC236}">
                <a16:creationId xmlns:a16="http://schemas.microsoft.com/office/drawing/2014/main" id="{E7431D84-EBD6-4B81-928E-D5124F088CC1}"/>
              </a:ext>
            </a:extLst>
          </p:cNvPr>
          <p:cNvSpPr/>
          <p:nvPr/>
        </p:nvSpPr>
        <p:spPr>
          <a:xfrm>
            <a:off x="10459916" y="1183974"/>
            <a:ext cx="838200" cy="1022412"/>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endParaRPr>
          </a:p>
        </p:txBody>
      </p:sp>
      <p:sp>
        <p:nvSpPr>
          <p:cNvPr id="28" name="Arrow: Chevron 27">
            <a:extLst>
              <a:ext uri="{FF2B5EF4-FFF2-40B4-BE49-F238E27FC236}">
                <a16:creationId xmlns:a16="http://schemas.microsoft.com/office/drawing/2014/main" id="{915A8AC6-6306-4124-8212-AFA716EC278D}"/>
              </a:ext>
            </a:extLst>
          </p:cNvPr>
          <p:cNvSpPr/>
          <p:nvPr/>
        </p:nvSpPr>
        <p:spPr>
          <a:xfrm>
            <a:off x="11117873" y="1183974"/>
            <a:ext cx="838200" cy="1022412"/>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Segoe UI" panose="020B0502040204020203" pitchFamily="34" charset="0"/>
            </a:endParaRPr>
          </a:p>
        </p:txBody>
      </p:sp>
      <p:grpSp>
        <p:nvGrpSpPr>
          <p:cNvPr id="32" name="Group 31">
            <a:extLst>
              <a:ext uri="{FF2B5EF4-FFF2-40B4-BE49-F238E27FC236}">
                <a16:creationId xmlns:a16="http://schemas.microsoft.com/office/drawing/2014/main" id="{3F9DD1FC-F57C-4AEF-9CDB-40F177944F39}"/>
              </a:ext>
            </a:extLst>
          </p:cNvPr>
          <p:cNvGrpSpPr/>
          <p:nvPr/>
        </p:nvGrpSpPr>
        <p:grpSpPr>
          <a:xfrm>
            <a:off x="8802308" y="2377741"/>
            <a:ext cx="2359782" cy="3836959"/>
            <a:chOff x="8787227" y="2377740"/>
            <a:chExt cx="2359782" cy="3836959"/>
          </a:xfrm>
        </p:grpSpPr>
        <p:sp>
          <p:nvSpPr>
            <p:cNvPr id="33" name="Arrow: Circular 32">
              <a:extLst>
                <a:ext uri="{FF2B5EF4-FFF2-40B4-BE49-F238E27FC236}">
                  <a16:creationId xmlns:a16="http://schemas.microsoft.com/office/drawing/2014/main" id="{807756F5-72FA-4C86-A8F5-6B7B07E1A80B}"/>
                </a:ext>
              </a:extLst>
            </p:cNvPr>
            <p:cNvSpPr/>
            <p:nvPr/>
          </p:nvSpPr>
          <p:spPr>
            <a:xfrm>
              <a:off x="9300178" y="2377740"/>
              <a:ext cx="1846831" cy="1847112"/>
            </a:xfrm>
            <a:prstGeom prst="circularArrow">
              <a:avLst>
                <a:gd name="adj1" fmla="val 10980"/>
                <a:gd name="adj2" fmla="val 1142322"/>
                <a:gd name="adj3" fmla="val 4500000"/>
                <a:gd name="adj4" fmla="val 10800000"/>
                <a:gd name="adj5" fmla="val 12500"/>
              </a:avLst>
            </a:prstGeom>
            <a:solidFill>
              <a:schemeClr val="tx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Freeform: Shape 33">
              <a:extLst>
                <a:ext uri="{FF2B5EF4-FFF2-40B4-BE49-F238E27FC236}">
                  <a16:creationId xmlns:a16="http://schemas.microsoft.com/office/drawing/2014/main" id="{952B24FD-E0E5-4700-86FC-C44E5F5E13D4}"/>
                </a:ext>
              </a:extLst>
            </p:cNvPr>
            <p:cNvSpPr/>
            <p:nvPr/>
          </p:nvSpPr>
          <p:spPr>
            <a:xfrm>
              <a:off x="9708389" y="3044603"/>
              <a:ext cx="1026248" cy="513001"/>
            </a:xfrm>
            <a:custGeom>
              <a:avLst/>
              <a:gdLst>
                <a:gd name="connsiteX0" fmla="*/ 0 w 1026248"/>
                <a:gd name="connsiteY0" fmla="*/ 0 h 513001"/>
                <a:gd name="connsiteX1" fmla="*/ 1026248 w 1026248"/>
                <a:gd name="connsiteY1" fmla="*/ 0 h 513001"/>
                <a:gd name="connsiteX2" fmla="*/ 1026248 w 1026248"/>
                <a:gd name="connsiteY2" fmla="*/ 513001 h 513001"/>
                <a:gd name="connsiteX3" fmla="*/ 0 w 1026248"/>
                <a:gd name="connsiteY3" fmla="*/ 513001 h 513001"/>
                <a:gd name="connsiteX4" fmla="*/ 0 w 1026248"/>
                <a:gd name="connsiteY4" fmla="*/ 0 h 5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248" h="513001">
                  <a:moveTo>
                    <a:pt x="0" y="0"/>
                  </a:moveTo>
                  <a:lnTo>
                    <a:pt x="1026248" y="0"/>
                  </a:lnTo>
                  <a:lnTo>
                    <a:pt x="1026248" y="513001"/>
                  </a:lnTo>
                  <a:lnTo>
                    <a:pt x="0" y="513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a:latin typeface="Segoe UI" panose="020B0502040204020203" pitchFamily="34" charset="0"/>
                </a:rPr>
                <a:t>1</a:t>
              </a:r>
            </a:p>
          </p:txBody>
        </p:sp>
        <p:sp>
          <p:nvSpPr>
            <p:cNvPr id="35" name="Shape 34">
              <a:extLst>
                <a:ext uri="{FF2B5EF4-FFF2-40B4-BE49-F238E27FC236}">
                  <a16:creationId xmlns:a16="http://schemas.microsoft.com/office/drawing/2014/main" id="{89EFC185-D1DF-4C38-A70A-34C3889F7EF6}"/>
                </a:ext>
              </a:extLst>
            </p:cNvPr>
            <p:cNvSpPr/>
            <p:nvPr/>
          </p:nvSpPr>
          <p:spPr>
            <a:xfrm>
              <a:off x="8787227" y="3439043"/>
              <a:ext cx="1846831" cy="1847112"/>
            </a:xfrm>
            <a:prstGeom prst="leftCircularArrow">
              <a:avLst>
                <a:gd name="adj1" fmla="val 10980"/>
                <a:gd name="adj2" fmla="val 1142322"/>
                <a:gd name="adj3" fmla="val 6300000"/>
                <a:gd name="adj4" fmla="val 18900000"/>
                <a:gd name="adj5" fmla="val 12500"/>
              </a:avLst>
            </a:pr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6" name="Freeform: Shape 35">
              <a:extLst>
                <a:ext uri="{FF2B5EF4-FFF2-40B4-BE49-F238E27FC236}">
                  <a16:creationId xmlns:a16="http://schemas.microsoft.com/office/drawing/2014/main" id="{1725F17B-E00A-49CC-AD02-40C08B084966}"/>
                </a:ext>
              </a:extLst>
            </p:cNvPr>
            <p:cNvSpPr/>
            <p:nvPr/>
          </p:nvSpPr>
          <p:spPr>
            <a:xfrm>
              <a:off x="9197519" y="4112045"/>
              <a:ext cx="1026248" cy="513001"/>
            </a:xfrm>
            <a:custGeom>
              <a:avLst/>
              <a:gdLst>
                <a:gd name="connsiteX0" fmla="*/ 0 w 1026248"/>
                <a:gd name="connsiteY0" fmla="*/ 0 h 513001"/>
                <a:gd name="connsiteX1" fmla="*/ 1026248 w 1026248"/>
                <a:gd name="connsiteY1" fmla="*/ 0 h 513001"/>
                <a:gd name="connsiteX2" fmla="*/ 1026248 w 1026248"/>
                <a:gd name="connsiteY2" fmla="*/ 513001 h 513001"/>
                <a:gd name="connsiteX3" fmla="*/ 0 w 1026248"/>
                <a:gd name="connsiteY3" fmla="*/ 513001 h 513001"/>
                <a:gd name="connsiteX4" fmla="*/ 0 w 1026248"/>
                <a:gd name="connsiteY4" fmla="*/ 0 h 5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248" h="513001">
                  <a:moveTo>
                    <a:pt x="0" y="0"/>
                  </a:moveTo>
                  <a:lnTo>
                    <a:pt x="1026248" y="0"/>
                  </a:lnTo>
                  <a:lnTo>
                    <a:pt x="1026248" y="513001"/>
                  </a:lnTo>
                  <a:lnTo>
                    <a:pt x="0" y="513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a:latin typeface="Segoe UI" panose="020B0502040204020203" pitchFamily="34" charset="0"/>
                </a:rPr>
                <a:t>2</a:t>
              </a:r>
            </a:p>
          </p:txBody>
        </p:sp>
        <p:sp>
          <p:nvSpPr>
            <p:cNvPr id="37" name="Block Arc 36">
              <a:extLst>
                <a:ext uri="{FF2B5EF4-FFF2-40B4-BE49-F238E27FC236}">
                  <a16:creationId xmlns:a16="http://schemas.microsoft.com/office/drawing/2014/main" id="{F44A98CB-BB58-42F5-B50D-46EE8EDEFE96}"/>
                </a:ext>
              </a:extLst>
            </p:cNvPr>
            <p:cNvSpPr/>
            <p:nvPr/>
          </p:nvSpPr>
          <p:spPr>
            <a:xfrm>
              <a:off x="9431624" y="4627349"/>
              <a:ext cx="1586714" cy="1587350"/>
            </a:xfrm>
            <a:prstGeom prst="blockArc">
              <a:avLst>
                <a:gd name="adj1" fmla="val 13500000"/>
                <a:gd name="adj2" fmla="val 10800000"/>
                <a:gd name="adj3" fmla="val 12740"/>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8" name="Freeform: Shape 37">
              <a:extLst>
                <a:ext uri="{FF2B5EF4-FFF2-40B4-BE49-F238E27FC236}">
                  <a16:creationId xmlns:a16="http://schemas.microsoft.com/office/drawing/2014/main" id="{FEB1F8D5-4869-4128-8376-49E3F851E474}"/>
                </a:ext>
              </a:extLst>
            </p:cNvPr>
            <p:cNvSpPr/>
            <p:nvPr/>
          </p:nvSpPr>
          <p:spPr>
            <a:xfrm>
              <a:off x="9710816" y="5181022"/>
              <a:ext cx="1026248" cy="513001"/>
            </a:xfrm>
            <a:custGeom>
              <a:avLst/>
              <a:gdLst>
                <a:gd name="connsiteX0" fmla="*/ 0 w 1026248"/>
                <a:gd name="connsiteY0" fmla="*/ 0 h 513001"/>
                <a:gd name="connsiteX1" fmla="*/ 1026248 w 1026248"/>
                <a:gd name="connsiteY1" fmla="*/ 0 h 513001"/>
                <a:gd name="connsiteX2" fmla="*/ 1026248 w 1026248"/>
                <a:gd name="connsiteY2" fmla="*/ 513001 h 513001"/>
                <a:gd name="connsiteX3" fmla="*/ 0 w 1026248"/>
                <a:gd name="connsiteY3" fmla="*/ 513001 h 513001"/>
                <a:gd name="connsiteX4" fmla="*/ 0 w 1026248"/>
                <a:gd name="connsiteY4" fmla="*/ 0 h 513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6248" h="513001">
                  <a:moveTo>
                    <a:pt x="0" y="0"/>
                  </a:moveTo>
                  <a:lnTo>
                    <a:pt x="1026248" y="0"/>
                  </a:lnTo>
                  <a:lnTo>
                    <a:pt x="1026248" y="513001"/>
                  </a:lnTo>
                  <a:lnTo>
                    <a:pt x="0" y="51300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a:latin typeface="Segoe UI" panose="020B0502040204020203" pitchFamily="34" charset="0"/>
                </a:rPr>
                <a:t>3</a:t>
              </a:r>
            </a:p>
          </p:txBody>
        </p:sp>
      </p:grpSp>
    </p:spTree>
    <p:extLst>
      <p:ext uri="{BB962C8B-B14F-4D97-AF65-F5344CB8AC3E}">
        <p14:creationId xmlns:p14="http://schemas.microsoft.com/office/powerpoint/2010/main" val="231836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3A8-219A-4F5F-B568-F7C6FC0602CD}"/>
              </a:ext>
            </a:extLst>
          </p:cNvPr>
          <p:cNvSpPr>
            <a:spLocks noGrp="1"/>
          </p:cNvSpPr>
          <p:nvPr>
            <p:ph type="title"/>
          </p:nvPr>
        </p:nvSpPr>
        <p:spPr/>
        <p:txBody>
          <a:bodyPr/>
          <a:lstStyle/>
          <a:p>
            <a:r>
              <a:rPr lang="en-US"/>
              <a:t>Basic Shapes</a:t>
            </a:r>
          </a:p>
        </p:txBody>
      </p:sp>
      <p:sp>
        <p:nvSpPr>
          <p:cNvPr id="4" name="Oval 3">
            <a:extLst>
              <a:ext uri="{FF2B5EF4-FFF2-40B4-BE49-F238E27FC236}">
                <a16:creationId xmlns:a16="http://schemas.microsoft.com/office/drawing/2014/main" id="{0EA3415D-FC73-44A0-B218-F7685843096F}"/>
              </a:ext>
            </a:extLst>
          </p:cNvPr>
          <p:cNvSpPr/>
          <p:nvPr/>
        </p:nvSpPr>
        <p:spPr>
          <a:xfrm>
            <a:off x="609600" y="1972128"/>
            <a:ext cx="3657600" cy="3657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latin typeface="Segoe UI" panose="020B0502040204020203" pitchFamily="34" charset="0"/>
              </a:rPr>
              <a:t>Text</a:t>
            </a:r>
          </a:p>
        </p:txBody>
      </p:sp>
      <p:sp>
        <p:nvSpPr>
          <p:cNvPr id="31" name="Block Arc 30">
            <a:extLst>
              <a:ext uri="{FF2B5EF4-FFF2-40B4-BE49-F238E27FC236}">
                <a16:creationId xmlns:a16="http://schemas.microsoft.com/office/drawing/2014/main" id="{3B343B5E-EBFD-4C2F-B3F4-837642A75953}"/>
              </a:ext>
            </a:extLst>
          </p:cNvPr>
          <p:cNvSpPr/>
          <p:nvPr/>
        </p:nvSpPr>
        <p:spPr>
          <a:xfrm rot="5400000">
            <a:off x="0" y="1362528"/>
            <a:ext cx="4876800" cy="4876800"/>
          </a:xfrm>
          <a:prstGeom prst="blockArc">
            <a:avLst>
              <a:gd name="adj1" fmla="val 10800000"/>
              <a:gd name="adj2" fmla="val 21399722"/>
              <a:gd name="adj3" fmla="val 1768"/>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39" name="Oval 38">
            <a:extLst>
              <a:ext uri="{FF2B5EF4-FFF2-40B4-BE49-F238E27FC236}">
                <a16:creationId xmlns:a16="http://schemas.microsoft.com/office/drawing/2014/main" id="{63159D20-0070-4FC8-BE3A-CCADA776A568}"/>
              </a:ext>
            </a:extLst>
          </p:cNvPr>
          <p:cNvSpPr/>
          <p:nvPr/>
        </p:nvSpPr>
        <p:spPr>
          <a:xfrm>
            <a:off x="3429000" y="1447800"/>
            <a:ext cx="609600" cy="6096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Segoe UI" panose="020B0502040204020203" pitchFamily="34" charset="0"/>
              </a:rPr>
              <a:t>1</a:t>
            </a:r>
          </a:p>
        </p:txBody>
      </p:sp>
      <p:sp>
        <p:nvSpPr>
          <p:cNvPr id="40" name="Oval 39">
            <a:extLst>
              <a:ext uri="{FF2B5EF4-FFF2-40B4-BE49-F238E27FC236}">
                <a16:creationId xmlns:a16="http://schemas.microsoft.com/office/drawing/2014/main" id="{9870CA73-E88D-4264-AF08-3D14349F005D}"/>
              </a:ext>
            </a:extLst>
          </p:cNvPr>
          <p:cNvSpPr/>
          <p:nvPr/>
        </p:nvSpPr>
        <p:spPr>
          <a:xfrm>
            <a:off x="4419600" y="2768600"/>
            <a:ext cx="609600" cy="6096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Segoe UI" panose="020B0502040204020203" pitchFamily="34" charset="0"/>
              </a:rPr>
              <a:t>2</a:t>
            </a:r>
          </a:p>
        </p:txBody>
      </p:sp>
      <p:sp>
        <p:nvSpPr>
          <p:cNvPr id="41" name="Oval 40">
            <a:extLst>
              <a:ext uri="{FF2B5EF4-FFF2-40B4-BE49-F238E27FC236}">
                <a16:creationId xmlns:a16="http://schemas.microsoft.com/office/drawing/2014/main" id="{E6006145-BEF0-4653-9B49-556826E9C265}"/>
              </a:ext>
            </a:extLst>
          </p:cNvPr>
          <p:cNvSpPr/>
          <p:nvPr/>
        </p:nvSpPr>
        <p:spPr>
          <a:xfrm>
            <a:off x="4419600" y="4089400"/>
            <a:ext cx="609600" cy="6096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Segoe UI" panose="020B0502040204020203" pitchFamily="34" charset="0"/>
              </a:rPr>
              <a:t>3</a:t>
            </a:r>
          </a:p>
        </p:txBody>
      </p:sp>
      <p:sp>
        <p:nvSpPr>
          <p:cNvPr id="42" name="Oval 41">
            <a:extLst>
              <a:ext uri="{FF2B5EF4-FFF2-40B4-BE49-F238E27FC236}">
                <a16:creationId xmlns:a16="http://schemas.microsoft.com/office/drawing/2014/main" id="{814E7595-C1C7-476B-9593-206BF8D280BB}"/>
              </a:ext>
            </a:extLst>
          </p:cNvPr>
          <p:cNvSpPr/>
          <p:nvPr/>
        </p:nvSpPr>
        <p:spPr>
          <a:xfrm>
            <a:off x="3429000" y="5410200"/>
            <a:ext cx="609600" cy="609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a:latin typeface="Segoe UI" panose="020B0502040204020203" pitchFamily="34" charset="0"/>
              </a:rPr>
              <a:t>4</a:t>
            </a:r>
          </a:p>
        </p:txBody>
      </p:sp>
      <p:grpSp>
        <p:nvGrpSpPr>
          <p:cNvPr id="43" name="Group 42">
            <a:extLst>
              <a:ext uri="{FF2B5EF4-FFF2-40B4-BE49-F238E27FC236}">
                <a16:creationId xmlns:a16="http://schemas.microsoft.com/office/drawing/2014/main" id="{EA268336-44E6-4352-A7F2-6DA70D713AF7}"/>
              </a:ext>
            </a:extLst>
          </p:cNvPr>
          <p:cNvGrpSpPr/>
          <p:nvPr/>
        </p:nvGrpSpPr>
        <p:grpSpPr>
          <a:xfrm>
            <a:off x="4707311" y="1228272"/>
            <a:ext cx="5997899" cy="812241"/>
            <a:chOff x="4692229" y="773313"/>
            <a:chExt cx="5997899" cy="1267200"/>
          </a:xfrm>
        </p:grpSpPr>
        <p:sp>
          <p:nvSpPr>
            <p:cNvPr id="45" name="Left Brace 44">
              <a:extLst>
                <a:ext uri="{FF2B5EF4-FFF2-40B4-BE49-F238E27FC236}">
                  <a16:creationId xmlns:a16="http://schemas.microsoft.com/office/drawing/2014/main" id="{6A367270-02C9-4A91-B712-541578E5A319}"/>
                </a:ext>
              </a:extLst>
            </p:cNvPr>
            <p:cNvSpPr/>
            <p:nvPr/>
          </p:nvSpPr>
          <p:spPr>
            <a:xfrm>
              <a:off x="4692229" y="773313"/>
              <a:ext cx="202900" cy="1267200"/>
            </a:xfrm>
            <a:prstGeom prst="leftBrace">
              <a:avLst>
                <a:gd name="adj1" fmla="val 35000"/>
                <a:gd name="adj2" fmla="val 50000"/>
              </a:avLst>
            </a:prstGeom>
            <a:ln w="28575">
              <a:solidFill>
                <a:schemeClr val="accent1"/>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6" name="Freeform: Shape 45">
              <a:extLst>
                <a:ext uri="{FF2B5EF4-FFF2-40B4-BE49-F238E27FC236}">
                  <a16:creationId xmlns:a16="http://schemas.microsoft.com/office/drawing/2014/main" id="{1F9D23E3-8D0D-4614-ADFB-74574186B672}"/>
                </a:ext>
              </a:extLst>
            </p:cNvPr>
            <p:cNvSpPr/>
            <p:nvPr/>
          </p:nvSpPr>
          <p:spPr>
            <a:xfrm>
              <a:off x="5083565" y="773313"/>
              <a:ext cx="5606563" cy="1267200"/>
            </a:xfrm>
            <a:custGeom>
              <a:avLst/>
              <a:gdLst>
                <a:gd name="connsiteX0" fmla="*/ 0 w 5606563"/>
                <a:gd name="connsiteY0" fmla="*/ 0 h 1267200"/>
                <a:gd name="connsiteX1" fmla="*/ 5606563 w 5606563"/>
                <a:gd name="connsiteY1" fmla="*/ 0 h 1267200"/>
                <a:gd name="connsiteX2" fmla="*/ 5606563 w 5606563"/>
                <a:gd name="connsiteY2" fmla="*/ 1267200 h 1267200"/>
                <a:gd name="connsiteX3" fmla="*/ 0 w 5606563"/>
                <a:gd name="connsiteY3" fmla="*/ 1267200 h 1267200"/>
                <a:gd name="connsiteX4" fmla="*/ 0 w 5606563"/>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563" h="1267200">
                  <a:moveTo>
                    <a:pt x="0" y="0"/>
                  </a:moveTo>
                  <a:lnTo>
                    <a:pt x="5606563" y="0"/>
                  </a:lnTo>
                  <a:lnTo>
                    <a:pt x="5606563" y="1267200"/>
                  </a:lnTo>
                  <a:lnTo>
                    <a:pt x="0" y="1267200"/>
                  </a:lnTo>
                  <a:lnTo>
                    <a:pt x="0" y="0"/>
                  </a:lnTo>
                  <a:close/>
                </a:path>
              </a:pathLst>
            </a:custGeom>
            <a:noFill/>
            <a:ln w="28575">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111125" lvl="1" defTabSz="2578100">
                <a:lnSpc>
                  <a:spcPct val="90000"/>
                </a:lnSpc>
                <a:spcBef>
                  <a:spcPct val="0"/>
                </a:spcBef>
                <a:spcAft>
                  <a:spcPct val="15000"/>
                </a:spcAft>
              </a:pPr>
              <a:r>
                <a:rPr lang="en-US" sz="3600">
                  <a:solidFill>
                    <a:schemeClr val="tx2"/>
                  </a:solidFill>
                  <a:latin typeface="Segoe UI" panose="020B0502040204020203" pitchFamily="34" charset="0"/>
                </a:rPr>
                <a:t>Add text</a:t>
              </a:r>
            </a:p>
          </p:txBody>
        </p:sp>
      </p:grpSp>
      <p:grpSp>
        <p:nvGrpSpPr>
          <p:cNvPr id="47" name="Group 46">
            <a:extLst>
              <a:ext uri="{FF2B5EF4-FFF2-40B4-BE49-F238E27FC236}">
                <a16:creationId xmlns:a16="http://schemas.microsoft.com/office/drawing/2014/main" id="{0E436CA0-843B-4F8D-94B1-EF16A34D9EC2}"/>
              </a:ext>
            </a:extLst>
          </p:cNvPr>
          <p:cNvGrpSpPr/>
          <p:nvPr/>
        </p:nvGrpSpPr>
        <p:grpSpPr>
          <a:xfrm>
            <a:off x="5486401" y="2667280"/>
            <a:ext cx="5997899" cy="812241"/>
            <a:chOff x="4692229" y="773313"/>
            <a:chExt cx="5997899" cy="1267200"/>
          </a:xfrm>
        </p:grpSpPr>
        <p:sp>
          <p:nvSpPr>
            <p:cNvPr id="48" name="Left Brace 47">
              <a:extLst>
                <a:ext uri="{FF2B5EF4-FFF2-40B4-BE49-F238E27FC236}">
                  <a16:creationId xmlns:a16="http://schemas.microsoft.com/office/drawing/2014/main" id="{9B109E65-079B-46BA-BBE1-64CA2C45892B}"/>
                </a:ext>
              </a:extLst>
            </p:cNvPr>
            <p:cNvSpPr/>
            <p:nvPr/>
          </p:nvSpPr>
          <p:spPr>
            <a:xfrm>
              <a:off x="4692229" y="773313"/>
              <a:ext cx="202900" cy="1267200"/>
            </a:xfrm>
            <a:prstGeom prst="leftBrace">
              <a:avLst>
                <a:gd name="adj1" fmla="val 35000"/>
                <a:gd name="adj2" fmla="val 50000"/>
              </a:avLst>
            </a:prstGeom>
            <a:ln w="28575">
              <a:solidFill>
                <a:schemeClr val="accent3"/>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9" name="Freeform: Shape 48">
              <a:extLst>
                <a:ext uri="{FF2B5EF4-FFF2-40B4-BE49-F238E27FC236}">
                  <a16:creationId xmlns:a16="http://schemas.microsoft.com/office/drawing/2014/main" id="{D6C2264D-B6D6-4C8B-9A11-D5790A6EFF8D}"/>
                </a:ext>
              </a:extLst>
            </p:cNvPr>
            <p:cNvSpPr/>
            <p:nvPr/>
          </p:nvSpPr>
          <p:spPr>
            <a:xfrm>
              <a:off x="5083565" y="773313"/>
              <a:ext cx="5606563" cy="1267200"/>
            </a:xfrm>
            <a:custGeom>
              <a:avLst/>
              <a:gdLst>
                <a:gd name="connsiteX0" fmla="*/ 0 w 5606563"/>
                <a:gd name="connsiteY0" fmla="*/ 0 h 1267200"/>
                <a:gd name="connsiteX1" fmla="*/ 5606563 w 5606563"/>
                <a:gd name="connsiteY1" fmla="*/ 0 h 1267200"/>
                <a:gd name="connsiteX2" fmla="*/ 5606563 w 5606563"/>
                <a:gd name="connsiteY2" fmla="*/ 1267200 h 1267200"/>
                <a:gd name="connsiteX3" fmla="*/ 0 w 5606563"/>
                <a:gd name="connsiteY3" fmla="*/ 1267200 h 1267200"/>
                <a:gd name="connsiteX4" fmla="*/ 0 w 5606563"/>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563" h="1267200">
                  <a:moveTo>
                    <a:pt x="0" y="0"/>
                  </a:moveTo>
                  <a:lnTo>
                    <a:pt x="5606563" y="0"/>
                  </a:lnTo>
                  <a:lnTo>
                    <a:pt x="5606563" y="1267200"/>
                  </a:lnTo>
                  <a:lnTo>
                    <a:pt x="0" y="1267200"/>
                  </a:lnTo>
                  <a:lnTo>
                    <a:pt x="0" y="0"/>
                  </a:lnTo>
                  <a:close/>
                </a:path>
              </a:pathLst>
            </a:custGeom>
            <a:noFill/>
            <a:ln w="28575">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111125" lvl="1" defTabSz="2578100">
                <a:lnSpc>
                  <a:spcPct val="90000"/>
                </a:lnSpc>
                <a:spcBef>
                  <a:spcPct val="0"/>
                </a:spcBef>
                <a:spcAft>
                  <a:spcPct val="15000"/>
                </a:spcAft>
              </a:pPr>
              <a:r>
                <a:rPr lang="en-US" sz="3600">
                  <a:solidFill>
                    <a:schemeClr val="tx2"/>
                  </a:solidFill>
                  <a:latin typeface="Segoe UI" panose="020B0502040204020203" pitchFamily="34" charset="0"/>
                </a:rPr>
                <a:t>Add text</a:t>
              </a:r>
            </a:p>
          </p:txBody>
        </p:sp>
      </p:grpSp>
      <p:grpSp>
        <p:nvGrpSpPr>
          <p:cNvPr id="50" name="Group 49">
            <a:extLst>
              <a:ext uri="{FF2B5EF4-FFF2-40B4-BE49-F238E27FC236}">
                <a16:creationId xmlns:a16="http://schemas.microsoft.com/office/drawing/2014/main" id="{6C8AC920-63C8-4011-930A-0C2099D0B297}"/>
              </a:ext>
            </a:extLst>
          </p:cNvPr>
          <p:cNvGrpSpPr/>
          <p:nvPr/>
        </p:nvGrpSpPr>
        <p:grpSpPr>
          <a:xfrm>
            <a:off x="5486401" y="4038601"/>
            <a:ext cx="5997899" cy="812241"/>
            <a:chOff x="4692229" y="773313"/>
            <a:chExt cx="5997899" cy="1267200"/>
          </a:xfrm>
        </p:grpSpPr>
        <p:sp>
          <p:nvSpPr>
            <p:cNvPr id="51" name="Left Brace 50">
              <a:extLst>
                <a:ext uri="{FF2B5EF4-FFF2-40B4-BE49-F238E27FC236}">
                  <a16:creationId xmlns:a16="http://schemas.microsoft.com/office/drawing/2014/main" id="{5F14177E-3355-49B5-8441-43876BFD2F9F}"/>
                </a:ext>
              </a:extLst>
            </p:cNvPr>
            <p:cNvSpPr/>
            <p:nvPr/>
          </p:nvSpPr>
          <p:spPr>
            <a:xfrm>
              <a:off x="4692229" y="773313"/>
              <a:ext cx="202900" cy="1267200"/>
            </a:xfrm>
            <a:prstGeom prst="leftBrace">
              <a:avLst>
                <a:gd name="adj1" fmla="val 35000"/>
                <a:gd name="adj2" fmla="val 50000"/>
              </a:avLst>
            </a:prstGeom>
            <a:ln w="28575">
              <a:solidFill>
                <a:schemeClr val="accent2"/>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2" name="Freeform: Shape 51">
              <a:extLst>
                <a:ext uri="{FF2B5EF4-FFF2-40B4-BE49-F238E27FC236}">
                  <a16:creationId xmlns:a16="http://schemas.microsoft.com/office/drawing/2014/main" id="{AFF7E753-7FA8-4739-A0F2-12559B425DCC}"/>
                </a:ext>
              </a:extLst>
            </p:cNvPr>
            <p:cNvSpPr/>
            <p:nvPr/>
          </p:nvSpPr>
          <p:spPr>
            <a:xfrm>
              <a:off x="5083565" y="773313"/>
              <a:ext cx="5606563" cy="1267200"/>
            </a:xfrm>
            <a:custGeom>
              <a:avLst/>
              <a:gdLst>
                <a:gd name="connsiteX0" fmla="*/ 0 w 5606563"/>
                <a:gd name="connsiteY0" fmla="*/ 0 h 1267200"/>
                <a:gd name="connsiteX1" fmla="*/ 5606563 w 5606563"/>
                <a:gd name="connsiteY1" fmla="*/ 0 h 1267200"/>
                <a:gd name="connsiteX2" fmla="*/ 5606563 w 5606563"/>
                <a:gd name="connsiteY2" fmla="*/ 1267200 h 1267200"/>
                <a:gd name="connsiteX3" fmla="*/ 0 w 5606563"/>
                <a:gd name="connsiteY3" fmla="*/ 1267200 h 1267200"/>
                <a:gd name="connsiteX4" fmla="*/ 0 w 5606563"/>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563" h="1267200">
                  <a:moveTo>
                    <a:pt x="0" y="0"/>
                  </a:moveTo>
                  <a:lnTo>
                    <a:pt x="5606563" y="0"/>
                  </a:lnTo>
                  <a:lnTo>
                    <a:pt x="5606563" y="1267200"/>
                  </a:lnTo>
                  <a:lnTo>
                    <a:pt x="0" y="1267200"/>
                  </a:lnTo>
                  <a:lnTo>
                    <a:pt x="0" y="0"/>
                  </a:lnTo>
                  <a:close/>
                </a:path>
              </a:pathLst>
            </a:custGeom>
            <a:noFill/>
            <a:ln w="28575">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111125" lvl="1" defTabSz="2578100">
                <a:lnSpc>
                  <a:spcPct val="90000"/>
                </a:lnSpc>
                <a:spcBef>
                  <a:spcPct val="0"/>
                </a:spcBef>
                <a:spcAft>
                  <a:spcPct val="15000"/>
                </a:spcAft>
              </a:pPr>
              <a:r>
                <a:rPr lang="en-US" sz="3600">
                  <a:solidFill>
                    <a:schemeClr val="tx2"/>
                  </a:solidFill>
                  <a:latin typeface="Segoe UI" panose="020B0502040204020203" pitchFamily="34" charset="0"/>
                </a:rPr>
                <a:t>Add text</a:t>
              </a:r>
            </a:p>
          </p:txBody>
        </p:sp>
      </p:grpSp>
      <p:grpSp>
        <p:nvGrpSpPr>
          <p:cNvPr id="53" name="Group 52">
            <a:extLst>
              <a:ext uri="{FF2B5EF4-FFF2-40B4-BE49-F238E27FC236}">
                <a16:creationId xmlns:a16="http://schemas.microsoft.com/office/drawing/2014/main" id="{95D884A3-A516-49AB-AD9A-13BBB6E91924}"/>
              </a:ext>
            </a:extLst>
          </p:cNvPr>
          <p:cNvGrpSpPr/>
          <p:nvPr/>
        </p:nvGrpSpPr>
        <p:grpSpPr>
          <a:xfrm>
            <a:off x="4707311" y="5410201"/>
            <a:ext cx="5997899" cy="812241"/>
            <a:chOff x="4692229" y="773313"/>
            <a:chExt cx="5997899" cy="1267200"/>
          </a:xfrm>
        </p:grpSpPr>
        <p:sp>
          <p:nvSpPr>
            <p:cNvPr id="54" name="Left Brace 53">
              <a:extLst>
                <a:ext uri="{FF2B5EF4-FFF2-40B4-BE49-F238E27FC236}">
                  <a16:creationId xmlns:a16="http://schemas.microsoft.com/office/drawing/2014/main" id="{8C35F55D-8FB4-41DC-8CB0-0C65A25E3768}"/>
                </a:ext>
              </a:extLst>
            </p:cNvPr>
            <p:cNvSpPr/>
            <p:nvPr/>
          </p:nvSpPr>
          <p:spPr>
            <a:xfrm>
              <a:off x="4692229" y="773313"/>
              <a:ext cx="202900" cy="1267200"/>
            </a:xfrm>
            <a:prstGeom prst="leftBrace">
              <a:avLst>
                <a:gd name="adj1" fmla="val 35000"/>
                <a:gd name="adj2" fmla="val 50000"/>
              </a:avLst>
            </a:prstGeom>
            <a:ln w="28575">
              <a:solidFill>
                <a:schemeClr val="accent4"/>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5" name="Freeform: Shape 54">
              <a:extLst>
                <a:ext uri="{FF2B5EF4-FFF2-40B4-BE49-F238E27FC236}">
                  <a16:creationId xmlns:a16="http://schemas.microsoft.com/office/drawing/2014/main" id="{9AF97E05-B4C3-415B-8D7C-49ABC173FED7}"/>
                </a:ext>
              </a:extLst>
            </p:cNvPr>
            <p:cNvSpPr/>
            <p:nvPr/>
          </p:nvSpPr>
          <p:spPr>
            <a:xfrm>
              <a:off x="5083565" y="773313"/>
              <a:ext cx="5606563" cy="1267200"/>
            </a:xfrm>
            <a:custGeom>
              <a:avLst/>
              <a:gdLst>
                <a:gd name="connsiteX0" fmla="*/ 0 w 5606563"/>
                <a:gd name="connsiteY0" fmla="*/ 0 h 1267200"/>
                <a:gd name="connsiteX1" fmla="*/ 5606563 w 5606563"/>
                <a:gd name="connsiteY1" fmla="*/ 0 h 1267200"/>
                <a:gd name="connsiteX2" fmla="*/ 5606563 w 5606563"/>
                <a:gd name="connsiteY2" fmla="*/ 1267200 h 1267200"/>
                <a:gd name="connsiteX3" fmla="*/ 0 w 5606563"/>
                <a:gd name="connsiteY3" fmla="*/ 1267200 h 1267200"/>
                <a:gd name="connsiteX4" fmla="*/ 0 w 5606563"/>
                <a:gd name="connsiteY4" fmla="*/ 0 h 12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6563" h="1267200">
                  <a:moveTo>
                    <a:pt x="0" y="0"/>
                  </a:moveTo>
                  <a:lnTo>
                    <a:pt x="5606563" y="0"/>
                  </a:lnTo>
                  <a:lnTo>
                    <a:pt x="5606563" y="1267200"/>
                  </a:lnTo>
                  <a:lnTo>
                    <a:pt x="0" y="1267200"/>
                  </a:lnTo>
                  <a:lnTo>
                    <a:pt x="0" y="0"/>
                  </a:lnTo>
                  <a:close/>
                </a:path>
              </a:pathLst>
            </a:custGeom>
            <a:noFill/>
            <a:ln w="28575">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marL="111125" lvl="1" defTabSz="2578100">
                <a:lnSpc>
                  <a:spcPct val="90000"/>
                </a:lnSpc>
                <a:spcBef>
                  <a:spcPct val="0"/>
                </a:spcBef>
                <a:spcAft>
                  <a:spcPct val="15000"/>
                </a:spcAft>
              </a:pPr>
              <a:r>
                <a:rPr lang="en-US" sz="3600">
                  <a:solidFill>
                    <a:schemeClr val="tx2"/>
                  </a:solidFill>
                  <a:latin typeface="Segoe UI" panose="020B0502040204020203" pitchFamily="34" charset="0"/>
                </a:rPr>
                <a:t>Add text</a:t>
              </a:r>
            </a:p>
          </p:txBody>
        </p:sp>
      </p:grpSp>
    </p:spTree>
    <p:extLst>
      <p:ext uri="{BB962C8B-B14F-4D97-AF65-F5344CB8AC3E}">
        <p14:creationId xmlns:p14="http://schemas.microsoft.com/office/powerpoint/2010/main" val="3064291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3A8-219A-4F5F-B568-F7C6FC0602CD}"/>
              </a:ext>
            </a:extLst>
          </p:cNvPr>
          <p:cNvSpPr>
            <a:spLocks noGrp="1"/>
          </p:cNvSpPr>
          <p:nvPr>
            <p:ph type="title"/>
          </p:nvPr>
        </p:nvSpPr>
        <p:spPr/>
        <p:txBody>
          <a:bodyPr/>
          <a:lstStyle/>
          <a:p>
            <a:r>
              <a:rPr lang="en-US"/>
              <a:t>Icon Library</a:t>
            </a:r>
          </a:p>
        </p:txBody>
      </p:sp>
      <p:graphicFrame>
        <p:nvGraphicFramePr>
          <p:cNvPr id="6" name="Chart 5">
            <a:extLst>
              <a:ext uri="{FF2B5EF4-FFF2-40B4-BE49-F238E27FC236}">
                <a16:creationId xmlns:a16="http://schemas.microsoft.com/office/drawing/2014/main" id="{1CA62092-04CC-4383-9768-E13A35771398}"/>
              </a:ext>
            </a:extLst>
          </p:cNvPr>
          <p:cNvGraphicFramePr/>
          <p:nvPr/>
        </p:nvGraphicFramePr>
        <p:xfrm>
          <a:off x="-533400" y="1219200"/>
          <a:ext cx="3429000" cy="228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8" name="Chart 27">
            <a:extLst>
              <a:ext uri="{FF2B5EF4-FFF2-40B4-BE49-F238E27FC236}">
                <a16:creationId xmlns:a16="http://schemas.microsoft.com/office/drawing/2014/main" id="{BC3A9540-AD3F-46EF-B3B8-7131C306D898}"/>
              </a:ext>
            </a:extLst>
          </p:cNvPr>
          <p:cNvGraphicFramePr/>
          <p:nvPr/>
        </p:nvGraphicFramePr>
        <p:xfrm>
          <a:off x="-594519" y="3581400"/>
          <a:ext cx="3429000" cy="22860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Graphic 7" descr="Brain">
            <a:extLst>
              <a:ext uri="{FF2B5EF4-FFF2-40B4-BE49-F238E27FC236}">
                <a16:creationId xmlns:a16="http://schemas.microsoft.com/office/drawing/2014/main" id="{43FE7236-DBAC-4223-B1FE-5FDE7FC53F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6000" y="1290905"/>
            <a:ext cx="914400" cy="914400"/>
          </a:xfrm>
          <a:prstGeom prst="rect">
            <a:avLst/>
          </a:prstGeom>
        </p:spPr>
      </p:pic>
      <p:pic>
        <p:nvPicPr>
          <p:cNvPr id="10" name="Graphic 9" descr="Brain in head">
            <a:extLst>
              <a:ext uri="{FF2B5EF4-FFF2-40B4-BE49-F238E27FC236}">
                <a16:creationId xmlns:a16="http://schemas.microsoft.com/office/drawing/2014/main" id="{15ABCA2B-2C62-40C0-BEED-0FC95B614B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47060" y="1290905"/>
            <a:ext cx="914400" cy="914400"/>
          </a:xfrm>
          <a:prstGeom prst="rect">
            <a:avLst/>
          </a:prstGeom>
        </p:spPr>
      </p:pic>
      <p:pic>
        <p:nvPicPr>
          <p:cNvPr id="12" name="Graphic 11" descr="Heartbeat">
            <a:extLst>
              <a:ext uri="{FF2B5EF4-FFF2-40B4-BE49-F238E27FC236}">
                <a16:creationId xmlns:a16="http://schemas.microsoft.com/office/drawing/2014/main" id="{B744935F-1442-46DA-841A-2DAF21092FE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08120" y="1290905"/>
            <a:ext cx="914400" cy="914400"/>
          </a:xfrm>
          <a:prstGeom prst="rect">
            <a:avLst/>
          </a:prstGeom>
        </p:spPr>
      </p:pic>
      <p:pic>
        <p:nvPicPr>
          <p:cNvPr id="14" name="Graphic 13" descr="Medical">
            <a:extLst>
              <a:ext uri="{FF2B5EF4-FFF2-40B4-BE49-F238E27FC236}">
                <a16:creationId xmlns:a16="http://schemas.microsoft.com/office/drawing/2014/main" id="{E043BADE-75F0-4669-A736-F73A5B9C0F6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69180" y="1290905"/>
            <a:ext cx="914400" cy="914400"/>
          </a:xfrm>
          <a:prstGeom prst="rect">
            <a:avLst/>
          </a:prstGeom>
        </p:spPr>
      </p:pic>
      <p:pic>
        <p:nvPicPr>
          <p:cNvPr id="16" name="Graphic 15" descr="Needle">
            <a:extLst>
              <a:ext uri="{FF2B5EF4-FFF2-40B4-BE49-F238E27FC236}">
                <a16:creationId xmlns:a16="http://schemas.microsoft.com/office/drawing/2014/main" id="{C11D2C2D-ADA8-4C56-A9E4-AB67E7BBD70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30240" y="1290905"/>
            <a:ext cx="914400" cy="914400"/>
          </a:xfrm>
          <a:prstGeom prst="rect">
            <a:avLst/>
          </a:prstGeom>
        </p:spPr>
      </p:pic>
      <p:pic>
        <p:nvPicPr>
          <p:cNvPr id="18" name="Graphic 17" descr="Stethoscope">
            <a:extLst>
              <a:ext uri="{FF2B5EF4-FFF2-40B4-BE49-F238E27FC236}">
                <a16:creationId xmlns:a16="http://schemas.microsoft.com/office/drawing/2014/main" id="{080DE2A1-845B-46AF-91E4-441C69DD110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91300" y="1290905"/>
            <a:ext cx="914400" cy="914400"/>
          </a:xfrm>
          <a:prstGeom prst="rect">
            <a:avLst/>
          </a:prstGeom>
        </p:spPr>
      </p:pic>
      <p:pic>
        <p:nvPicPr>
          <p:cNvPr id="20" name="Graphic 19" descr="Medicine">
            <a:extLst>
              <a:ext uri="{FF2B5EF4-FFF2-40B4-BE49-F238E27FC236}">
                <a16:creationId xmlns:a16="http://schemas.microsoft.com/office/drawing/2014/main" id="{A5D20671-EE81-4ACA-94A6-09A1CF7BB0C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452360" y="1290905"/>
            <a:ext cx="914400" cy="914400"/>
          </a:xfrm>
          <a:prstGeom prst="rect">
            <a:avLst/>
          </a:prstGeom>
        </p:spPr>
      </p:pic>
      <p:pic>
        <p:nvPicPr>
          <p:cNvPr id="26" name="Graphic 25" descr="Tooth">
            <a:extLst>
              <a:ext uri="{FF2B5EF4-FFF2-40B4-BE49-F238E27FC236}">
                <a16:creationId xmlns:a16="http://schemas.microsoft.com/office/drawing/2014/main" id="{8AC990DA-A624-4334-9343-11B2C57CA3B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13420" y="1290905"/>
            <a:ext cx="914400" cy="914400"/>
          </a:xfrm>
          <a:prstGeom prst="rect">
            <a:avLst/>
          </a:prstGeom>
        </p:spPr>
      </p:pic>
      <p:pic>
        <p:nvPicPr>
          <p:cNvPr id="29" name="Graphic 28" descr="Eye dropper">
            <a:extLst>
              <a:ext uri="{FF2B5EF4-FFF2-40B4-BE49-F238E27FC236}">
                <a16:creationId xmlns:a16="http://schemas.microsoft.com/office/drawing/2014/main" id="{A745535C-B589-42B2-BC77-FBA8217D718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174480" y="1290905"/>
            <a:ext cx="914400" cy="914400"/>
          </a:xfrm>
          <a:prstGeom prst="rect">
            <a:avLst/>
          </a:prstGeom>
        </p:spPr>
      </p:pic>
      <p:pic>
        <p:nvPicPr>
          <p:cNvPr id="32" name="Graphic 31" descr="IV">
            <a:extLst>
              <a:ext uri="{FF2B5EF4-FFF2-40B4-BE49-F238E27FC236}">
                <a16:creationId xmlns:a16="http://schemas.microsoft.com/office/drawing/2014/main" id="{B64594CC-8D7E-4903-903A-BFEE51EBFF1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0035540" y="1290905"/>
            <a:ext cx="914400" cy="914400"/>
          </a:xfrm>
          <a:prstGeom prst="rect">
            <a:avLst/>
          </a:prstGeom>
        </p:spPr>
      </p:pic>
      <p:pic>
        <p:nvPicPr>
          <p:cNvPr id="34" name="Graphic 33" descr="DNA">
            <a:extLst>
              <a:ext uri="{FF2B5EF4-FFF2-40B4-BE49-F238E27FC236}">
                <a16:creationId xmlns:a16="http://schemas.microsoft.com/office/drawing/2014/main" id="{972C1EB3-C257-4919-BAA9-A5D9E34EEAD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896600" y="1290905"/>
            <a:ext cx="914400" cy="914400"/>
          </a:xfrm>
          <a:prstGeom prst="rect">
            <a:avLst/>
          </a:prstGeom>
        </p:spPr>
      </p:pic>
      <p:pic>
        <p:nvPicPr>
          <p:cNvPr id="36" name="Graphic 35" descr="Projector screen">
            <a:extLst>
              <a:ext uri="{FF2B5EF4-FFF2-40B4-BE49-F238E27FC236}">
                <a16:creationId xmlns:a16="http://schemas.microsoft.com/office/drawing/2014/main" id="{069F0779-6BE6-43BB-95C7-71ECF69D5DA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2286000" y="2457450"/>
            <a:ext cx="914400" cy="914400"/>
          </a:xfrm>
          <a:prstGeom prst="rect">
            <a:avLst/>
          </a:prstGeom>
        </p:spPr>
      </p:pic>
      <p:pic>
        <p:nvPicPr>
          <p:cNvPr id="38" name="Graphic 37" descr="Smart Phone">
            <a:extLst>
              <a:ext uri="{FF2B5EF4-FFF2-40B4-BE49-F238E27FC236}">
                <a16:creationId xmlns:a16="http://schemas.microsoft.com/office/drawing/2014/main" id="{9BDA6CD7-A6CD-4991-8EE0-5E900DD6163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147060" y="2457450"/>
            <a:ext cx="914400" cy="914400"/>
          </a:xfrm>
          <a:prstGeom prst="rect">
            <a:avLst/>
          </a:prstGeom>
        </p:spPr>
      </p:pic>
      <p:pic>
        <p:nvPicPr>
          <p:cNvPr id="56" name="Graphic 55" descr="Monitor">
            <a:extLst>
              <a:ext uri="{FF2B5EF4-FFF2-40B4-BE49-F238E27FC236}">
                <a16:creationId xmlns:a16="http://schemas.microsoft.com/office/drawing/2014/main" id="{4EEC0BC7-BCC5-488B-8222-6AF40F648127}"/>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4008120" y="2457450"/>
            <a:ext cx="914400" cy="914400"/>
          </a:xfrm>
          <a:prstGeom prst="rect">
            <a:avLst/>
          </a:prstGeom>
        </p:spPr>
      </p:pic>
      <p:pic>
        <p:nvPicPr>
          <p:cNvPr id="58" name="Graphic 57" descr="Laptop">
            <a:extLst>
              <a:ext uri="{FF2B5EF4-FFF2-40B4-BE49-F238E27FC236}">
                <a16:creationId xmlns:a16="http://schemas.microsoft.com/office/drawing/2014/main" id="{BD678C40-1981-43B0-A288-CDC6123B004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869180" y="2457450"/>
            <a:ext cx="914400" cy="914400"/>
          </a:xfrm>
          <a:prstGeom prst="rect">
            <a:avLst/>
          </a:prstGeom>
        </p:spPr>
      </p:pic>
      <p:pic>
        <p:nvPicPr>
          <p:cNvPr id="60" name="Graphic 59" descr="User">
            <a:extLst>
              <a:ext uri="{FF2B5EF4-FFF2-40B4-BE49-F238E27FC236}">
                <a16:creationId xmlns:a16="http://schemas.microsoft.com/office/drawing/2014/main" id="{7993FCA6-05C7-403C-AFD2-F23C7182A91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30240" y="2457450"/>
            <a:ext cx="914400" cy="914400"/>
          </a:xfrm>
          <a:prstGeom prst="rect">
            <a:avLst/>
          </a:prstGeom>
        </p:spPr>
      </p:pic>
      <p:pic>
        <p:nvPicPr>
          <p:cNvPr id="62" name="Graphic 61" descr="Team">
            <a:extLst>
              <a:ext uri="{FF2B5EF4-FFF2-40B4-BE49-F238E27FC236}">
                <a16:creationId xmlns:a16="http://schemas.microsoft.com/office/drawing/2014/main" id="{7E80A926-1882-4943-A26B-EBA169000C40}"/>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591300" y="2457450"/>
            <a:ext cx="914400" cy="914400"/>
          </a:xfrm>
          <a:prstGeom prst="rect">
            <a:avLst/>
          </a:prstGeom>
        </p:spPr>
      </p:pic>
      <p:pic>
        <p:nvPicPr>
          <p:cNvPr id="64" name="Graphic 63" descr="Chat">
            <a:extLst>
              <a:ext uri="{FF2B5EF4-FFF2-40B4-BE49-F238E27FC236}">
                <a16:creationId xmlns:a16="http://schemas.microsoft.com/office/drawing/2014/main" id="{8A27BE21-DD32-48FF-A88A-3C995CD023F6}"/>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452360" y="2457450"/>
            <a:ext cx="914400" cy="914400"/>
          </a:xfrm>
          <a:prstGeom prst="rect">
            <a:avLst/>
          </a:prstGeom>
        </p:spPr>
      </p:pic>
      <p:pic>
        <p:nvPicPr>
          <p:cNvPr id="66" name="Graphic 65" descr="Speech">
            <a:extLst>
              <a:ext uri="{FF2B5EF4-FFF2-40B4-BE49-F238E27FC236}">
                <a16:creationId xmlns:a16="http://schemas.microsoft.com/office/drawing/2014/main" id="{CCD25972-C32B-4592-88CD-E75148A0D3B7}"/>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313420" y="2457450"/>
            <a:ext cx="914400" cy="914400"/>
          </a:xfrm>
          <a:prstGeom prst="rect">
            <a:avLst/>
          </a:prstGeom>
        </p:spPr>
      </p:pic>
      <p:pic>
        <p:nvPicPr>
          <p:cNvPr id="68" name="Graphic 67" descr="Network">
            <a:extLst>
              <a:ext uri="{FF2B5EF4-FFF2-40B4-BE49-F238E27FC236}">
                <a16:creationId xmlns:a16="http://schemas.microsoft.com/office/drawing/2014/main" id="{988D60FB-A0FD-4B4F-86E2-6EE98BB81DDB}"/>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174480" y="2457450"/>
            <a:ext cx="914400" cy="914400"/>
          </a:xfrm>
          <a:prstGeom prst="rect">
            <a:avLst/>
          </a:prstGeom>
        </p:spPr>
      </p:pic>
      <p:pic>
        <p:nvPicPr>
          <p:cNvPr id="70" name="Graphic 69" descr="Handshake">
            <a:extLst>
              <a:ext uri="{FF2B5EF4-FFF2-40B4-BE49-F238E27FC236}">
                <a16:creationId xmlns:a16="http://schemas.microsoft.com/office/drawing/2014/main" id="{9750BA3B-FE79-47C8-B21D-43C79D70F55B}"/>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035540" y="2457450"/>
            <a:ext cx="914400" cy="914400"/>
          </a:xfrm>
          <a:prstGeom prst="rect">
            <a:avLst/>
          </a:prstGeom>
        </p:spPr>
      </p:pic>
      <p:pic>
        <p:nvPicPr>
          <p:cNvPr id="72" name="Graphic 71" descr="Meeting">
            <a:extLst>
              <a:ext uri="{FF2B5EF4-FFF2-40B4-BE49-F238E27FC236}">
                <a16:creationId xmlns:a16="http://schemas.microsoft.com/office/drawing/2014/main" id="{BE2F0F6A-C2D7-4A67-BE75-B57C42A8C54D}"/>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0896600" y="2457450"/>
            <a:ext cx="914400" cy="914400"/>
          </a:xfrm>
          <a:prstGeom prst="rect">
            <a:avLst/>
          </a:prstGeom>
        </p:spPr>
      </p:pic>
      <p:pic>
        <p:nvPicPr>
          <p:cNvPr id="74" name="Graphic 73" descr="Hierarchy">
            <a:extLst>
              <a:ext uri="{FF2B5EF4-FFF2-40B4-BE49-F238E27FC236}">
                <a16:creationId xmlns:a16="http://schemas.microsoft.com/office/drawing/2014/main" id="{8FAA0974-AFDE-43AE-ABEB-A2E3DAF79E2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2286000" y="3752850"/>
            <a:ext cx="914400" cy="914400"/>
          </a:xfrm>
          <a:prstGeom prst="rect">
            <a:avLst/>
          </a:prstGeom>
        </p:spPr>
      </p:pic>
      <p:pic>
        <p:nvPicPr>
          <p:cNvPr id="76" name="Graphic 75" descr="Checklist">
            <a:extLst>
              <a:ext uri="{FF2B5EF4-FFF2-40B4-BE49-F238E27FC236}">
                <a16:creationId xmlns:a16="http://schemas.microsoft.com/office/drawing/2014/main" id="{F7A043CC-6008-40FD-BB67-96E20C2290F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3147060" y="3752850"/>
            <a:ext cx="914400" cy="914400"/>
          </a:xfrm>
          <a:prstGeom prst="rect">
            <a:avLst/>
          </a:prstGeom>
        </p:spPr>
      </p:pic>
      <p:pic>
        <p:nvPicPr>
          <p:cNvPr id="78" name="Graphic 77" descr="Monthly calendar">
            <a:extLst>
              <a:ext uri="{FF2B5EF4-FFF2-40B4-BE49-F238E27FC236}">
                <a16:creationId xmlns:a16="http://schemas.microsoft.com/office/drawing/2014/main" id="{2C679B4F-AD53-4976-A762-B8034A03E27E}"/>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4008120" y="3752850"/>
            <a:ext cx="914400" cy="914400"/>
          </a:xfrm>
          <a:prstGeom prst="rect">
            <a:avLst/>
          </a:prstGeom>
        </p:spPr>
      </p:pic>
      <p:pic>
        <p:nvPicPr>
          <p:cNvPr id="80" name="Graphic 79" descr="Clipboard">
            <a:extLst>
              <a:ext uri="{FF2B5EF4-FFF2-40B4-BE49-F238E27FC236}">
                <a16:creationId xmlns:a16="http://schemas.microsoft.com/office/drawing/2014/main" id="{DFB43C51-AD2B-4319-9335-76A553E84E1A}"/>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6591300" y="3752850"/>
            <a:ext cx="914400" cy="914400"/>
          </a:xfrm>
          <a:prstGeom prst="rect">
            <a:avLst/>
          </a:prstGeom>
        </p:spPr>
      </p:pic>
      <p:pic>
        <p:nvPicPr>
          <p:cNvPr id="82" name="Graphic 81" descr="Downward trend">
            <a:extLst>
              <a:ext uri="{FF2B5EF4-FFF2-40B4-BE49-F238E27FC236}">
                <a16:creationId xmlns:a16="http://schemas.microsoft.com/office/drawing/2014/main" id="{084658F9-A982-4B23-BD74-DF664891941A}"/>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4869180" y="3752850"/>
            <a:ext cx="914400" cy="914400"/>
          </a:xfrm>
          <a:prstGeom prst="rect">
            <a:avLst/>
          </a:prstGeom>
        </p:spPr>
      </p:pic>
      <p:pic>
        <p:nvPicPr>
          <p:cNvPr id="84" name="Graphic 83" descr="Bar chart">
            <a:extLst>
              <a:ext uri="{FF2B5EF4-FFF2-40B4-BE49-F238E27FC236}">
                <a16:creationId xmlns:a16="http://schemas.microsoft.com/office/drawing/2014/main" id="{09E5B85A-0488-4B2F-9EB4-89A6F4B454B0}"/>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5730240" y="3752850"/>
            <a:ext cx="914400" cy="914400"/>
          </a:xfrm>
          <a:prstGeom prst="rect">
            <a:avLst/>
          </a:prstGeom>
        </p:spPr>
      </p:pic>
      <p:pic>
        <p:nvPicPr>
          <p:cNvPr id="86" name="Graphic 85" descr="Upward trend">
            <a:extLst>
              <a:ext uri="{FF2B5EF4-FFF2-40B4-BE49-F238E27FC236}">
                <a16:creationId xmlns:a16="http://schemas.microsoft.com/office/drawing/2014/main" id="{A6610418-086D-428A-9561-7C8B73DCD7D1}"/>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035540" y="3752850"/>
            <a:ext cx="914400" cy="914400"/>
          </a:xfrm>
          <a:prstGeom prst="rect">
            <a:avLst/>
          </a:prstGeom>
        </p:spPr>
      </p:pic>
      <p:pic>
        <p:nvPicPr>
          <p:cNvPr id="88" name="Graphic 87" descr="Bullseye">
            <a:extLst>
              <a:ext uri="{FF2B5EF4-FFF2-40B4-BE49-F238E27FC236}">
                <a16:creationId xmlns:a16="http://schemas.microsoft.com/office/drawing/2014/main" id="{8A769A1A-967A-4526-85C4-FCD274C4444A}"/>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9174480" y="3752850"/>
            <a:ext cx="914400" cy="914400"/>
          </a:xfrm>
          <a:prstGeom prst="rect">
            <a:avLst/>
          </a:prstGeom>
        </p:spPr>
      </p:pic>
      <p:pic>
        <p:nvPicPr>
          <p:cNvPr id="90" name="Graphic 89" descr="Gears">
            <a:extLst>
              <a:ext uri="{FF2B5EF4-FFF2-40B4-BE49-F238E27FC236}">
                <a16:creationId xmlns:a16="http://schemas.microsoft.com/office/drawing/2014/main" id="{FA856822-C1AA-412F-9388-D52789FD53A6}"/>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8313420" y="3752850"/>
            <a:ext cx="914400" cy="914400"/>
          </a:xfrm>
          <a:prstGeom prst="rect">
            <a:avLst/>
          </a:prstGeom>
        </p:spPr>
      </p:pic>
      <p:pic>
        <p:nvPicPr>
          <p:cNvPr id="92" name="Graphic 91" descr="Head with Gears">
            <a:extLst>
              <a:ext uri="{FF2B5EF4-FFF2-40B4-BE49-F238E27FC236}">
                <a16:creationId xmlns:a16="http://schemas.microsoft.com/office/drawing/2014/main" id="{927E0D9C-5529-440F-94F2-A77EC8394200}"/>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7452360" y="3752850"/>
            <a:ext cx="914400" cy="914400"/>
          </a:xfrm>
          <a:prstGeom prst="rect">
            <a:avLst/>
          </a:prstGeom>
        </p:spPr>
      </p:pic>
      <p:pic>
        <p:nvPicPr>
          <p:cNvPr id="94" name="Graphic 93" descr="Lightbulb">
            <a:extLst>
              <a:ext uri="{FF2B5EF4-FFF2-40B4-BE49-F238E27FC236}">
                <a16:creationId xmlns:a16="http://schemas.microsoft.com/office/drawing/2014/main" id="{5F2F88EA-ABBC-4BEB-9581-1B1C912E1C25}"/>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4029219" y="5029200"/>
            <a:ext cx="914400" cy="914400"/>
          </a:xfrm>
          <a:prstGeom prst="rect">
            <a:avLst/>
          </a:prstGeom>
        </p:spPr>
      </p:pic>
      <p:pic>
        <p:nvPicPr>
          <p:cNvPr id="96" name="Graphic 95" descr="Magnifying glass">
            <a:extLst>
              <a:ext uri="{FF2B5EF4-FFF2-40B4-BE49-F238E27FC236}">
                <a16:creationId xmlns:a16="http://schemas.microsoft.com/office/drawing/2014/main" id="{71B8E4FC-1EA2-47C3-B5A7-F4161E0C1ABB}"/>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2308569" y="5029200"/>
            <a:ext cx="914400" cy="914400"/>
          </a:xfrm>
          <a:prstGeom prst="rect">
            <a:avLst/>
          </a:prstGeom>
        </p:spPr>
      </p:pic>
      <p:pic>
        <p:nvPicPr>
          <p:cNvPr id="98" name="Graphic 97" descr="Ribbon">
            <a:extLst>
              <a:ext uri="{FF2B5EF4-FFF2-40B4-BE49-F238E27FC236}">
                <a16:creationId xmlns:a16="http://schemas.microsoft.com/office/drawing/2014/main" id="{D3130EA4-88B0-4999-8C83-BCD19E44E381}"/>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10896600" y="3752850"/>
            <a:ext cx="914400" cy="914400"/>
          </a:xfrm>
          <a:prstGeom prst="rect">
            <a:avLst/>
          </a:prstGeom>
        </p:spPr>
      </p:pic>
      <p:pic>
        <p:nvPicPr>
          <p:cNvPr id="100" name="Graphic 99" descr="Line Arrow: Rotate right">
            <a:extLst>
              <a:ext uri="{FF2B5EF4-FFF2-40B4-BE49-F238E27FC236}">
                <a16:creationId xmlns:a16="http://schemas.microsoft.com/office/drawing/2014/main" id="{F92ADE11-027C-47FA-B1BB-02BE89C96CE8}"/>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4889544" y="5029200"/>
            <a:ext cx="914400" cy="914400"/>
          </a:xfrm>
          <a:prstGeom prst="rect">
            <a:avLst/>
          </a:prstGeom>
        </p:spPr>
      </p:pic>
      <p:pic>
        <p:nvPicPr>
          <p:cNvPr id="102" name="Graphic 101" descr="Signal">
            <a:extLst>
              <a:ext uri="{FF2B5EF4-FFF2-40B4-BE49-F238E27FC236}">
                <a16:creationId xmlns:a16="http://schemas.microsoft.com/office/drawing/2014/main" id="{1B53DCAE-6179-4B2C-BD2E-C182ADA95E0B}"/>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5749869" y="5029200"/>
            <a:ext cx="914400" cy="914400"/>
          </a:xfrm>
          <a:prstGeom prst="rect">
            <a:avLst/>
          </a:prstGeom>
        </p:spPr>
      </p:pic>
      <p:pic>
        <p:nvPicPr>
          <p:cNvPr id="104" name="Graphic 103" descr="Wi-Fi">
            <a:extLst>
              <a:ext uri="{FF2B5EF4-FFF2-40B4-BE49-F238E27FC236}">
                <a16:creationId xmlns:a16="http://schemas.microsoft.com/office/drawing/2014/main" id="{82274C55-5679-4100-989E-F418A6422962}"/>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6610194" y="5029200"/>
            <a:ext cx="914400" cy="914400"/>
          </a:xfrm>
          <a:prstGeom prst="rect">
            <a:avLst/>
          </a:prstGeom>
        </p:spPr>
      </p:pic>
      <p:pic>
        <p:nvPicPr>
          <p:cNvPr id="106" name="Graphic 105" descr="Cloud">
            <a:extLst>
              <a:ext uri="{FF2B5EF4-FFF2-40B4-BE49-F238E27FC236}">
                <a16:creationId xmlns:a16="http://schemas.microsoft.com/office/drawing/2014/main" id="{85B6747E-15BB-4A71-8D83-7DE2EA777D53}"/>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7470519" y="5029200"/>
            <a:ext cx="914400" cy="914400"/>
          </a:xfrm>
          <a:prstGeom prst="rect">
            <a:avLst/>
          </a:prstGeom>
        </p:spPr>
      </p:pic>
      <p:pic>
        <p:nvPicPr>
          <p:cNvPr id="108" name="Graphic 107" descr="World">
            <a:extLst>
              <a:ext uri="{FF2B5EF4-FFF2-40B4-BE49-F238E27FC236}">
                <a16:creationId xmlns:a16="http://schemas.microsoft.com/office/drawing/2014/main" id="{FDC70D04-BCD3-405E-AD49-2977581FDCE5}"/>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8330844" y="5029200"/>
            <a:ext cx="914400" cy="914400"/>
          </a:xfrm>
          <a:prstGeom prst="rect">
            <a:avLst/>
          </a:prstGeom>
        </p:spPr>
      </p:pic>
      <p:pic>
        <p:nvPicPr>
          <p:cNvPr id="110" name="Graphic 109" descr="Marker">
            <a:extLst>
              <a:ext uri="{FF2B5EF4-FFF2-40B4-BE49-F238E27FC236}">
                <a16:creationId xmlns:a16="http://schemas.microsoft.com/office/drawing/2014/main" id="{43C9E4BE-CFD7-451A-981A-DA2120516E64}"/>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9191169" y="5029200"/>
            <a:ext cx="914400" cy="914400"/>
          </a:xfrm>
          <a:prstGeom prst="rect">
            <a:avLst/>
          </a:prstGeom>
        </p:spPr>
      </p:pic>
      <p:pic>
        <p:nvPicPr>
          <p:cNvPr id="112" name="Graphic 111" descr="Home">
            <a:extLst>
              <a:ext uri="{FF2B5EF4-FFF2-40B4-BE49-F238E27FC236}">
                <a16:creationId xmlns:a16="http://schemas.microsoft.com/office/drawing/2014/main" id="{730E61E7-9679-46DE-B9CD-0B75093B3F6E}"/>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10051494" y="5029200"/>
            <a:ext cx="914400" cy="914400"/>
          </a:xfrm>
          <a:prstGeom prst="rect">
            <a:avLst/>
          </a:prstGeom>
        </p:spPr>
      </p:pic>
      <p:pic>
        <p:nvPicPr>
          <p:cNvPr id="114" name="Graphic 113" descr="Building">
            <a:extLst>
              <a:ext uri="{FF2B5EF4-FFF2-40B4-BE49-F238E27FC236}">
                <a16:creationId xmlns:a16="http://schemas.microsoft.com/office/drawing/2014/main" id="{07520CBA-C613-4BA7-A141-DA4305B989DA}"/>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10911819" y="5029200"/>
            <a:ext cx="914400" cy="914400"/>
          </a:xfrm>
          <a:prstGeom prst="rect">
            <a:avLst/>
          </a:prstGeom>
        </p:spPr>
      </p:pic>
      <p:pic>
        <p:nvPicPr>
          <p:cNvPr id="116" name="Graphic 115" descr="Sleep">
            <a:extLst>
              <a:ext uri="{FF2B5EF4-FFF2-40B4-BE49-F238E27FC236}">
                <a16:creationId xmlns:a16="http://schemas.microsoft.com/office/drawing/2014/main" id="{90B30611-13AD-4444-AF5D-37C3F1E4E827}"/>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3168894" y="5029200"/>
            <a:ext cx="914400" cy="914400"/>
          </a:xfrm>
          <a:prstGeom prst="rect">
            <a:avLst/>
          </a:prstGeom>
        </p:spPr>
      </p:pic>
    </p:spTree>
    <p:extLst>
      <p:ext uri="{BB962C8B-B14F-4D97-AF65-F5344CB8AC3E}">
        <p14:creationId xmlns:p14="http://schemas.microsoft.com/office/powerpoint/2010/main" val="2069503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38556B-2F31-4078-9AFD-EE53065E9C77}"/>
              </a:ext>
            </a:extLst>
          </p:cNvPr>
          <p:cNvSpPr>
            <a:spLocks noGrp="1"/>
          </p:cNvSpPr>
          <p:nvPr>
            <p:ph type="title"/>
          </p:nvPr>
        </p:nvSpPr>
        <p:spPr/>
        <p:txBody>
          <a:bodyPr/>
          <a:lstStyle/>
          <a:p>
            <a:r>
              <a:rPr lang="en-US"/>
              <a:t>Icon Library</a:t>
            </a:r>
          </a:p>
        </p:txBody>
      </p:sp>
      <p:pic>
        <p:nvPicPr>
          <p:cNvPr id="4" name="Graphic 3" descr="New wheelchair">
            <a:extLst>
              <a:ext uri="{FF2B5EF4-FFF2-40B4-BE49-F238E27FC236}">
                <a16:creationId xmlns:a16="http://schemas.microsoft.com/office/drawing/2014/main" id="{FD6776DA-6210-43A2-A139-2682A71D3D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9127" y="1219200"/>
            <a:ext cx="914400" cy="914400"/>
          </a:xfrm>
          <a:prstGeom prst="rect">
            <a:avLst/>
          </a:prstGeom>
        </p:spPr>
      </p:pic>
      <p:pic>
        <p:nvPicPr>
          <p:cNvPr id="5" name="Graphic 4" descr="Customer review">
            <a:extLst>
              <a:ext uri="{FF2B5EF4-FFF2-40B4-BE49-F238E27FC236}">
                <a16:creationId xmlns:a16="http://schemas.microsoft.com/office/drawing/2014/main" id="{2BC55421-3558-41BE-8F9E-090344AD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0941" y="1219200"/>
            <a:ext cx="914400" cy="914400"/>
          </a:xfrm>
          <a:prstGeom prst="rect">
            <a:avLst/>
          </a:prstGeom>
        </p:spPr>
      </p:pic>
      <p:pic>
        <p:nvPicPr>
          <p:cNvPr id="6" name="Graphic 5" descr="Group brainstorm">
            <a:extLst>
              <a:ext uri="{FF2B5EF4-FFF2-40B4-BE49-F238E27FC236}">
                <a16:creationId xmlns:a16="http://schemas.microsoft.com/office/drawing/2014/main" id="{7F098C93-AFAC-47CB-8E70-73C71CF27C7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42755" y="1219200"/>
            <a:ext cx="914400" cy="914400"/>
          </a:xfrm>
          <a:prstGeom prst="rect">
            <a:avLst/>
          </a:prstGeom>
        </p:spPr>
      </p:pic>
      <p:pic>
        <p:nvPicPr>
          <p:cNvPr id="49" name="Graphic 48" descr="Target Audience">
            <a:extLst>
              <a:ext uri="{FF2B5EF4-FFF2-40B4-BE49-F238E27FC236}">
                <a16:creationId xmlns:a16="http://schemas.microsoft.com/office/drawing/2014/main" id="{FA236D3D-9E8B-4483-8199-28BEA4F8EA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04569" y="1219200"/>
            <a:ext cx="914400" cy="914400"/>
          </a:xfrm>
          <a:prstGeom prst="rect">
            <a:avLst/>
          </a:prstGeom>
        </p:spPr>
      </p:pic>
      <p:pic>
        <p:nvPicPr>
          <p:cNvPr id="51" name="Graphic 50" descr="Questions">
            <a:extLst>
              <a:ext uri="{FF2B5EF4-FFF2-40B4-BE49-F238E27FC236}">
                <a16:creationId xmlns:a16="http://schemas.microsoft.com/office/drawing/2014/main" id="{99BA139D-4626-4505-B5A1-967B34F4FC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9127" y="5486400"/>
            <a:ext cx="914400" cy="914400"/>
          </a:xfrm>
          <a:prstGeom prst="rect">
            <a:avLst/>
          </a:prstGeom>
        </p:spPr>
      </p:pic>
      <p:pic>
        <p:nvPicPr>
          <p:cNvPr id="53" name="Graphic 52" descr="Person with idea">
            <a:extLst>
              <a:ext uri="{FF2B5EF4-FFF2-40B4-BE49-F238E27FC236}">
                <a16:creationId xmlns:a16="http://schemas.microsoft.com/office/drawing/2014/main" id="{C4848007-F9CD-4233-B53F-C0A67C198B5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28197" y="1219200"/>
            <a:ext cx="914400" cy="914400"/>
          </a:xfrm>
          <a:prstGeom prst="rect">
            <a:avLst/>
          </a:prstGeom>
        </p:spPr>
      </p:pic>
      <p:pic>
        <p:nvPicPr>
          <p:cNvPr id="55" name="Graphic 54" descr="Business Growth">
            <a:extLst>
              <a:ext uri="{FF2B5EF4-FFF2-40B4-BE49-F238E27FC236}">
                <a16:creationId xmlns:a16="http://schemas.microsoft.com/office/drawing/2014/main" id="{4BD9C7BD-0CAB-4000-B517-DA3D33DE074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90011" y="1219200"/>
            <a:ext cx="914400" cy="914400"/>
          </a:xfrm>
          <a:prstGeom prst="rect">
            <a:avLst/>
          </a:prstGeom>
        </p:spPr>
      </p:pic>
      <p:pic>
        <p:nvPicPr>
          <p:cNvPr id="57" name="Graphic 56" descr="User network">
            <a:extLst>
              <a:ext uri="{FF2B5EF4-FFF2-40B4-BE49-F238E27FC236}">
                <a16:creationId xmlns:a16="http://schemas.microsoft.com/office/drawing/2014/main" id="{3DBF0ED7-61DC-4A73-8104-B284DE1A15E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51825" y="1219200"/>
            <a:ext cx="914400" cy="914400"/>
          </a:xfrm>
          <a:prstGeom prst="rect">
            <a:avLst/>
          </a:prstGeom>
        </p:spPr>
      </p:pic>
      <p:pic>
        <p:nvPicPr>
          <p:cNvPr id="59" name="Graphic 58" descr="Social network">
            <a:extLst>
              <a:ext uri="{FF2B5EF4-FFF2-40B4-BE49-F238E27FC236}">
                <a16:creationId xmlns:a16="http://schemas.microsoft.com/office/drawing/2014/main" id="{E4959218-0054-42E2-8899-F81B2AAFFD3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013639" y="1219200"/>
            <a:ext cx="914400" cy="914400"/>
          </a:xfrm>
          <a:prstGeom prst="rect">
            <a:avLst/>
          </a:prstGeom>
        </p:spPr>
      </p:pic>
      <p:pic>
        <p:nvPicPr>
          <p:cNvPr id="61" name="Graphic 60" descr="Connections">
            <a:extLst>
              <a:ext uri="{FF2B5EF4-FFF2-40B4-BE49-F238E27FC236}">
                <a16:creationId xmlns:a16="http://schemas.microsoft.com/office/drawing/2014/main" id="{9A372FC0-BF1E-43C5-86F5-EB5916BF8FA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975453" y="1219200"/>
            <a:ext cx="914400" cy="914400"/>
          </a:xfrm>
          <a:prstGeom prst="rect">
            <a:avLst/>
          </a:prstGeom>
        </p:spPr>
      </p:pic>
      <p:pic>
        <p:nvPicPr>
          <p:cNvPr id="63" name="Graphic 62" descr="Boardroom">
            <a:extLst>
              <a:ext uri="{FF2B5EF4-FFF2-40B4-BE49-F238E27FC236}">
                <a16:creationId xmlns:a16="http://schemas.microsoft.com/office/drawing/2014/main" id="{74C027BF-3DF3-44F5-9F70-9A166895EC3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937267" y="1219200"/>
            <a:ext cx="914400" cy="914400"/>
          </a:xfrm>
          <a:prstGeom prst="rect">
            <a:avLst/>
          </a:prstGeom>
        </p:spPr>
      </p:pic>
      <p:pic>
        <p:nvPicPr>
          <p:cNvPr id="65" name="Graphic 64" descr="Cheers">
            <a:extLst>
              <a:ext uri="{FF2B5EF4-FFF2-40B4-BE49-F238E27FC236}">
                <a16:creationId xmlns:a16="http://schemas.microsoft.com/office/drawing/2014/main" id="{B92D9B3E-5C93-4036-BDE8-28D9265EE80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899076" y="1219200"/>
            <a:ext cx="914400" cy="914400"/>
          </a:xfrm>
          <a:prstGeom prst="rect">
            <a:avLst/>
          </a:prstGeom>
        </p:spPr>
      </p:pic>
      <p:pic>
        <p:nvPicPr>
          <p:cNvPr id="67" name="Graphic 66" descr="Venn diagram">
            <a:extLst>
              <a:ext uri="{FF2B5EF4-FFF2-40B4-BE49-F238E27FC236}">
                <a16:creationId xmlns:a16="http://schemas.microsoft.com/office/drawing/2014/main" id="{39ADEF2C-4152-48A5-9FB4-36307A36C5D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280941" y="5486400"/>
            <a:ext cx="914400" cy="914400"/>
          </a:xfrm>
          <a:prstGeom prst="rect">
            <a:avLst/>
          </a:prstGeom>
        </p:spPr>
      </p:pic>
      <p:pic>
        <p:nvPicPr>
          <p:cNvPr id="69" name="Graphic 68" descr="Research">
            <a:extLst>
              <a:ext uri="{FF2B5EF4-FFF2-40B4-BE49-F238E27FC236}">
                <a16:creationId xmlns:a16="http://schemas.microsoft.com/office/drawing/2014/main" id="{D2E3AC2D-946D-4C6E-AB03-1F58EE4593B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242755" y="5486400"/>
            <a:ext cx="914400" cy="914400"/>
          </a:xfrm>
          <a:prstGeom prst="rect">
            <a:avLst/>
          </a:prstGeom>
        </p:spPr>
      </p:pic>
      <p:pic>
        <p:nvPicPr>
          <p:cNvPr id="71" name="Graphic 70" descr="Theatre">
            <a:extLst>
              <a:ext uri="{FF2B5EF4-FFF2-40B4-BE49-F238E27FC236}">
                <a16:creationId xmlns:a16="http://schemas.microsoft.com/office/drawing/2014/main" id="{366CA48C-6FD5-46D0-A6DB-942F4A6ECE02}"/>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204569" y="5486400"/>
            <a:ext cx="914400" cy="914400"/>
          </a:xfrm>
          <a:prstGeom prst="rect">
            <a:avLst/>
          </a:prstGeom>
        </p:spPr>
      </p:pic>
      <p:pic>
        <p:nvPicPr>
          <p:cNvPr id="73" name="Graphic 72" descr="Heart organ">
            <a:extLst>
              <a:ext uri="{FF2B5EF4-FFF2-40B4-BE49-F238E27FC236}">
                <a16:creationId xmlns:a16="http://schemas.microsoft.com/office/drawing/2014/main" id="{1505E11C-6275-4A73-AE2A-0202BB4240B2}"/>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166383" y="5486400"/>
            <a:ext cx="914400" cy="914400"/>
          </a:xfrm>
          <a:prstGeom prst="rect">
            <a:avLst/>
          </a:prstGeom>
        </p:spPr>
      </p:pic>
      <p:pic>
        <p:nvPicPr>
          <p:cNvPr id="75" name="Graphic 74" descr="Lungs">
            <a:extLst>
              <a:ext uri="{FF2B5EF4-FFF2-40B4-BE49-F238E27FC236}">
                <a16:creationId xmlns:a16="http://schemas.microsoft.com/office/drawing/2014/main" id="{5ABDAFF2-5B42-45DE-9D5D-398164D5DEB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128197" y="5486400"/>
            <a:ext cx="914400" cy="914400"/>
          </a:xfrm>
          <a:prstGeom prst="rect">
            <a:avLst/>
          </a:prstGeom>
        </p:spPr>
      </p:pic>
      <p:pic>
        <p:nvPicPr>
          <p:cNvPr id="77" name="Graphic 76" descr="Open hand">
            <a:extLst>
              <a:ext uri="{FF2B5EF4-FFF2-40B4-BE49-F238E27FC236}">
                <a16:creationId xmlns:a16="http://schemas.microsoft.com/office/drawing/2014/main" id="{167903A7-448B-4824-BFDD-064067790D49}"/>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090011" y="5486400"/>
            <a:ext cx="914400" cy="914400"/>
          </a:xfrm>
          <a:prstGeom prst="rect">
            <a:avLst/>
          </a:prstGeom>
        </p:spPr>
      </p:pic>
      <p:pic>
        <p:nvPicPr>
          <p:cNvPr id="79" name="Graphic 78" descr="Schoolhouse">
            <a:extLst>
              <a:ext uri="{FF2B5EF4-FFF2-40B4-BE49-F238E27FC236}">
                <a16:creationId xmlns:a16="http://schemas.microsoft.com/office/drawing/2014/main" id="{87F9E923-1D59-470C-9943-007D97062ADE}"/>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225776" y="1191470"/>
            <a:ext cx="914400" cy="914400"/>
          </a:xfrm>
          <a:prstGeom prst="rect">
            <a:avLst/>
          </a:prstGeom>
        </p:spPr>
      </p:pic>
      <p:pic>
        <p:nvPicPr>
          <p:cNvPr id="81" name="Graphic 80" descr="Brontosaurus">
            <a:extLst>
              <a:ext uri="{FF2B5EF4-FFF2-40B4-BE49-F238E27FC236}">
                <a16:creationId xmlns:a16="http://schemas.microsoft.com/office/drawing/2014/main" id="{7B7C5C4E-175C-4135-AFC6-5DAB1592D079}"/>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280941" y="3276600"/>
            <a:ext cx="914400" cy="914400"/>
          </a:xfrm>
          <a:prstGeom prst="rect">
            <a:avLst/>
          </a:prstGeom>
        </p:spPr>
      </p:pic>
      <p:pic>
        <p:nvPicPr>
          <p:cNvPr id="83" name="Graphic 82" descr="Classroom">
            <a:extLst>
              <a:ext uri="{FF2B5EF4-FFF2-40B4-BE49-F238E27FC236}">
                <a16:creationId xmlns:a16="http://schemas.microsoft.com/office/drawing/2014/main" id="{17D39B88-A8FA-495F-A9A4-F985C43087AD}"/>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319127" y="3276600"/>
            <a:ext cx="914400" cy="914400"/>
          </a:xfrm>
          <a:prstGeom prst="rect">
            <a:avLst/>
          </a:prstGeom>
        </p:spPr>
      </p:pic>
      <p:pic>
        <p:nvPicPr>
          <p:cNvPr id="85" name="Graphic 84" descr="Fruit bowl">
            <a:extLst>
              <a:ext uri="{FF2B5EF4-FFF2-40B4-BE49-F238E27FC236}">
                <a16:creationId xmlns:a16="http://schemas.microsoft.com/office/drawing/2014/main" id="{00A00E25-B0BF-488E-B762-443E2C3B34BE}"/>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2242755" y="3276600"/>
            <a:ext cx="914400" cy="914400"/>
          </a:xfrm>
          <a:prstGeom prst="rect">
            <a:avLst/>
          </a:prstGeom>
        </p:spPr>
      </p:pic>
      <p:pic>
        <p:nvPicPr>
          <p:cNvPr id="87" name="Graphic 86" descr="Avocado">
            <a:extLst>
              <a:ext uri="{FF2B5EF4-FFF2-40B4-BE49-F238E27FC236}">
                <a16:creationId xmlns:a16="http://schemas.microsoft.com/office/drawing/2014/main" id="{30402386-1678-4195-B467-5E1975861035}"/>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204569" y="3276600"/>
            <a:ext cx="914400" cy="914400"/>
          </a:xfrm>
          <a:prstGeom prst="rect">
            <a:avLst/>
          </a:prstGeom>
        </p:spPr>
      </p:pic>
      <p:pic>
        <p:nvPicPr>
          <p:cNvPr id="89" name="Graphic 88" descr="Whole pizza">
            <a:extLst>
              <a:ext uri="{FF2B5EF4-FFF2-40B4-BE49-F238E27FC236}">
                <a16:creationId xmlns:a16="http://schemas.microsoft.com/office/drawing/2014/main" id="{5754B86E-7502-4251-AA83-050AE336BA79}"/>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4166383" y="3276600"/>
            <a:ext cx="914400" cy="914400"/>
          </a:xfrm>
          <a:prstGeom prst="rect">
            <a:avLst/>
          </a:prstGeom>
        </p:spPr>
      </p:pic>
      <p:pic>
        <p:nvPicPr>
          <p:cNvPr id="91" name="Graphic 90" descr="Donut">
            <a:extLst>
              <a:ext uri="{FF2B5EF4-FFF2-40B4-BE49-F238E27FC236}">
                <a16:creationId xmlns:a16="http://schemas.microsoft.com/office/drawing/2014/main" id="{94B067AE-F562-420C-9BDE-009285422796}"/>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5128197" y="3276600"/>
            <a:ext cx="914400" cy="914400"/>
          </a:xfrm>
          <a:prstGeom prst="rect">
            <a:avLst/>
          </a:prstGeom>
        </p:spPr>
      </p:pic>
      <p:pic>
        <p:nvPicPr>
          <p:cNvPr id="93" name="Graphic 92" descr="Burger and drink">
            <a:extLst>
              <a:ext uri="{FF2B5EF4-FFF2-40B4-BE49-F238E27FC236}">
                <a16:creationId xmlns:a16="http://schemas.microsoft.com/office/drawing/2014/main" id="{F0116522-AF94-4287-B9AD-387809FFDDB6}"/>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6090011" y="3276600"/>
            <a:ext cx="914400" cy="914400"/>
          </a:xfrm>
          <a:prstGeom prst="rect">
            <a:avLst/>
          </a:prstGeom>
        </p:spPr>
      </p:pic>
      <p:pic>
        <p:nvPicPr>
          <p:cNvPr id="95" name="Graphic 94" descr="Share">
            <a:extLst>
              <a:ext uri="{FF2B5EF4-FFF2-40B4-BE49-F238E27FC236}">
                <a16:creationId xmlns:a16="http://schemas.microsoft.com/office/drawing/2014/main" id="{4DD27018-3C33-4D85-B81B-BB7489BFE57D}"/>
              </a:ext>
            </a:extLst>
          </p:cNvPr>
          <p:cNvPicPr>
            <a:picLocks noChangeAspect="1"/>
          </p:cNvPicPr>
          <p:nvPr/>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7051825" y="3276600"/>
            <a:ext cx="914400" cy="914400"/>
          </a:xfrm>
          <a:prstGeom prst="rect">
            <a:avLst/>
          </a:prstGeom>
        </p:spPr>
      </p:pic>
      <p:pic>
        <p:nvPicPr>
          <p:cNvPr id="97" name="Graphic 96" descr="Minimize">
            <a:extLst>
              <a:ext uri="{FF2B5EF4-FFF2-40B4-BE49-F238E27FC236}">
                <a16:creationId xmlns:a16="http://schemas.microsoft.com/office/drawing/2014/main" id="{0EF362D1-2DCC-4FFC-BEE8-E2042189F645}"/>
              </a:ext>
            </a:extLst>
          </p:cNvPr>
          <p:cNvPicPr>
            <a:picLocks noChangeAspect="1"/>
          </p:cNvPicPr>
          <p:nvPr/>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tretch>
            <a:fillRect/>
          </a:stretch>
        </p:blipFill>
        <p:spPr>
          <a:xfrm>
            <a:off x="8013639" y="3276600"/>
            <a:ext cx="914400" cy="914400"/>
          </a:xfrm>
          <a:prstGeom prst="rect">
            <a:avLst/>
          </a:prstGeom>
        </p:spPr>
      </p:pic>
      <p:pic>
        <p:nvPicPr>
          <p:cNvPr id="99" name="Graphic 98" descr="Hospital">
            <a:extLst>
              <a:ext uri="{FF2B5EF4-FFF2-40B4-BE49-F238E27FC236}">
                <a16:creationId xmlns:a16="http://schemas.microsoft.com/office/drawing/2014/main" id="{D88F097E-882C-4FDC-928B-57F82398163D}"/>
              </a:ext>
            </a:extLst>
          </p:cNvPr>
          <p:cNvPicPr>
            <a:picLocks noChangeAspect="1"/>
          </p:cNvPicPr>
          <p:nvPr/>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tretch>
            <a:fillRect/>
          </a:stretch>
        </p:blipFill>
        <p:spPr>
          <a:xfrm>
            <a:off x="8975453" y="3276600"/>
            <a:ext cx="914400" cy="914400"/>
          </a:xfrm>
          <a:prstGeom prst="rect">
            <a:avLst/>
          </a:prstGeom>
        </p:spPr>
      </p:pic>
      <p:pic>
        <p:nvPicPr>
          <p:cNvPr id="101" name="Graphic 100" descr="Heart with pulse">
            <a:extLst>
              <a:ext uri="{FF2B5EF4-FFF2-40B4-BE49-F238E27FC236}">
                <a16:creationId xmlns:a16="http://schemas.microsoft.com/office/drawing/2014/main" id="{E9248FBF-D1E3-4415-AC88-4B82A6423969}"/>
              </a:ext>
            </a:extLst>
          </p:cNvPr>
          <p:cNvPicPr>
            <a:picLocks noChangeAspect="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9937267" y="3276600"/>
            <a:ext cx="914400" cy="914400"/>
          </a:xfrm>
          <a:prstGeom prst="rect">
            <a:avLst/>
          </a:prstGeom>
        </p:spPr>
      </p:pic>
      <p:pic>
        <p:nvPicPr>
          <p:cNvPr id="103" name="Graphic 102" descr="First aid kit">
            <a:extLst>
              <a:ext uri="{FF2B5EF4-FFF2-40B4-BE49-F238E27FC236}">
                <a16:creationId xmlns:a16="http://schemas.microsoft.com/office/drawing/2014/main" id="{07367E3D-EF99-44B6-9529-7CB4D2B5B3AF}"/>
              </a:ext>
            </a:extLst>
          </p:cNvPr>
          <p:cNvPicPr>
            <a:picLocks noChangeAspect="1"/>
          </p:cNvPicPr>
          <p:nvPr/>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tretch>
            <a:fillRect/>
          </a:stretch>
        </p:blipFill>
        <p:spPr>
          <a:xfrm>
            <a:off x="10899076" y="3276600"/>
            <a:ext cx="914400" cy="914400"/>
          </a:xfrm>
          <a:prstGeom prst="rect">
            <a:avLst/>
          </a:prstGeom>
        </p:spPr>
      </p:pic>
      <p:pic>
        <p:nvPicPr>
          <p:cNvPr id="105" name="Graphic 104" descr="Doctor">
            <a:extLst>
              <a:ext uri="{FF2B5EF4-FFF2-40B4-BE49-F238E27FC236}">
                <a16:creationId xmlns:a16="http://schemas.microsoft.com/office/drawing/2014/main" id="{E157CB7E-B233-4C79-88BE-147A977F4688}"/>
              </a:ext>
            </a:extLst>
          </p:cNvPr>
          <p:cNvPicPr>
            <a:picLocks noChangeAspect="1"/>
          </p:cNvPicPr>
          <p:nvPr/>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319127" y="4419600"/>
            <a:ext cx="914400" cy="914400"/>
          </a:xfrm>
          <a:prstGeom prst="rect">
            <a:avLst/>
          </a:prstGeom>
        </p:spPr>
      </p:pic>
      <p:pic>
        <p:nvPicPr>
          <p:cNvPr id="107" name="Graphic 106" descr="Veterinarian">
            <a:extLst>
              <a:ext uri="{FF2B5EF4-FFF2-40B4-BE49-F238E27FC236}">
                <a16:creationId xmlns:a16="http://schemas.microsoft.com/office/drawing/2014/main" id="{095B99FE-D288-4058-AD9E-6F2EC4DFBFAA}"/>
              </a:ext>
            </a:extLst>
          </p:cNvPr>
          <p:cNvPicPr>
            <a:picLocks noChangeAspect="1"/>
          </p:cNvPicPr>
          <p:nvPr/>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280941" y="4419600"/>
            <a:ext cx="914400" cy="914400"/>
          </a:xfrm>
          <a:prstGeom prst="rect">
            <a:avLst/>
          </a:prstGeom>
        </p:spPr>
      </p:pic>
      <p:pic>
        <p:nvPicPr>
          <p:cNvPr id="109" name="Graphic 108" descr="Scientist">
            <a:extLst>
              <a:ext uri="{FF2B5EF4-FFF2-40B4-BE49-F238E27FC236}">
                <a16:creationId xmlns:a16="http://schemas.microsoft.com/office/drawing/2014/main" id="{1F5728AF-7488-4536-9BF8-DC7AB8C15102}"/>
              </a:ext>
            </a:extLst>
          </p:cNvPr>
          <p:cNvPicPr>
            <a:picLocks noChangeAspect="1"/>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tretch>
            <a:fillRect/>
          </a:stretch>
        </p:blipFill>
        <p:spPr>
          <a:xfrm>
            <a:off x="2242755" y="4419600"/>
            <a:ext cx="914400" cy="914400"/>
          </a:xfrm>
          <a:prstGeom prst="rect">
            <a:avLst/>
          </a:prstGeom>
        </p:spPr>
      </p:pic>
      <p:pic>
        <p:nvPicPr>
          <p:cNvPr id="111" name="Graphic 110" descr="Group of women">
            <a:extLst>
              <a:ext uri="{FF2B5EF4-FFF2-40B4-BE49-F238E27FC236}">
                <a16:creationId xmlns:a16="http://schemas.microsoft.com/office/drawing/2014/main" id="{292BB079-F137-4613-AD4A-B3B03E5C2D91}"/>
              </a:ext>
            </a:extLst>
          </p:cNvPr>
          <p:cNvPicPr>
            <a:picLocks noChangeAspect="1"/>
          </p:cNvPicPr>
          <p:nvPr/>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tretch>
            <a:fillRect/>
          </a:stretch>
        </p:blipFill>
        <p:spPr>
          <a:xfrm>
            <a:off x="3204569" y="4419600"/>
            <a:ext cx="914400" cy="914400"/>
          </a:xfrm>
          <a:prstGeom prst="rect">
            <a:avLst/>
          </a:prstGeom>
        </p:spPr>
      </p:pic>
      <p:pic>
        <p:nvPicPr>
          <p:cNvPr id="113" name="Graphic 112" descr="Group">
            <a:extLst>
              <a:ext uri="{FF2B5EF4-FFF2-40B4-BE49-F238E27FC236}">
                <a16:creationId xmlns:a16="http://schemas.microsoft.com/office/drawing/2014/main" id="{6BC3D8B2-E7FA-4031-8B99-1CEB0487F3AE}"/>
              </a:ext>
            </a:extLst>
          </p:cNvPr>
          <p:cNvPicPr>
            <a:picLocks noChangeAspect="1"/>
          </p:cNvPicPr>
          <p:nvPr/>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tretch>
            <a:fillRect/>
          </a:stretch>
        </p:blipFill>
        <p:spPr>
          <a:xfrm>
            <a:off x="4166383" y="4419600"/>
            <a:ext cx="914400" cy="914400"/>
          </a:xfrm>
          <a:prstGeom prst="rect">
            <a:avLst/>
          </a:prstGeom>
        </p:spPr>
      </p:pic>
      <p:pic>
        <p:nvPicPr>
          <p:cNvPr id="115" name="Graphic 114" descr="Woman with stroller">
            <a:extLst>
              <a:ext uri="{FF2B5EF4-FFF2-40B4-BE49-F238E27FC236}">
                <a16:creationId xmlns:a16="http://schemas.microsoft.com/office/drawing/2014/main" id="{60C059C1-226F-456D-88C7-AE48863513D2}"/>
              </a:ext>
            </a:extLst>
          </p:cNvPr>
          <p:cNvPicPr>
            <a:picLocks noChangeAspect="1"/>
          </p:cNvPicPr>
          <p:nvPr/>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tretch>
            <a:fillRect/>
          </a:stretch>
        </p:blipFill>
        <p:spPr>
          <a:xfrm>
            <a:off x="5128197" y="4419600"/>
            <a:ext cx="914400" cy="914400"/>
          </a:xfrm>
          <a:prstGeom prst="rect">
            <a:avLst/>
          </a:prstGeom>
        </p:spPr>
      </p:pic>
      <p:pic>
        <p:nvPicPr>
          <p:cNvPr id="117" name="Graphic 116" descr="Man changing baby">
            <a:extLst>
              <a:ext uri="{FF2B5EF4-FFF2-40B4-BE49-F238E27FC236}">
                <a16:creationId xmlns:a16="http://schemas.microsoft.com/office/drawing/2014/main" id="{A0E12D3E-8B65-40D1-BBA8-1B227FBB1E67}"/>
              </a:ext>
            </a:extLst>
          </p:cNvPr>
          <p:cNvPicPr>
            <a:picLocks noChangeAspect="1"/>
          </p:cNvPicPr>
          <p:nvPr/>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tretch>
            <a:fillRect/>
          </a:stretch>
        </p:blipFill>
        <p:spPr>
          <a:xfrm>
            <a:off x="6090011" y="4419600"/>
            <a:ext cx="914400" cy="914400"/>
          </a:xfrm>
          <a:prstGeom prst="rect">
            <a:avLst/>
          </a:prstGeom>
        </p:spPr>
      </p:pic>
      <p:pic>
        <p:nvPicPr>
          <p:cNvPr id="119" name="Graphic 118" descr="Woman changing Baby">
            <a:extLst>
              <a:ext uri="{FF2B5EF4-FFF2-40B4-BE49-F238E27FC236}">
                <a16:creationId xmlns:a16="http://schemas.microsoft.com/office/drawing/2014/main" id="{04E13C3E-C6B3-4BBB-8D39-9A6728B74138}"/>
              </a:ext>
            </a:extLst>
          </p:cNvPr>
          <p:cNvPicPr>
            <a:picLocks noChangeAspect="1"/>
          </p:cNvPicPr>
          <p:nvPr/>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tretch>
            <a:fillRect/>
          </a:stretch>
        </p:blipFill>
        <p:spPr>
          <a:xfrm>
            <a:off x="7051825" y="4419600"/>
            <a:ext cx="914400" cy="914400"/>
          </a:xfrm>
          <a:prstGeom prst="rect">
            <a:avLst/>
          </a:prstGeom>
        </p:spPr>
      </p:pic>
      <p:pic>
        <p:nvPicPr>
          <p:cNvPr id="121" name="Graphic 120" descr="Male profile">
            <a:extLst>
              <a:ext uri="{FF2B5EF4-FFF2-40B4-BE49-F238E27FC236}">
                <a16:creationId xmlns:a16="http://schemas.microsoft.com/office/drawing/2014/main" id="{0E151BA7-0DE3-44DF-8BCE-78CD03FFC4DA}"/>
              </a:ext>
            </a:extLst>
          </p:cNvPr>
          <p:cNvPicPr>
            <a:picLocks noChangeAspect="1"/>
          </p:cNvPicPr>
          <p:nvPr/>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tretch>
            <a:fillRect/>
          </a:stretch>
        </p:blipFill>
        <p:spPr>
          <a:xfrm>
            <a:off x="8013639" y="4419600"/>
            <a:ext cx="914400" cy="914400"/>
          </a:xfrm>
          <a:prstGeom prst="rect">
            <a:avLst/>
          </a:prstGeom>
        </p:spPr>
      </p:pic>
      <p:pic>
        <p:nvPicPr>
          <p:cNvPr id="123" name="Graphic 122" descr="Female Profile">
            <a:extLst>
              <a:ext uri="{FF2B5EF4-FFF2-40B4-BE49-F238E27FC236}">
                <a16:creationId xmlns:a16="http://schemas.microsoft.com/office/drawing/2014/main" id="{AFDFE9A8-3052-47D4-B895-C24ADD88B97D}"/>
              </a:ext>
            </a:extLst>
          </p:cNvPr>
          <p:cNvPicPr>
            <a:picLocks noChangeAspect="1"/>
          </p:cNvPicPr>
          <p:nvPr/>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tretch>
            <a:fillRect/>
          </a:stretch>
        </p:blipFill>
        <p:spPr>
          <a:xfrm>
            <a:off x="8975453" y="4419600"/>
            <a:ext cx="914400" cy="914400"/>
          </a:xfrm>
          <a:prstGeom prst="rect">
            <a:avLst/>
          </a:prstGeom>
        </p:spPr>
      </p:pic>
      <p:pic>
        <p:nvPicPr>
          <p:cNvPr id="125" name="Graphic 124" descr="School girl">
            <a:extLst>
              <a:ext uri="{FF2B5EF4-FFF2-40B4-BE49-F238E27FC236}">
                <a16:creationId xmlns:a16="http://schemas.microsoft.com/office/drawing/2014/main" id="{C3C872A6-DC94-426C-8C68-8FE190DF56BA}"/>
              </a:ext>
            </a:extLst>
          </p:cNvPr>
          <p:cNvPicPr>
            <a:picLocks noChangeAspect="1"/>
          </p:cNvPicPr>
          <p:nvPr/>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tretch>
            <a:fillRect/>
          </a:stretch>
        </p:blipFill>
        <p:spPr>
          <a:xfrm>
            <a:off x="9937267" y="4419600"/>
            <a:ext cx="914400" cy="914400"/>
          </a:xfrm>
          <a:prstGeom prst="rect">
            <a:avLst/>
          </a:prstGeom>
        </p:spPr>
      </p:pic>
      <p:pic>
        <p:nvPicPr>
          <p:cNvPr id="127" name="Graphic 126" descr="School boy">
            <a:extLst>
              <a:ext uri="{FF2B5EF4-FFF2-40B4-BE49-F238E27FC236}">
                <a16:creationId xmlns:a16="http://schemas.microsoft.com/office/drawing/2014/main" id="{08B51DE4-0D0A-4F01-BEF4-1AAB68004068}"/>
              </a:ext>
            </a:extLst>
          </p:cNvPr>
          <p:cNvPicPr>
            <a:picLocks noChangeAspect="1"/>
          </p:cNvPicPr>
          <p:nvPr/>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tretch>
            <a:fillRect/>
          </a:stretch>
        </p:blipFill>
        <p:spPr>
          <a:xfrm>
            <a:off x="10899076" y="4419600"/>
            <a:ext cx="914400" cy="914400"/>
          </a:xfrm>
          <a:prstGeom prst="rect">
            <a:avLst/>
          </a:prstGeom>
        </p:spPr>
      </p:pic>
      <p:pic>
        <p:nvPicPr>
          <p:cNvPr id="129" name="Graphic 128" descr="Pregnant lady">
            <a:extLst>
              <a:ext uri="{FF2B5EF4-FFF2-40B4-BE49-F238E27FC236}">
                <a16:creationId xmlns:a16="http://schemas.microsoft.com/office/drawing/2014/main" id="{0B0E4708-38E5-434C-A598-CDE3214FFE48}"/>
              </a:ext>
            </a:extLst>
          </p:cNvPr>
          <p:cNvPicPr>
            <a:picLocks noChangeAspect="1"/>
          </p:cNvPicPr>
          <p:nvPr/>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tretch>
            <a:fillRect/>
          </a:stretch>
        </p:blipFill>
        <p:spPr>
          <a:xfrm>
            <a:off x="319127" y="2209800"/>
            <a:ext cx="914400" cy="914400"/>
          </a:xfrm>
          <a:prstGeom prst="rect">
            <a:avLst/>
          </a:prstGeom>
        </p:spPr>
      </p:pic>
      <p:pic>
        <p:nvPicPr>
          <p:cNvPr id="131" name="Graphic 130" descr="Confused person">
            <a:extLst>
              <a:ext uri="{FF2B5EF4-FFF2-40B4-BE49-F238E27FC236}">
                <a16:creationId xmlns:a16="http://schemas.microsoft.com/office/drawing/2014/main" id="{F23661D9-8F7E-4500-8474-295C66B08CCA}"/>
              </a:ext>
            </a:extLst>
          </p:cNvPr>
          <p:cNvPicPr>
            <a:picLocks noChangeAspect="1"/>
          </p:cNvPicPr>
          <p:nvPr/>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tretch>
            <a:fillRect/>
          </a:stretch>
        </p:blipFill>
        <p:spPr>
          <a:xfrm>
            <a:off x="1280941" y="2209800"/>
            <a:ext cx="914400" cy="914400"/>
          </a:xfrm>
          <a:prstGeom prst="rect">
            <a:avLst/>
          </a:prstGeom>
        </p:spPr>
      </p:pic>
      <p:pic>
        <p:nvPicPr>
          <p:cNvPr id="133" name="Graphic 132" descr="Child with balloon">
            <a:extLst>
              <a:ext uri="{FF2B5EF4-FFF2-40B4-BE49-F238E27FC236}">
                <a16:creationId xmlns:a16="http://schemas.microsoft.com/office/drawing/2014/main" id="{2D381EB1-7E78-41C9-B9A2-CE6A31482CB6}"/>
              </a:ext>
            </a:extLst>
          </p:cNvPr>
          <p:cNvPicPr>
            <a:picLocks noChangeAspect="1"/>
          </p:cNvPicPr>
          <p:nvPr/>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tretch>
            <a:fillRect/>
          </a:stretch>
        </p:blipFill>
        <p:spPr>
          <a:xfrm>
            <a:off x="2242755" y="2209800"/>
            <a:ext cx="914400" cy="914400"/>
          </a:xfrm>
          <a:prstGeom prst="rect">
            <a:avLst/>
          </a:prstGeom>
        </p:spPr>
      </p:pic>
      <p:pic>
        <p:nvPicPr>
          <p:cNvPr id="135" name="Graphic 134" descr="Lecturer">
            <a:extLst>
              <a:ext uri="{FF2B5EF4-FFF2-40B4-BE49-F238E27FC236}">
                <a16:creationId xmlns:a16="http://schemas.microsoft.com/office/drawing/2014/main" id="{A65456E9-45AE-4B72-B740-6D1F4B3B4FF7}"/>
              </a:ext>
            </a:extLst>
          </p:cNvPr>
          <p:cNvPicPr>
            <a:picLocks noChangeAspect="1"/>
          </p:cNvPicPr>
          <p:nvPr/>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tretch>
            <a:fillRect/>
          </a:stretch>
        </p:blipFill>
        <p:spPr>
          <a:xfrm>
            <a:off x="3204569" y="2209800"/>
            <a:ext cx="914400" cy="914400"/>
          </a:xfrm>
          <a:prstGeom prst="rect">
            <a:avLst/>
          </a:prstGeom>
        </p:spPr>
      </p:pic>
      <p:pic>
        <p:nvPicPr>
          <p:cNvPr id="137" name="Graphic 136" descr="Lightbulb and gear">
            <a:extLst>
              <a:ext uri="{FF2B5EF4-FFF2-40B4-BE49-F238E27FC236}">
                <a16:creationId xmlns:a16="http://schemas.microsoft.com/office/drawing/2014/main" id="{7D98B1B8-2CC9-46FC-8555-13EE80FBDC5F}"/>
              </a:ext>
            </a:extLst>
          </p:cNvPr>
          <p:cNvPicPr>
            <a:picLocks noChangeAspect="1"/>
          </p:cNvPicPr>
          <p:nvPr/>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tretch>
            <a:fillRect/>
          </a:stretch>
        </p:blipFill>
        <p:spPr>
          <a:xfrm>
            <a:off x="4166383" y="2209800"/>
            <a:ext cx="914400" cy="914400"/>
          </a:xfrm>
          <a:prstGeom prst="rect">
            <a:avLst/>
          </a:prstGeom>
        </p:spPr>
      </p:pic>
      <p:pic>
        <p:nvPicPr>
          <p:cNvPr id="139" name="Graphic 138" descr="Lightbulb and pencil">
            <a:extLst>
              <a:ext uri="{FF2B5EF4-FFF2-40B4-BE49-F238E27FC236}">
                <a16:creationId xmlns:a16="http://schemas.microsoft.com/office/drawing/2014/main" id="{726D83CF-3462-4A40-9AF5-A1DCDBDE55BC}"/>
              </a:ext>
            </a:extLst>
          </p:cNvPr>
          <p:cNvPicPr>
            <a:picLocks noChangeAspect="1"/>
          </p:cNvPicPr>
          <p:nvPr/>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tretch>
            <a:fillRect/>
          </a:stretch>
        </p:blipFill>
        <p:spPr>
          <a:xfrm>
            <a:off x="5128197" y="2209800"/>
            <a:ext cx="914400" cy="914400"/>
          </a:xfrm>
          <a:prstGeom prst="rect">
            <a:avLst/>
          </a:prstGeom>
        </p:spPr>
      </p:pic>
      <p:pic>
        <p:nvPicPr>
          <p:cNvPr id="141" name="Graphic 140" descr="Puzzle pieces">
            <a:extLst>
              <a:ext uri="{FF2B5EF4-FFF2-40B4-BE49-F238E27FC236}">
                <a16:creationId xmlns:a16="http://schemas.microsoft.com/office/drawing/2014/main" id="{E3A7FBC3-18E7-40CF-BAA3-A036853BF92B}"/>
              </a:ext>
            </a:extLst>
          </p:cNvPr>
          <p:cNvPicPr>
            <a:picLocks noChangeAspect="1"/>
          </p:cNvPicPr>
          <p:nvPr/>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tretch>
            <a:fillRect/>
          </a:stretch>
        </p:blipFill>
        <p:spPr>
          <a:xfrm>
            <a:off x="6090011" y="2209800"/>
            <a:ext cx="914400" cy="914400"/>
          </a:xfrm>
          <a:prstGeom prst="rect">
            <a:avLst/>
          </a:prstGeom>
        </p:spPr>
      </p:pic>
      <p:pic>
        <p:nvPicPr>
          <p:cNvPr id="143" name="Graphic 142" descr="Puzzle">
            <a:extLst>
              <a:ext uri="{FF2B5EF4-FFF2-40B4-BE49-F238E27FC236}">
                <a16:creationId xmlns:a16="http://schemas.microsoft.com/office/drawing/2014/main" id="{BA4C4B3F-FC9C-4D55-B6E3-4EB34A352779}"/>
              </a:ext>
            </a:extLst>
          </p:cNvPr>
          <p:cNvPicPr>
            <a:picLocks noChangeAspect="1"/>
          </p:cNvPicPr>
          <p:nvPr/>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tretch>
            <a:fillRect/>
          </a:stretch>
        </p:blipFill>
        <p:spPr>
          <a:xfrm>
            <a:off x="7051825" y="2209800"/>
            <a:ext cx="914400" cy="914400"/>
          </a:xfrm>
          <a:prstGeom prst="rect">
            <a:avLst/>
          </a:prstGeom>
        </p:spPr>
      </p:pic>
      <p:pic>
        <p:nvPicPr>
          <p:cNvPr id="145" name="Graphic 144" descr="Open quotation mark">
            <a:extLst>
              <a:ext uri="{FF2B5EF4-FFF2-40B4-BE49-F238E27FC236}">
                <a16:creationId xmlns:a16="http://schemas.microsoft.com/office/drawing/2014/main" id="{F3B3D075-7F22-4936-BFCE-36DE9DC35DAA}"/>
              </a:ext>
            </a:extLst>
          </p:cNvPr>
          <p:cNvPicPr>
            <a:picLocks noChangeAspect="1"/>
          </p:cNvPicPr>
          <p:nvPr/>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tretch>
            <a:fillRect/>
          </a:stretch>
        </p:blipFill>
        <p:spPr>
          <a:xfrm>
            <a:off x="8013639" y="2209800"/>
            <a:ext cx="914400" cy="914400"/>
          </a:xfrm>
          <a:prstGeom prst="rect">
            <a:avLst/>
          </a:prstGeom>
        </p:spPr>
      </p:pic>
      <p:pic>
        <p:nvPicPr>
          <p:cNvPr id="147" name="Graphic 146" descr="Closed quotation mark">
            <a:extLst>
              <a:ext uri="{FF2B5EF4-FFF2-40B4-BE49-F238E27FC236}">
                <a16:creationId xmlns:a16="http://schemas.microsoft.com/office/drawing/2014/main" id="{63C6E43A-DA52-4ABC-8B2F-3287BAD72C76}"/>
              </a:ext>
            </a:extLst>
          </p:cNvPr>
          <p:cNvPicPr>
            <a:picLocks noChangeAspect="1"/>
          </p:cNvPicPr>
          <p:nvPr/>
        </p:nvPicPr>
        <p:blipFill>
          <a:blip r:embed="rId106">
            <a:extLst>
              <a:ext uri="{28A0092B-C50C-407E-A947-70E740481C1C}">
                <a14:useLocalDpi xmlns:a14="http://schemas.microsoft.com/office/drawing/2010/main" val="0"/>
              </a:ext>
              <a:ext uri="{96DAC541-7B7A-43D3-8B79-37D633B846F1}">
                <asvg:svgBlip xmlns:asvg="http://schemas.microsoft.com/office/drawing/2016/SVG/main" r:embed="rId107"/>
              </a:ext>
            </a:extLst>
          </a:blip>
          <a:stretch>
            <a:fillRect/>
          </a:stretch>
        </p:blipFill>
        <p:spPr>
          <a:xfrm>
            <a:off x="8975453" y="2209800"/>
            <a:ext cx="914400" cy="914400"/>
          </a:xfrm>
          <a:prstGeom prst="rect">
            <a:avLst/>
          </a:prstGeom>
        </p:spPr>
      </p:pic>
      <p:pic>
        <p:nvPicPr>
          <p:cNvPr id="149" name="Graphic 148" descr="Robot">
            <a:extLst>
              <a:ext uri="{FF2B5EF4-FFF2-40B4-BE49-F238E27FC236}">
                <a16:creationId xmlns:a16="http://schemas.microsoft.com/office/drawing/2014/main" id="{013E7200-D200-4857-A435-641503BE15B8}"/>
              </a:ext>
            </a:extLst>
          </p:cNvPr>
          <p:cNvPicPr>
            <a:picLocks noChangeAspect="1"/>
          </p:cNvPicPr>
          <p:nvPr/>
        </p:nvPicPr>
        <p:blipFill>
          <a:blip r:embed="rId108">
            <a:extLst>
              <a:ext uri="{28A0092B-C50C-407E-A947-70E740481C1C}">
                <a14:useLocalDpi xmlns:a14="http://schemas.microsoft.com/office/drawing/2010/main" val="0"/>
              </a:ext>
              <a:ext uri="{96DAC541-7B7A-43D3-8B79-37D633B846F1}">
                <asvg:svgBlip xmlns:asvg="http://schemas.microsoft.com/office/drawing/2016/SVG/main" r:embed="rId109"/>
              </a:ext>
            </a:extLst>
          </a:blip>
          <a:stretch>
            <a:fillRect/>
          </a:stretch>
        </p:blipFill>
        <p:spPr>
          <a:xfrm>
            <a:off x="9937267" y="2209800"/>
            <a:ext cx="914400" cy="914400"/>
          </a:xfrm>
          <a:prstGeom prst="rect">
            <a:avLst/>
          </a:prstGeom>
        </p:spPr>
      </p:pic>
      <p:pic>
        <p:nvPicPr>
          <p:cNvPr id="151" name="Graphic 150" descr="Tools">
            <a:extLst>
              <a:ext uri="{FF2B5EF4-FFF2-40B4-BE49-F238E27FC236}">
                <a16:creationId xmlns:a16="http://schemas.microsoft.com/office/drawing/2014/main" id="{F1E05DA8-6328-4476-8585-92359F2795EA}"/>
              </a:ext>
            </a:extLst>
          </p:cNvPr>
          <p:cNvPicPr>
            <a:picLocks noChangeAspect="1"/>
          </p:cNvPicPr>
          <p:nvPr/>
        </p:nvPicPr>
        <p:blipFill>
          <a:blip r:embed="rId110">
            <a:extLst>
              <a:ext uri="{28A0092B-C50C-407E-A947-70E740481C1C}">
                <a14:useLocalDpi xmlns:a14="http://schemas.microsoft.com/office/drawing/2010/main" val="0"/>
              </a:ext>
              <a:ext uri="{96DAC541-7B7A-43D3-8B79-37D633B846F1}">
                <asvg:svgBlip xmlns:asvg="http://schemas.microsoft.com/office/drawing/2016/SVG/main" r:embed="rId111"/>
              </a:ext>
            </a:extLst>
          </a:blip>
          <a:stretch>
            <a:fillRect/>
          </a:stretch>
        </p:blipFill>
        <p:spPr>
          <a:xfrm>
            <a:off x="10899076" y="2209800"/>
            <a:ext cx="914400" cy="914400"/>
          </a:xfrm>
          <a:prstGeom prst="rect">
            <a:avLst/>
          </a:prstGeom>
        </p:spPr>
      </p:pic>
    </p:spTree>
    <p:extLst>
      <p:ext uri="{BB962C8B-B14F-4D97-AF65-F5344CB8AC3E}">
        <p14:creationId xmlns:p14="http://schemas.microsoft.com/office/powerpoint/2010/main" val="3733430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Sample Timeline</a:t>
            </a:r>
          </a:p>
        </p:txBody>
      </p:sp>
      <p:grpSp>
        <p:nvGrpSpPr>
          <p:cNvPr id="53" name="Group 52"/>
          <p:cNvGrpSpPr/>
          <p:nvPr/>
        </p:nvGrpSpPr>
        <p:grpSpPr>
          <a:xfrm>
            <a:off x="135007" y="5904900"/>
            <a:ext cx="1082334" cy="346737"/>
            <a:chOff x="-90255" y="6471396"/>
            <a:chExt cx="945349" cy="306973"/>
          </a:xfrm>
          <a:solidFill>
            <a:schemeClr val="accent1">
              <a:alpha val="85000"/>
            </a:schemeClr>
          </a:solidFill>
        </p:grpSpPr>
        <p:sp>
          <p:nvSpPr>
            <p:cNvPr id="54" name="Rounded Rectangle 53"/>
            <p:cNvSpPr/>
            <p:nvPr/>
          </p:nvSpPr>
          <p:spPr>
            <a:xfrm rot="19853008">
              <a:off x="-90255" y="6471396"/>
              <a:ext cx="945349"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sz="1795">
                <a:solidFill>
                  <a:schemeClr val="tx1"/>
                </a:solidFill>
                <a:latin typeface="Segoe UI" panose="020B0502040204020203" pitchFamily="34" charset="0"/>
                <a:cs typeface="Segoe UI" panose="020B0502040204020203" pitchFamily="34" charset="0"/>
              </a:endParaRPr>
            </a:p>
          </p:txBody>
        </p:sp>
        <p:sp>
          <p:nvSpPr>
            <p:cNvPr id="55" name="Oval 54"/>
            <p:cNvSpPr>
              <a:spLocks noChangeAspect="1"/>
            </p:cNvSpPr>
            <p:nvPr/>
          </p:nvSpPr>
          <p:spPr>
            <a:xfrm>
              <a:off x="53514" y="6699169"/>
              <a:ext cx="79200" cy="79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795">
                <a:solidFill>
                  <a:schemeClr val="tx1"/>
                </a:solidFill>
                <a:latin typeface="Segoe UI" panose="020B0502040204020203" pitchFamily="34" charset="0"/>
                <a:cs typeface="Segoe UI" panose="020B0502040204020203" pitchFamily="34" charset="0"/>
              </a:endParaRPr>
            </a:p>
          </p:txBody>
        </p:sp>
      </p:grpSp>
      <p:grpSp>
        <p:nvGrpSpPr>
          <p:cNvPr id="56" name="Group 55"/>
          <p:cNvGrpSpPr/>
          <p:nvPr/>
        </p:nvGrpSpPr>
        <p:grpSpPr>
          <a:xfrm rot="20580015">
            <a:off x="868996" y="5506257"/>
            <a:ext cx="1622421" cy="260820"/>
            <a:chOff x="2443423" y="3747743"/>
            <a:chExt cx="1417080" cy="230909"/>
          </a:xfrm>
          <a:solidFill>
            <a:schemeClr val="accent1">
              <a:alpha val="85000"/>
            </a:schemeClr>
          </a:solidFill>
        </p:grpSpPr>
        <p:sp>
          <p:nvSpPr>
            <p:cNvPr id="57" name="Rounded Rectangle 56"/>
            <p:cNvSpPr/>
            <p:nvPr/>
          </p:nvSpPr>
          <p:spPr>
            <a:xfrm>
              <a:off x="2443423" y="3747743"/>
              <a:ext cx="1417080"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58" name="Oval 57"/>
            <p:cNvSpPr>
              <a:spLocks noChangeAspect="1"/>
            </p:cNvSpPr>
            <p:nvPr/>
          </p:nvSpPr>
          <p:spPr>
            <a:xfrm>
              <a:off x="2517813" y="3823597"/>
              <a:ext cx="79200" cy="79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latin typeface="Segoe UI" panose="020B0502040204020203" pitchFamily="34" charset="0"/>
                <a:cs typeface="Segoe UI" panose="020B0502040204020203" pitchFamily="34" charset="0"/>
              </a:endParaRPr>
            </a:p>
          </p:txBody>
        </p:sp>
      </p:grpSp>
      <p:grpSp>
        <p:nvGrpSpPr>
          <p:cNvPr id="59" name="Group 58"/>
          <p:cNvGrpSpPr/>
          <p:nvPr/>
        </p:nvGrpSpPr>
        <p:grpSpPr>
          <a:xfrm rot="19984811">
            <a:off x="2082900" y="4782154"/>
            <a:ext cx="2604513" cy="260820"/>
            <a:chOff x="3636102" y="3757220"/>
            <a:chExt cx="2274874" cy="230909"/>
          </a:xfrm>
          <a:solidFill>
            <a:schemeClr val="accent1">
              <a:alpha val="85000"/>
            </a:schemeClr>
          </a:solidFill>
        </p:grpSpPr>
        <p:sp>
          <p:nvSpPr>
            <p:cNvPr id="60" name="Rounded Rectangle 59"/>
            <p:cNvSpPr/>
            <p:nvPr/>
          </p:nvSpPr>
          <p:spPr>
            <a:xfrm>
              <a:off x="3636102" y="3757220"/>
              <a:ext cx="2274874"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61" name="Oval 60"/>
            <p:cNvSpPr>
              <a:spLocks noChangeAspect="1"/>
            </p:cNvSpPr>
            <p:nvPr/>
          </p:nvSpPr>
          <p:spPr>
            <a:xfrm>
              <a:off x="3710667" y="3823597"/>
              <a:ext cx="79200" cy="79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latin typeface="Segoe UI" panose="020B0502040204020203" pitchFamily="34" charset="0"/>
                <a:cs typeface="Segoe UI" panose="020B0502040204020203" pitchFamily="34" charset="0"/>
              </a:endParaRPr>
            </a:p>
          </p:txBody>
        </p:sp>
      </p:grpSp>
      <p:grpSp>
        <p:nvGrpSpPr>
          <p:cNvPr id="62" name="Group 61"/>
          <p:cNvGrpSpPr/>
          <p:nvPr/>
        </p:nvGrpSpPr>
        <p:grpSpPr>
          <a:xfrm rot="19142648">
            <a:off x="3860753" y="3182957"/>
            <a:ext cx="3584918" cy="260820"/>
            <a:chOff x="5679999" y="3747743"/>
            <a:chExt cx="3131195" cy="230909"/>
          </a:xfrm>
          <a:solidFill>
            <a:schemeClr val="accent1">
              <a:alpha val="85000"/>
            </a:schemeClr>
          </a:solidFill>
        </p:grpSpPr>
        <p:sp>
          <p:nvSpPr>
            <p:cNvPr id="63" name="Rounded Rectangle 62"/>
            <p:cNvSpPr/>
            <p:nvPr/>
          </p:nvSpPr>
          <p:spPr>
            <a:xfrm>
              <a:off x="5679999" y="3747743"/>
              <a:ext cx="3131195"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64" name="Oval 63"/>
            <p:cNvSpPr>
              <a:spLocks noChangeAspect="1"/>
            </p:cNvSpPr>
            <p:nvPr/>
          </p:nvSpPr>
          <p:spPr>
            <a:xfrm>
              <a:off x="5751310" y="3823597"/>
              <a:ext cx="79200" cy="79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latin typeface="Segoe UI" panose="020B0502040204020203" pitchFamily="34" charset="0"/>
                <a:cs typeface="Segoe UI" panose="020B0502040204020203" pitchFamily="34" charset="0"/>
              </a:endParaRPr>
            </a:p>
          </p:txBody>
        </p:sp>
      </p:grpSp>
      <p:sp>
        <p:nvSpPr>
          <p:cNvPr id="65" name="Rounded Rectangle 64"/>
          <p:cNvSpPr/>
          <p:nvPr/>
        </p:nvSpPr>
        <p:spPr>
          <a:xfrm rot="19173580">
            <a:off x="6590475" y="1775459"/>
            <a:ext cx="1442576" cy="260820"/>
          </a:xfrm>
          <a:prstGeom prst="roundRect">
            <a:avLst>
              <a:gd name="adj" fmla="val 50000"/>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66" name="Oval 65"/>
          <p:cNvSpPr>
            <a:spLocks noChangeAspect="1"/>
          </p:cNvSpPr>
          <p:nvPr/>
        </p:nvSpPr>
        <p:spPr>
          <a:xfrm rot="20589979">
            <a:off x="6855685" y="2199850"/>
            <a:ext cx="93233" cy="894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latin typeface="Segoe UI" panose="020B0502040204020203" pitchFamily="34" charset="0"/>
              <a:cs typeface="Segoe UI" panose="020B0502040204020203" pitchFamily="34" charset="0"/>
            </a:endParaRPr>
          </a:p>
        </p:txBody>
      </p:sp>
      <p:grpSp>
        <p:nvGrpSpPr>
          <p:cNvPr id="67" name="Group 66"/>
          <p:cNvGrpSpPr/>
          <p:nvPr/>
        </p:nvGrpSpPr>
        <p:grpSpPr>
          <a:xfrm>
            <a:off x="7518614" y="681702"/>
            <a:ext cx="1515508" cy="910937"/>
            <a:chOff x="5894226" y="1517948"/>
            <a:chExt cx="1323699" cy="806471"/>
          </a:xfrm>
          <a:solidFill>
            <a:schemeClr val="accent1">
              <a:alpha val="85000"/>
            </a:schemeClr>
          </a:solidFill>
        </p:grpSpPr>
        <p:grpSp>
          <p:nvGrpSpPr>
            <p:cNvPr id="68" name="Group 67"/>
            <p:cNvGrpSpPr/>
            <p:nvPr/>
          </p:nvGrpSpPr>
          <p:grpSpPr>
            <a:xfrm rot="20097338">
              <a:off x="5894226" y="1517948"/>
              <a:ext cx="1323699" cy="806471"/>
              <a:chOff x="9754915" y="3120910"/>
              <a:chExt cx="1323699" cy="806471"/>
            </a:xfrm>
            <a:grpFill/>
          </p:grpSpPr>
          <p:sp>
            <p:nvSpPr>
              <p:cNvPr id="70" name="Rounded Rectangle 69"/>
              <p:cNvSpPr/>
              <p:nvPr/>
            </p:nvSpPr>
            <p:spPr>
              <a:xfrm>
                <a:off x="9754915" y="3528287"/>
                <a:ext cx="1253401"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71" name="Rounded Rectangle 70"/>
              <p:cNvSpPr/>
              <p:nvPr/>
            </p:nvSpPr>
            <p:spPr>
              <a:xfrm rot="18900000">
                <a:off x="10388589" y="3696472"/>
                <a:ext cx="690025"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sp>
            <p:nvSpPr>
              <p:cNvPr id="72" name="Rounded Rectangle 71"/>
              <p:cNvSpPr/>
              <p:nvPr/>
            </p:nvSpPr>
            <p:spPr>
              <a:xfrm rot="2700000">
                <a:off x="10388588" y="3350468"/>
                <a:ext cx="690025" cy="230909"/>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id-ID">
                  <a:solidFill>
                    <a:schemeClr val="tx1"/>
                  </a:solidFill>
                  <a:latin typeface="Segoe UI" panose="020B0502040204020203" pitchFamily="34" charset="0"/>
                  <a:cs typeface="Segoe UI" panose="020B0502040204020203" pitchFamily="34" charset="0"/>
                </a:endParaRPr>
              </a:p>
            </p:txBody>
          </p:sp>
        </p:grpSp>
        <p:sp>
          <p:nvSpPr>
            <p:cNvPr id="69" name="Oval 68"/>
            <p:cNvSpPr>
              <a:spLocks noChangeAspect="1"/>
            </p:cNvSpPr>
            <p:nvPr/>
          </p:nvSpPr>
          <p:spPr>
            <a:xfrm>
              <a:off x="6100551" y="2199740"/>
              <a:ext cx="79200" cy="79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latin typeface="Segoe UI" panose="020B0502040204020203" pitchFamily="34" charset="0"/>
                <a:cs typeface="Segoe UI" panose="020B0502040204020203" pitchFamily="34" charset="0"/>
              </a:endParaRPr>
            </a:p>
          </p:txBody>
        </p:sp>
      </p:grpSp>
      <p:cxnSp>
        <p:nvCxnSpPr>
          <p:cNvPr id="73" name="Straight Connector 72"/>
          <p:cNvCxnSpPr/>
          <p:nvPr/>
        </p:nvCxnSpPr>
        <p:spPr>
          <a:xfrm>
            <a:off x="6691026" y="1345028"/>
            <a:ext cx="846421"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74" name="Rounded Rectangle 73"/>
          <p:cNvSpPr>
            <a:spLocks noChangeAspect="1"/>
          </p:cNvSpPr>
          <p:nvPr/>
        </p:nvSpPr>
        <p:spPr>
          <a:xfrm>
            <a:off x="5996527" y="1056210"/>
            <a:ext cx="575134" cy="577636"/>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solidFill>
                  <a:schemeClr val="bg1"/>
                </a:solidFill>
                <a:latin typeface="Segoe UI" panose="020B0502040204020203" pitchFamily="34" charset="0"/>
                <a:ea typeface="Roboto Medium" panose="02000000000000000000" pitchFamily="2" charset="0"/>
                <a:cs typeface="Segoe UI" panose="020B0502040204020203" pitchFamily="34" charset="0"/>
              </a:rPr>
              <a:t>01</a:t>
            </a:r>
          </a:p>
        </p:txBody>
      </p:sp>
      <p:sp>
        <p:nvSpPr>
          <p:cNvPr id="75" name="TextBox 74"/>
          <p:cNvSpPr txBox="1"/>
          <p:nvPr/>
        </p:nvSpPr>
        <p:spPr>
          <a:xfrm>
            <a:off x="3258192" y="1358882"/>
            <a:ext cx="2688336" cy="973404"/>
          </a:xfrm>
          <a:prstGeom prst="rect">
            <a:avLst/>
          </a:prstGeom>
          <a:noFill/>
        </p:spPr>
        <p:txBody>
          <a:bodyPr wrap="square" rtlCol="0" anchor="t" anchorCtr="0">
            <a:noAutofit/>
          </a:bodyPr>
          <a:lstStyle/>
          <a:p>
            <a:pPr algn="r"/>
            <a:r>
              <a:rPr lang="en-US">
                <a:solidFill>
                  <a:schemeClr val="tx2"/>
                </a:solidFill>
                <a:latin typeface="Segoe UI" panose="020B0502040204020203" pitchFamily="34" charset="0"/>
                <a:cs typeface="Segoe UI" panose="020B0502040204020203" pitchFamily="34" charset="0"/>
              </a:rPr>
              <a:t>Place your  text content here.</a:t>
            </a:r>
          </a:p>
        </p:txBody>
      </p:sp>
      <p:cxnSp>
        <p:nvCxnSpPr>
          <p:cNvPr id="76" name="Straight Connector 75"/>
          <p:cNvCxnSpPr/>
          <p:nvPr/>
        </p:nvCxnSpPr>
        <p:spPr>
          <a:xfrm flipH="1">
            <a:off x="5028017" y="4164676"/>
            <a:ext cx="987488"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77" name="Rounded Rectangle 76"/>
          <p:cNvSpPr>
            <a:spLocks noChangeAspect="1"/>
          </p:cNvSpPr>
          <p:nvPr/>
        </p:nvSpPr>
        <p:spPr>
          <a:xfrm>
            <a:off x="6199984" y="3875858"/>
            <a:ext cx="575134" cy="577636"/>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solidFill>
                  <a:schemeClr val="bg1"/>
                </a:solidFill>
                <a:latin typeface="Segoe UI" panose="020B0502040204020203" pitchFamily="34" charset="0"/>
                <a:ea typeface="Roboto Medium" panose="02000000000000000000" pitchFamily="2" charset="0"/>
                <a:cs typeface="Segoe UI" panose="020B0502040204020203" pitchFamily="34" charset="0"/>
              </a:rPr>
              <a:t>03</a:t>
            </a:r>
          </a:p>
        </p:txBody>
      </p:sp>
      <p:cxnSp>
        <p:nvCxnSpPr>
          <p:cNvPr id="78" name="Straight Connector 77"/>
          <p:cNvCxnSpPr/>
          <p:nvPr/>
        </p:nvCxnSpPr>
        <p:spPr>
          <a:xfrm flipH="1">
            <a:off x="7093548" y="2461270"/>
            <a:ext cx="599530"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79" name="Rounded Rectangle 78"/>
          <p:cNvSpPr>
            <a:spLocks noChangeAspect="1"/>
          </p:cNvSpPr>
          <p:nvPr/>
        </p:nvSpPr>
        <p:spPr>
          <a:xfrm>
            <a:off x="7871900" y="2177891"/>
            <a:ext cx="575134" cy="577636"/>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solidFill>
                  <a:schemeClr val="bg1"/>
                </a:solidFill>
                <a:latin typeface="Segoe UI" panose="020B0502040204020203" pitchFamily="34" charset="0"/>
                <a:ea typeface="Roboto Medium" panose="02000000000000000000" pitchFamily="2" charset="0"/>
                <a:cs typeface="Segoe UI" panose="020B0502040204020203" pitchFamily="34" charset="0"/>
              </a:rPr>
              <a:t>02</a:t>
            </a:r>
          </a:p>
        </p:txBody>
      </p:sp>
      <p:cxnSp>
        <p:nvCxnSpPr>
          <p:cNvPr id="80" name="Straight Connector 79"/>
          <p:cNvCxnSpPr/>
          <p:nvPr/>
        </p:nvCxnSpPr>
        <p:spPr>
          <a:xfrm>
            <a:off x="4329077" y="3317174"/>
            <a:ext cx="846421"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81" name="Rounded Rectangle 80"/>
          <p:cNvSpPr>
            <a:spLocks noChangeAspect="1"/>
          </p:cNvSpPr>
          <p:nvPr/>
        </p:nvSpPr>
        <p:spPr>
          <a:xfrm>
            <a:off x="3455228" y="3016384"/>
            <a:ext cx="575134" cy="577636"/>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solidFill>
                  <a:schemeClr val="bg1"/>
                </a:solidFill>
                <a:latin typeface="Segoe UI" panose="020B0502040204020203" pitchFamily="34" charset="0"/>
                <a:ea typeface="Roboto Medium" panose="02000000000000000000" pitchFamily="2" charset="0"/>
                <a:cs typeface="Segoe UI" panose="020B0502040204020203" pitchFamily="34" charset="0"/>
              </a:rPr>
              <a:t>04</a:t>
            </a:r>
          </a:p>
        </p:txBody>
      </p:sp>
      <p:cxnSp>
        <p:nvCxnSpPr>
          <p:cNvPr id="82" name="Straight Connector 81"/>
          <p:cNvCxnSpPr/>
          <p:nvPr/>
        </p:nvCxnSpPr>
        <p:spPr>
          <a:xfrm flipH="1">
            <a:off x="2783258" y="5338205"/>
            <a:ext cx="987488" cy="0"/>
          </a:xfrm>
          <a:prstGeom prst="line">
            <a:avLst/>
          </a:prstGeom>
          <a:ln w="12700" cmpd="sng">
            <a:solidFill>
              <a:schemeClr val="bg2">
                <a:lumMod val="85000"/>
              </a:schemeClr>
            </a:solidFill>
            <a:headEnd type="oval"/>
          </a:ln>
          <a:effectLst/>
        </p:spPr>
        <p:style>
          <a:lnRef idx="2">
            <a:schemeClr val="accent1"/>
          </a:lnRef>
          <a:fillRef idx="0">
            <a:schemeClr val="accent1"/>
          </a:fillRef>
          <a:effectRef idx="1">
            <a:schemeClr val="accent1"/>
          </a:effectRef>
          <a:fontRef idx="minor">
            <a:schemeClr val="tx1"/>
          </a:fontRef>
        </p:style>
      </p:cxnSp>
      <p:sp>
        <p:nvSpPr>
          <p:cNvPr id="83" name="Rounded Rectangle 82"/>
          <p:cNvSpPr>
            <a:spLocks noChangeAspect="1"/>
          </p:cNvSpPr>
          <p:nvPr/>
        </p:nvSpPr>
        <p:spPr>
          <a:xfrm>
            <a:off x="3955226" y="5049387"/>
            <a:ext cx="575134" cy="577636"/>
          </a:xfrm>
          <a:prstGeom prst="roundRect">
            <a:avLst>
              <a:gd name="adj" fmla="val 930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solidFill>
                  <a:schemeClr val="bg1"/>
                </a:solidFill>
                <a:latin typeface="Segoe UI" panose="020B0502040204020203" pitchFamily="34" charset="0"/>
                <a:ea typeface="Roboto Medium" panose="02000000000000000000" pitchFamily="2" charset="0"/>
                <a:cs typeface="Segoe UI" panose="020B0502040204020203" pitchFamily="34" charset="0"/>
              </a:rPr>
              <a:t>05</a:t>
            </a:r>
          </a:p>
        </p:txBody>
      </p:sp>
      <p:sp>
        <p:nvSpPr>
          <p:cNvPr id="84" name="TextBox 83"/>
          <p:cNvSpPr txBox="1"/>
          <p:nvPr/>
        </p:nvSpPr>
        <p:spPr>
          <a:xfrm>
            <a:off x="588278" y="2958076"/>
            <a:ext cx="2688336" cy="973404"/>
          </a:xfrm>
          <a:prstGeom prst="rect">
            <a:avLst/>
          </a:prstGeom>
          <a:noFill/>
        </p:spPr>
        <p:txBody>
          <a:bodyPr wrap="square" rtlCol="0" anchor="t" anchorCtr="0">
            <a:noAutofit/>
          </a:bodyPr>
          <a:lstStyle/>
          <a:p>
            <a:pPr algn="r"/>
            <a:r>
              <a:rPr lang="en-US">
                <a:solidFill>
                  <a:schemeClr val="tx2"/>
                </a:solidFill>
                <a:latin typeface="Segoe UI" panose="020B0502040204020203" pitchFamily="34" charset="0"/>
                <a:cs typeface="Segoe UI" panose="020B0502040204020203" pitchFamily="34" charset="0"/>
              </a:rPr>
              <a:t>Place your  text content here.</a:t>
            </a:r>
          </a:p>
        </p:txBody>
      </p:sp>
      <p:sp>
        <p:nvSpPr>
          <p:cNvPr id="85" name="TextBox 84"/>
          <p:cNvSpPr txBox="1"/>
          <p:nvPr/>
        </p:nvSpPr>
        <p:spPr>
          <a:xfrm>
            <a:off x="4780108" y="5057105"/>
            <a:ext cx="2688336" cy="973404"/>
          </a:xfrm>
          <a:prstGeom prst="rect">
            <a:avLst/>
          </a:prstGeom>
          <a:noFill/>
        </p:spPr>
        <p:txBody>
          <a:bodyPr wrap="square" rtlCol="0" anchor="t" anchorCtr="0">
            <a:noAutofit/>
          </a:bodyPr>
          <a:lstStyle/>
          <a:p>
            <a:r>
              <a:rPr lang="en-US">
                <a:solidFill>
                  <a:schemeClr val="tx2"/>
                </a:solidFill>
                <a:latin typeface="Segoe UI" panose="020B0502040204020203" pitchFamily="34" charset="0"/>
                <a:cs typeface="Segoe UI" panose="020B0502040204020203" pitchFamily="34" charset="0"/>
              </a:rPr>
              <a:t>Place your  text content here.</a:t>
            </a:r>
          </a:p>
        </p:txBody>
      </p:sp>
      <p:sp>
        <p:nvSpPr>
          <p:cNvPr id="86" name="TextBox 85"/>
          <p:cNvSpPr txBox="1"/>
          <p:nvPr/>
        </p:nvSpPr>
        <p:spPr>
          <a:xfrm>
            <a:off x="6964004" y="3817550"/>
            <a:ext cx="2688336" cy="973404"/>
          </a:xfrm>
          <a:prstGeom prst="rect">
            <a:avLst/>
          </a:prstGeom>
          <a:noFill/>
        </p:spPr>
        <p:txBody>
          <a:bodyPr wrap="square" rtlCol="0" anchor="t" anchorCtr="0">
            <a:noAutofit/>
          </a:bodyPr>
          <a:lstStyle/>
          <a:p>
            <a:r>
              <a:rPr lang="en-US">
                <a:solidFill>
                  <a:schemeClr val="tx2"/>
                </a:solidFill>
                <a:latin typeface="Segoe UI" panose="020B0502040204020203" pitchFamily="34" charset="0"/>
                <a:cs typeface="Segoe UI" panose="020B0502040204020203" pitchFamily="34" charset="0"/>
              </a:rPr>
              <a:t>Place your  text content here.</a:t>
            </a:r>
          </a:p>
        </p:txBody>
      </p:sp>
      <p:sp>
        <p:nvSpPr>
          <p:cNvPr id="87" name="TextBox 86"/>
          <p:cNvSpPr txBox="1"/>
          <p:nvPr/>
        </p:nvSpPr>
        <p:spPr>
          <a:xfrm>
            <a:off x="8574453" y="2114109"/>
            <a:ext cx="2688336" cy="1176197"/>
          </a:xfrm>
          <a:prstGeom prst="rect">
            <a:avLst/>
          </a:prstGeom>
          <a:noFill/>
        </p:spPr>
        <p:txBody>
          <a:bodyPr wrap="square" rtlCol="0" anchor="t" anchorCtr="0">
            <a:noAutofit/>
          </a:bodyPr>
          <a:lstStyle/>
          <a:p>
            <a:r>
              <a:rPr lang="en-US">
                <a:solidFill>
                  <a:schemeClr val="tx2"/>
                </a:solidFill>
                <a:latin typeface="Segoe UI" panose="020B0502040204020203" pitchFamily="34" charset="0"/>
                <a:cs typeface="Segoe UI" panose="020B0502040204020203" pitchFamily="34" charset="0"/>
              </a:rPr>
              <a:t>Place your  text content here.</a:t>
            </a:r>
          </a:p>
        </p:txBody>
      </p:sp>
      <p:sp>
        <p:nvSpPr>
          <p:cNvPr id="88" name="TextBox 87"/>
          <p:cNvSpPr txBox="1"/>
          <p:nvPr/>
        </p:nvSpPr>
        <p:spPr>
          <a:xfrm>
            <a:off x="3258192" y="1079036"/>
            <a:ext cx="2688336" cy="308346"/>
          </a:xfrm>
          <a:prstGeom prst="rect">
            <a:avLst/>
          </a:prstGeom>
          <a:noFill/>
        </p:spPr>
        <p:txBody>
          <a:bodyPr wrap="square" rtlCol="0" anchor="t" anchorCtr="0">
            <a:noAutofit/>
          </a:bodyPr>
          <a:lstStyle/>
          <a:p>
            <a:pPr algn="r"/>
            <a:r>
              <a:rPr lang="en-US" b="1">
                <a:solidFill>
                  <a:schemeClr val="tx2"/>
                </a:solidFill>
                <a:latin typeface="Segoe UI" panose="020B0502040204020203" pitchFamily="34" charset="0"/>
                <a:cs typeface="Segoe UI" panose="020B0502040204020203" pitchFamily="34" charset="0"/>
              </a:rPr>
              <a:t>Title Header</a:t>
            </a:r>
          </a:p>
        </p:txBody>
      </p:sp>
      <p:sp>
        <p:nvSpPr>
          <p:cNvPr id="89" name="TextBox 88"/>
          <p:cNvSpPr txBox="1"/>
          <p:nvPr/>
        </p:nvSpPr>
        <p:spPr>
          <a:xfrm>
            <a:off x="588278" y="2646509"/>
            <a:ext cx="2688336" cy="308346"/>
          </a:xfrm>
          <a:prstGeom prst="rect">
            <a:avLst/>
          </a:prstGeom>
          <a:noFill/>
        </p:spPr>
        <p:txBody>
          <a:bodyPr wrap="square" rtlCol="0" anchor="t" anchorCtr="0">
            <a:noAutofit/>
          </a:bodyPr>
          <a:lstStyle/>
          <a:p>
            <a:pPr algn="r"/>
            <a:r>
              <a:rPr lang="en-US" b="1">
                <a:solidFill>
                  <a:schemeClr val="tx2"/>
                </a:solidFill>
                <a:latin typeface="Segoe UI" panose="020B0502040204020203" pitchFamily="34" charset="0"/>
                <a:cs typeface="Segoe UI" panose="020B0502040204020203" pitchFamily="34" charset="0"/>
              </a:rPr>
              <a:t>Title Header</a:t>
            </a:r>
          </a:p>
        </p:txBody>
      </p:sp>
      <p:sp>
        <p:nvSpPr>
          <p:cNvPr id="90" name="TextBox 89"/>
          <p:cNvSpPr txBox="1"/>
          <p:nvPr/>
        </p:nvSpPr>
        <p:spPr>
          <a:xfrm>
            <a:off x="8574455" y="1804048"/>
            <a:ext cx="2688336" cy="308346"/>
          </a:xfrm>
          <a:prstGeom prst="rect">
            <a:avLst/>
          </a:prstGeom>
          <a:noFill/>
        </p:spPr>
        <p:txBody>
          <a:bodyPr wrap="square" rtlCol="0" anchor="t" anchorCtr="0">
            <a:noAutofit/>
          </a:bodyPr>
          <a:lstStyle/>
          <a:p>
            <a:r>
              <a:rPr lang="en-US" b="1">
                <a:solidFill>
                  <a:schemeClr val="tx2"/>
                </a:solidFill>
                <a:latin typeface="Segoe UI" panose="020B0502040204020203" pitchFamily="34" charset="0"/>
                <a:cs typeface="Segoe UI" panose="020B0502040204020203" pitchFamily="34" charset="0"/>
              </a:rPr>
              <a:t>Title Header</a:t>
            </a:r>
          </a:p>
        </p:txBody>
      </p:sp>
      <p:sp>
        <p:nvSpPr>
          <p:cNvPr id="91" name="TextBox 90"/>
          <p:cNvSpPr txBox="1"/>
          <p:nvPr/>
        </p:nvSpPr>
        <p:spPr>
          <a:xfrm>
            <a:off x="6964004" y="3531427"/>
            <a:ext cx="2688336" cy="308346"/>
          </a:xfrm>
          <a:prstGeom prst="rect">
            <a:avLst/>
          </a:prstGeom>
          <a:noFill/>
        </p:spPr>
        <p:txBody>
          <a:bodyPr wrap="square" rtlCol="0" anchor="t" anchorCtr="0">
            <a:noAutofit/>
          </a:bodyPr>
          <a:lstStyle/>
          <a:p>
            <a:r>
              <a:rPr lang="en-US" b="1">
                <a:solidFill>
                  <a:schemeClr val="tx2"/>
                </a:solidFill>
                <a:latin typeface="Segoe UI" panose="020B0502040204020203" pitchFamily="34" charset="0"/>
                <a:cs typeface="Segoe UI" panose="020B0502040204020203" pitchFamily="34" charset="0"/>
              </a:rPr>
              <a:t>Title Header</a:t>
            </a:r>
          </a:p>
        </p:txBody>
      </p:sp>
      <p:sp>
        <p:nvSpPr>
          <p:cNvPr id="92" name="TextBox 91"/>
          <p:cNvSpPr txBox="1"/>
          <p:nvPr/>
        </p:nvSpPr>
        <p:spPr>
          <a:xfrm>
            <a:off x="4780109" y="4784583"/>
            <a:ext cx="2688336" cy="308346"/>
          </a:xfrm>
          <a:prstGeom prst="rect">
            <a:avLst/>
          </a:prstGeom>
          <a:noFill/>
        </p:spPr>
        <p:txBody>
          <a:bodyPr wrap="square" rtlCol="0" anchor="t" anchorCtr="0">
            <a:noAutofit/>
          </a:bodyPr>
          <a:lstStyle/>
          <a:p>
            <a:r>
              <a:rPr lang="en-US" b="1">
                <a:solidFill>
                  <a:schemeClr val="tx2"/>
                </a:solidFill>
                <a:latin typeface="Segoe UI" panose="020B0502040204020203" pitchFamily="34" charset="0"/>
                <a:cs typeface="Segoe UI" panose="020B0502040204020203" pitchFamily="34" charset="0"/>
              </a:rPr>
              <a:t>Title Header</a:t>
            </a:r>
          </a:p>
        </p:txBody>
      </p:sp>
    </p:spTree>
    <p:custDataLst>
      <p:tags r:id="rId1"/>
    </p:custDataLst>
    <p:extLst>
      <p:ext uri="{BB962C8B-B14F-4D97-AF65-F5344CB8AC3E}">
        <p14:creationId xmlns:p14="http://schemas.microsoft.com/office/powerpoint/2010/main" val="20303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500"/>
                                        <p:tgtEl>
                                          <p:spTgt spid="65"/>
                                        </p:tgtEl>
                                      </p:cBhvr>
                                    </p:animEffect>
                                  </p:childTnLst>
                                </p:cTn>
                              </p:par>
                              <p:par>
                                <p:cTn id="11" presetID="22" presetClass="entr" presetSubtype="8" fill="hold" nodeType="withEffect">
                                  <p:stCondLst>
                                    <p:cond delay="500"/>
                                  </p:stCondLst>
                                  <p:childTnLst>
                                    <p:set>
                                      <p:cBhvr>
                                        <p:cTn id="12" dur="1" fill="hold">
                                          <p:stCondLst>
                                            <p:cond delay="0"/>
                                          </p:stCondLst>
                                        </p:cTn>
                                        <p:tgtEl>
                                          <p:spTgt spid="62"/>
                                        </p:tgtEl>
                                        <p:attrNameLst>
                                          <p:attrName>style.visibility</p:attrName>
                                        </p:attrNameLst>
                                      </p:cBhvr>
                                      <p:to>
                                        <p:strVal val="visible"/>
                                      </p:to>
                                    </p:set>
                                    <p:animEffect transition="in" filter="wipe(left)">
                                      <p:cBhvr>
                                        <p:cTn id="13" dur="500"/>
                                        <p:tgtEl>
                                          <p:spTgt spid="62"/>
                                        </p:tgtEl>
                                      </p:cBhvr>
                                    </p:animEffect>
                                  </p:childTnLst>
                                </p:cTn>
                              </p:par>
                              <p:par>
                                <p:cTn id="14" presetID="22" presetClass="entr" presetSubtype="8" fill="hold" nodeType="withEffect">
                                  <p:stCondLst>
                                    <p:cond delay="50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par>
                                <p:cTn id="17" presetID="22" presetClass="entr" presetSubtype="8" fill="hold" nodeType="withEffect">
                                  <p:stCondLst>
                                    <p:cond delay="50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nodeType="withEffect">
                                  <p:stCondLst>
                                    <p:cond delay="500"/>
                                  </p:stCondLst>
                                  <p:childTnLst>
                                    <p:set>
                                      <p:cBhvr>
                                        <p:cTn id="21" dur="1" fill="hold">
                                          <p:stCondLst>
                                            <p:cond delay="0"/>
                                          </p:stCondLst>
                                        </p:cTn>
                                        <p:tgtEl>
                                          <p:spTgt spid="56"/>
                                        </p:tgtEl>
                                        <p:attrNameLst>
                                          <p:attrName>style.visibility</p:attrName>
                                        </p:attrNameLst>
                                      </p:cBhvr>
                                      <p:to>
                                        <p:strVal val="visible"/>
                                      </p:to>
                                    </p:set>
                                    <p:animEffect transition="in" filter="wipe(left)">
                                      <p:cBhvr>
                                        <p:cTn id="2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p:txBody>
          <a:bodyPr/>
          <a:lstStyle/>
          <a:p>
            <a:r>
              <a:rPr lang="en-US"/>
              <a:t>Timeline Layout</a:t>
            </a:r>
          </a:p>
        </p:txBody>
      </p:sp>
      <p:sp>
        <p:nvSpPr>
          <p:cNvPr id="44" name="Shape 167"/>
          <p:cNvSpPr>
            <a:spLocks noChangeAspect="1"/>
          </p:cNvSpPr>
          <p:nvPr/>
        </p:nvSpPr>
        <p:spPr>
          <a:xfrm rot="19800000" flipH="1">
            <a:off x="-54417" y="2990324"/>
            <a:ext cx="1192168" cy="106456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FF840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latin typeface="Segoe UI" panose="020B0502040204020203" pitchFamily="34" charset="0"/>
            </a:endParaRPr>
          </a:p>
        </p:txBody>
      </p:sp>
      <p:sp>
        <p:nvSpPr>
          <p:cNvPr id="45" name="TextBox 44"/>
          <p:cNvSpPr txBox="1"/>
          <p:nvPr/>
        </p:nvSpPr>
        <p:spPr>
          <a:xfrm>
            <a:off x="61424" y="3360535"/>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2000</a:t>
            </a:r>
          </a:p>
        </p:txBody>
      </p:sp>
      <p:sp>
        <p:nvSpPr>
          <p:cNvPr id="46" name="Shape 167"/>
          <p:cNvSpPr>
            <a:spLocks noChangeAspect="1"/>
          </p:cNvSpPr>
          <p:nvPr/>
        </p:nvSpPr>
        <p:spPr>
          <a:xfrm rot="19800000" flipH="1">
            <a:off x="1054716" y="2990324"/>
            <a:ext cx="1192168" cy="106456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4">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solidFill>
                <a:schemeClr val="tx1"/>
              </a:solidFill>
              <a:latin typeface="Segoe UI" panose="020B0502040204020203" pitchFamily="34" charset="0"/>
            </a:endParaRPr>
          </a:p>
        </p:txBody>
      </p:sp>
      <p:sp>
        <p:nvSpPr>
          <p:cNvPr id="47" name="TextBox 46"/>
          <p:cNvSpPr txBox="1"/>
          <p:nvPr/>
        </p:nvSpPr>
        <p:spPr>
          <a:xfrm>
            <a:off x="1195834" y="3360535"/>
            <a:ext cx="909930"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2011</a:t>
            </a:r>
          </a:p>
        </p:txBody>
      </p:sp>
      <p:sp>
        <p:nvSpPr>
          <p:cNvPr id="48" name="Shape 167"/>
          <p:cNvSpPr>
            <a:spLocks noChangeAspect="1"/>
          </p:cNvSpPr>
          <p:nvPr/>
        </p:nvSpPr>
        <p:spPr>
          <a:xfrm rot="19800000" flipH="1">
            <a:off x="2163849" y="2990324"/>
            <a:ext cx="1192168" cy="106456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5">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50" name="TextBox 49"/>
          <p:cNvSpPr txBox="1"/>
          <p:nvPr/>
        </p:nvSpPr>
        <p:spPr>
          <a:xfrm>
            <a:off x="2279691" y="3360535"/>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2012</a:t>
            </a:r>
          </a:p>
        </p:txBody>
      </p:sp>
      <p:sp>
        <p:nvSpPr>
          <p:cNvPr id="51" name="Shape 167"/>
          <p:cNvSpPr>
            <a:spLocks noChangeAspect="1"/>
          </p:cNvSpPr>
          <p:nvPr/>
        </p:nvSpPr>
        <p:spPr>
          <a:xfrm rot="19800000" flipH="1">
            <a:off x="3272982" y="2990324"/>
            <a:ext cx="1192168" cy="106456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19356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solidFill>
                <a:schemeClr val="tx1"/>
              </a:solidFill>
              <a:latin typeface="Segoe UI" panose="020B0502040204020203" pitchFamily="34" charset="0"/>
            </a:endParaRPr>
          </a:p>
        </p:txBody>
      </p:sp>
      <p:cxnSp>
        <p:nvCxnSpPr>
          <p:cNvPr id="53" name="Straight Connector 184"/>
          <p:cNvCxnSpPr/>
          <p:nvPr/>
        </p:nvCxnSpPr>
        <p:spPr>
          <a:xfrm flipH="1">
            <a:off x="1603150" y="4177120"/>
            <a:ext cx="1" cy="960477"/>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4" name="Text Placeholder 5"/>
          <p:cNvSpPr txBox="1">
            <a:spLocks/>
          </p:cNvSpPr>
          <p:nvPr/>
        </p:nvSpPr>
        <p:spPr>
          <a:xfrm>
            <a:off x="1977568" y="4764937"/>
            <a:ext cx="2743200" cy="1200329"/>
          </a:xfrm>
          <a:prstGeom prst="rect">
            <a:avLst/>
          </a:prstGeom>
        </p:spPr>
        <p:txBody>
          <a:bodyPr>
            <a:sp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spcBef>
                <a:spcPts val="0"/>
              </a:spcBef>
              <a:buNone/>
            </a:pPr>
            <a:r>
              <a:rPr lang="en-JM" sz="1800">
                <a:solidFill>
                  <a:schemeClr val="tx2"/>
                </a:solidFill>
                <a:latin typeface="Segoe UI" panose="020B0502040204020203" pitchFamily="34" charset="0"/>
                <a:ea typeface="Calibri"/>
                <a:cs typeface="Muli"/>
              </a:rPr>
              <a:t>Timelines are a great option to show the progression of a product or a process.</a:t>
            </a:r>
            <a:endParaRPr lang="en-JM" sz="1800">
              <a:solidFill>
                <a:schemeClr val="tx2"/>
              </a:solidFill>
              <a:latin typeface="Segoe UI" panose="020B0502040204020203" pitchFamily="34" charset="0"/>
              <a:cs typeface="Roboto Light"/>
            </a:endParaRPr>
          </a:p>
        </p:txBody>
      </p:sp>
      <p:cxnSp>
        <p:nvCxnSpPr>
          <p:cNvPr id="55" name="Straight Connector 184"/>
          <p:cNvCxnSpPr/>
          <p:nvPr/>
        </p:nvCxnSpPr>
        <p:spPr>
          <a:xfrm flipH="1">
            <a:off x="4942344" y="1876954"/>
            <a:ext cx="1" cy="960477"/>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56" name="Text Placeholder 5"/>
          <p:cNvSpPr txBox="1">
            <a:spLocks/>
          </p:cNvSpPr>
          <p:nvPr/>
        </p:nvSpPr>
        <p:spPr>
          <a:xfrm>
            <a:off x="5352320" y="1351165"/>
            <a:ext cx="2743200" cy="1477328"/>
          </a:xfrm>
          <a:prstGeom prst="rect">
            <a:avLst/>
          </a:prstGeom>
        </p:spPr>
        <p:txBody>
          <a:bodyPr>
            <a:sp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spcBef>
                <a:spcPts val="0"/>
              </a:spcBef>
              <a:buNone/>
            </a:pPr>
            <a:r>
              <a:rPr lang="en-US" sz="1800">
                <a:solidFill>
                  <a:schemeClr val="tx2"/>
                </a:solidFill>
                <a:latin typeface="Segoe UI" panose="020B0502040204020203" pitchFamily="34" charset="0"/>
              </a:rPr>
              <a:t>Interactive timelines are a great way to condense a large amount of information on a single slide.</a:t>
            </a:r>
            <a:endParaRPr lang="en-JM" sz="1800">
              <a:solidFill>
                <a:schemeClr val="tx2"/>
              </a:solidFill>
              <a:latin typeface="Segoe UI" panose="020B0502040204020203" pitchFamily="34" charset="0"/>
              <a:cs typeface="Roboto Light"/>
            </a:endParaRPr>
          </a:p>
        </p:txBody>
      </p:sp>
      <p:cxnSp>
        <p:nvCxnSpPr>
          <p:cNvPr id="58" name="Straight Connector 184"/>
          <p:cNvCxnSpPr/>
          <p:nvPr/>
        </p:nvCxnSpPr>
        <p:spPr>
          <a:xfrm>
            <a:off x="2747078" y="2357193"/>
            <a:ext cx="1" cy="416759"/>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62" name="Text Placeholder 5"/>
          <p:cNvSpPr txBox="1">
            <a:spLocks/>
          </p:cNvSpPr>
          <p:nvPr/>
        </p:nvSpPr>
        <p:spPr>
          <a:xfrm>
            <a:off x="1944819" y="1818379"/>
            <a:ext cx="1653600" cy="376105"/>
          </a:xfrm>
          <a:prstGeom prst="rect">
            <a:avLst/>
          </a:prstGeom>
        </p:spPr>
        <p:txBody>
          <a:bodyPr anchor="b">
            <a:no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lgn="ctr">
              <a:lnSpc>
                <a:spcPts val="1376"/>
              </a:lnSpc>
              <a:buNone/>
            </a:pPr>
            <a:r>
              <a:rPr lang="en-JM" sz="1800">
                <a:solidFill>
                  <a:schemeClr val="tx2"/>
                </a:solidFill>
                <a:latin typeface="Segoe UI" panose="020B0502040204020203" pitchFamily="34" charset="0"/>
                <a:cs typeface="Roboto Light"/>
              </a:rPr>
              <a:t>25,678</a:t>
            </a:r>
          </a:p>
        </p:txBody>
      </p:sp>
      <p:sp>
        <p:nvSpPr>
          <p:cNvPr id="63" name="Textbox67"/>
          <p:cNvSpPr>
            <a:spLocks noChangeAspect="1"/>
          </p:cNvSpPr>
          <p:nvPr/>
        </p:nvSpPr>
        <p:spPr>
          <a:xfrm rot="19800000" flipH="1">
            <a:off x="4382115"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5">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64" name="TextBox 63"/>
          <p:cNvSpPr txBox="1"/>
          <p:nvPr/>
        </p:nvSpPr>
        <p:spPr>
          <a:xfrm>
            <a:off x="4497959" y="3360534"/>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2014</a:t>
            </a:r>
          </a:p>
        </p:txBody>
      </p:sp>
      <p:sp>
        <p:nvSpPr>
          <p:cNvPr id="65" name="Textbox 167"/>
          <p:cNvSpPr>
            <a:spLocks noChangeAspect="1"/>
          </p:cNvSpPr>
          <p:nvPr/>
        </p:nvSpPr>
        <p:spPr>
          <a:xfrm rot="19800000" flipH="1">
            <a:off x="5491252"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FF840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66" name="TextBox 65"/>
          <p:cNvSpPr txBox="1"/>
          <p:nvPr/>
        </p:nvSpPr>
        <p:spPr>
          <a:xfrm>
            <a:off x="5607096" y="3360534"/>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2015</a:t>
            </a:r>
          </a:p>
        </p:txBody>
      </p:sp>
      <p:sp>
        <p:nvSpPr>
          <p:cNvPr id="67" name="Textbox167"/>
          <p:cNvSpPr>
            <a:spLocks noChangeAspect="1"/>
          </p:cNvSpPr>
          <p:nvPr/>
        </p:nvSpPr>
        <p:spPr>
          <a:xfrm rot="19800000" flipH="1">
            <a:off x="6600390"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19356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68" name="TextBox 67"/>
          <p:cNvSpPr txBox="1"/>
          <p:nvPr/>
        </p:nvSpPr>
        <p:spPr>
          <a:xfrm>
            <a:off x="6716233" y="3360534"/>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2016</a:t>
            </a:r>
          </a:p>
        </p:txBody>
      </p:sp>
      <p:cxnSp>
        <p:nvCxnSpPr>
          <p:cNvPr id="69" name="Straight Connector 184"/>
          <p:cNvCxnSpPr/>
          <p:nvPr/>
        </p:nvCxnSpPr>
        <p:spPr>
          <a:xfrm flipH="1">
            <a:off x="6060395" y="4266523"/>
            <a:ext cx="1" cy="960477"/>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70" name="Text Placeholder 5"/>
          <p:cNvSpPr txBox="1">
            <a:spLocks/>
          </p:cNvSpPr>
          <p:nvPr/>
        </p:nvSpPr>
        <p:spPr>
          <a:xfrm>
            <a:off x="6480505" y="4517132"/>
            <a:ext cx="2743200" cy="1200329"/>
          </a:xfrm>
          <a:prstGeom prst="rect">
            <a:avLst/>
          </a:prstGeom>
        </p:spPr>
        <p:txBody>
          <a:bodyPr>
            <a:sp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spcBef>
                <a:spcPts val="0"/>
              </a:spcBef>
              <a:buNone/>
            </a:pPr>
            <a:r>
              <a:rPr lang="en-JM" sz="1800">
                <a:solidFill>
                  <a:schemeClr val="tx2"/>
                </a:solidFill>
                <a:latin typeface="Segoe UI" panose="020B0502040204020203" pitchFamily="34" charset="0"/>
                <a:ea typeface="Calibri"/>
                <a:cs typeface="Muli"/>
              </a:rPr>
              <a:t>You can also use timelines to share milestones in the history of your company.</a:t>
            </a:r>
            <a:endParaRPr lang="en-JM" sz="1800">
              <a:solidFill>
                <a:schemeClr val="tx2"/>
              </a:solidFill>
              <a:latin typeface="Segoe UI" panose="020B0502040204020203" pitchFamily="34" charset="0"/>
              <a:cs typeface="Roboto Light"/>
            </a:endParaRPr>
          </a:p>
        </p:txBody>
      </p:sp>
      <p:sp>
        <p:nvSpPr>
          <p:cNvPr id="71" name="Shape 167"/>
          <p:cNvSpPr>
            <a:spLocks noChangeAspect="1"/>
          </p:cNvSpPr>
          <p:nvPr/>
        </p:nvSpPr>
        <p:spPr>
          <a:xfrm rot="19800000" flipH="1">
            <a:off x="7709526" y="2971301"/>
            <a:ext cx="1209728" cy="1080245"/>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4">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a:solidFill>
                <a:schemeClr val="tx1"/>
              </a:solidFill>
              <a:latin typeface="Segoe UI" panose="020B0502040204020203" pitchFamily="34" charset="0"/>
            </a:endParaRPr>
          </a:p>
        </p:txBody>
      </p:sp>
      <p:sp>
        <p:nvSpPr>
          <p:cNvPr id="72" name="TextBox 71"/>
          <p:cNvSpPr txBox="1"/>
          <p:nvPr/>
        </p:nvSpPr>
        <p:spPr>
          <a:xfrm>
            <a:off x="3388825" y="3360535"/>
            <a:ext cx="960483"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2013</a:t>
            </a:r>
          </a:p>
        </p:txBody>
      </p:sp>
      <p:sp>
        <p:nvSpPr>
          <p:cNvPr id="73" name="Shape 167"/>
          <p:cNvSpPr>
            <a:spLocks noChangeAspect="1"/>
          </p:cNvSpPr>
          <p:nvPr/>
        </p:nvSpPr>
        <p:spPr>
          <a:xfrm rot="19800000" flipH="1">
            <a:off x="8836221"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5">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74" name="TextBox 73"/>
          <p:cNvSpPr txBox="1"/>
          <p:nvPr/>
        </p:nvSpPr>
        <p:spPr>
          <a:xfrm>
            <a:off x="7834150" y="3349355"/>
            <a:ext cx="960483"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2017</a:t>
            </a:r>
          </a:p>
        </p:txBody>
      </p:sp>
      <p:sp>
        <p:nvSpPr>
          <p:cNvPr id="75" name="Shape 167"/>
          <p:cNvSpPr>
            <a:spLocks noChangeAspect="1"/>
          </p:cNvSpPr>
          <p:nvPr/>
        </p:nvSpPr>
        <p:spPr>
          <a:xfrm rot="19800000" flipH="1">
            <a:off x="9945357"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FF8409">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b="1">
              <a:solidFill>
                <a:schemeClr val="tx1"/>
              </a:solidFill>
              <a:latin typeface="Segoe UI" panose="020B0502040204020203" pitchFamily="34" charset="0"/>
            </a:endParaRPr>
          </a:p>
        </p:txBody>
      </p:sp>
      <p:sp>
        <p:nvSpPr>
          <p:cNvPr id="76" name="TextBox 75"/>
          <p:cNvSpPr txBox="1"/>
          <p:nvPr/>
        </p:nvSpPr>
        <p:spPr>
          <a:xfrm>
            <a:off x="8952064" y="3360534"/>
            <a:ext cx="960484"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2018</a:t>
            </a:r>
          </a:p>
        </p:txBody>
      </p:sp>
      <p:sp>
        <p:nvSpPr>
          <p:cNvPr id="77" name="Shape 167"/>
          <p:cNvSpPr>
            <a:spLocks noChangeAspect="1"/>
          </p:cNvSpPr>
          <p:nvPr/>
        </p:nvSpPr>
        <p:spPr>
          <a:xfrm rot="19800000" flipH="1">
            <a:off x="11054496" y="2990320"/>
            <a:ext cx="1192172" cy="1064564"/>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rgbClr val="19356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1795" b="1">
              <a:solidFill>
                <a:schemeClr val="bg1"/>
              </a:solidFill>
              <a:latin typeface="Segoe UI" panose="020B0502040204020203" pitchFamily="34" charset="0"/>
            </a:endParaRPr>
          </a:p>
        </p:txBody>
      </p:sp>
      <p:sp>
        <p:nvSpPr>
          <p:cNvPr id="78" name="TextBox 77"/>
          <p:cNvSpPr txBox="1"/>
          <p:nvPr/>
        </p:nvSpPr>
        <p:spPr>
          <a:xfrm>
            <a:off x="10061201" y="3368189"/>
            <a:ext cx="960483"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2019</a:t>
            </a:r>
          </a:p>
        </p:txBody>
      </p:sp>
      <p:cxnSp>
        <p:nvCxnSpPr>
          <p:cNvPr id="79" name="Straight Connector 184"/>
          <p:cNvCxnSpPr/>
          <p:nvPr/>
        </p:nvCxnSpPr>
        <p:spPr>
          <a:xfrm flipH="1">
            <a:off x="8290853" y="1934108"/>
            <a:ext cx="1" cy="717844"/>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80" name="Text Placeholder 5"/>
          <p:cNvSpPr txBox="1">
            <a:spLocks/>
          </p:cNvSpPr>
          <p:nvPr/>
        </p:nvSpPr>
        <p:spPr>
          <a:xfrm>
            <a:off x="8610600" y="1510052"/>
            <a:ext cx="2743200" cy="1200329"/>
          </a:xfrm>
          <a:prstGeom prst="rect">
            <a:avLst/>
          </a:prstGeom>
        </p:spPr>
        <p:txBody>
          <a:bodyPr>
            <a:sp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spcBef>
                <a:spcPts val="0"/>
              </a:spcBef>
              <a:buNone/>
            </a:pPr>
            <a:r>
              <a:rPr lang="en-US" sz="1800">
                <a:solidFill>
                  <a:schemeClr val="tx2"/>
                </a:solidFill>
                <a:latin typeface="Segoe UI" panose="020B0502040204020203" pitchFamily="34" charset="0"/>
                <a:ea typeface="Calibri"/>
                <a:cs typeface="Muli"/>
              </a:rPr>
              <a:t>You could add hyperlinks on the dates to take audiences to a specific slide or URL.</a:t>
            </a:r>
          </a:p>
        </p:txBody>
      </p:sp>
      <p:sp>
        <p:nvSpPr>
          <p:cNvPr id="81" name="Text Placeholder 5"/>
          <p:cNvSpPr txBox="1">
            <a:spLocks/>
          </p:cNvSpPr>
          <p:nvPr/>
        </p:nvSpPr>
        <p:spPr>
          <a:xfrm>
            <a:off x="9693644" y="4983635"/>
            <a:ext cx="2321006" cy="622749"/>
          </a:xfrm>
          <a:prstGeom prst="rect">
            <a:avLst/>
          </a:prstGeom>
        </p:spPr>
        <p:txBody>
          <a:bodyPr anchor="ctr">
            <a:noAutofit/>
          </a:bodyPr>
          <a:lstStyle>
            <a:lvl1pPr marL="342900" indent="-342900" algn="l" defTabSz="914400" rtl="0" eaLnBrk="1" latinLnBrk="0" hangingPunct="1">
              <a:spcBef>
                <a:spcPct val="20000"/>
              </a:spcBef>
              <a:buFont typeface="Calibri" pitchFamily="34" charset="0"/>
              <a:buChar char="•"/>
              <a:defRPr sz="2000" kern="1200">
                <a:solidFill>
                  <a:schemeClr val="tx1">
                    <a:lumMod val="85000"/>
                    <a:lumOff val="15000"/>
                  </a:schemeClr>
                </a:solidFill>
                <a:latin typeface="+mn-lt"/>
                <a:ea typeface="+mn-ea"/>
                <a:cs typeface="+mn-cs"/>
              </a:defRPr>
            </a:lvl1pPr>
            <a:lvl2pPr marL="742950" indent="-285750" algn="l" defTabSz="914400" rtl="0" eaLnBrk="1" latinLnBrk="0" hangingPunct="1">
              <a:spcBef>
                <a:spcPct val="20000"/>
              </a:spcBef>
              <a:buFont typeface="Calibri"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spcBef>
                <a:spcPct val="20000"/>
              </a:spcBef>
              <a:buFont typeface="Calibri"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spcBef>
                <a:spcPct val="20000"/>
              </a:spcBef>
              <a:buFont typeface="Calibri" pitchFamily="34" charset="0"/>
              <a:buChar char="»"/>
              <a:defRPr sz="14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Calibri" pitchFamily="34" charset="0"/>
              <a:buChar char="•"/>
              <a:defRPr sz="2000" kern="1200">
                <a:solidFill>
                  <a:schemeClr val="tx1"/>
                </a:solidFill>
                <a:latin typeface="+mn-lt"/>
                <a:ea typeface="+mn-ea"/>
                <a:cs typeface="+mn-cs"/>
              </a:defRPr>
            </a:lvl9pPr>
          </a:lstStyle>
          <a:p>
            <a:pPr marL="0" indent="0" algn="ctr">
              <a:lnSpc>
                <a:spcPts val="1376"/>
              </a:lnSpc>
              <a:buNone/>
            </a:pPr>
            <a:r>
              <a:rPr lang="en-JM" sz="1800">
                <a:solidFill>
                  <a:schemeClr val="tx2"/>
                </a:solidFill>
                <a:latin typeface="Segoe UI" panose="020B0502040204020203" pitchFamily="34" charset="0"/>
                <a:cs typeface="Roboto Light"/>
              </a:rPr>
              <a:t>25,678</a:t>
            </a:r>
          </a:p>
        </p:txBody>
      </p:sp>
      <p:cxnSp>
        <p:nvCxnSpPr>
          <p:cNvPr id="82" name="Straight Connector 184"/>
          <p:cNvCxnSpPr/>
          <p:nvPr/>
        </p:nvCxnSpPr>
        <p:spPr>
          <a:xfrm flipH="1">
            <a:off x="10517615" y="4381592"/>
            <a:ext cx="1" cy="556057"/>
          </a:xfrm>
          <a:prstGeom prst="line">
            <a:avLst/>
          </a:prstGeom>
          <a:ln w="12700" cmpd="sng">
            <a:solidFill>
              <a:schemeClr val="tx2">
                <a:lumMod val="50000"/>
              </a:schemeClr>
            </a:solidFill>
            <a:prstDash val="dot"/>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1170341" y="3389540"/>
            <a:ext cx="960483" cy="324138"/>
          </a:xfrm>
          <a:prstGeom prst="rect">
            <a:avLst/>
          </a:prstGeom>
          <a:noFill/>
        </p:spPr>
        <p:txBody>
          <a:bodyPr wrap="square" rtlCol="0" anchor="ctr">
            <a:noAutofit/>
          </a:bodyPr>
          <a:lstStyle/>
          <a:p>
            <a:pPr algn="ctr"/>
            <a:r>
              <a:rPr lang="en-JM" b="1">
                <a:solidFill>
                  <a:schemeClr val="bg1"/>
                </a:solidFill>
                <a:latin typeface="Segoe UI" panose="020B0502040204020203" pitchFamily="34" charset="0"/>
                <a:cs typeface="Roboto Light"/>
              </a:rPr>
              <a:t>2022</a:t>
            </a:r>
          </a:p>
        </p:txBody>
      </p:sp>
      <p:cxnSp>
        <p:nvCxnSpPr>
          <p:cNvPr id="84" name="Straight Connector 184"/>
          <p:cNvCxnSpPr/>
          <p:nvPr/>
        </p:nvCxnSpPr>
        <p:spPr>
          <a:xfrm rot="16200000" flipH="1">
            <a:off x="1723401" y="5028073"/>
            <a:ext cx="0" cy="251236"/>
          </a:xfrm>
          <a:prstGeom prst="line">
            <a:avLst/>
          </a:prstGeom>
          <a:ln w="12700" cmpd="sng">
            <a:solidFill>
              <a:schemeClr val="tx2">
                <a:lumMod val="50000"/>
              </a:schemeClr>
            </a:solidFill>
            <a:prstDash val="dot"/>
            <a:tailEnd type="oval" w="sm" len="sm"/>
          </a:ln>
        </p:spPr>
        <p:style>
          <a:lnRef idx="1">
            <a:schemeClr val="accent1"/>
          </a:lnRef>
          <a:fillRef idx="0">
            <a:schemeClr val="accent1"/>
          </a:fillRef>
          <a:effectRef idx="0">
            <a:schemeClr val="accent1"/>
          </a:effectRef>
          <a:fontRef idx="minor">
            <a:schemeClr val="tx1"/>
          </a:fontRef>
        </p:style>
      </p:cxnSp>
      <p:cxnSp>
        <p:nvCxnSpPr>
          <p:cNvPr id="85" name="Straight Connector 184"/>
          <p:cNvCxnSpPr/>
          <p:nvPr/>
        </p:nvCxnSpPr>
        <p:spPr>
          <a:xfrm rot="16200000" flipH="1">
            <a:off x="5063147" y="1713780"/>
            <a:ext cx="0" cy="251236"/>
          </a:xfrm>
          <a:prstGeom prst="line">
            <a:avLst/>
          </a:prstGeom>
          <a:ln w="12700" cmpd="sng">
            <a:solidFill>
              <a:schemeClr val="tx2">
                <a:lumMod val="50000"/>
              </a:schemeClr>
            </a:solidFill>
            <a:prstDash val="dot"/>
            <a:tailEnd type="oval" w="sm" len="sm"/>
          </a:ln>
        </p:spPr>
        <p:style>
          <a:lnRef idx="1">
            <a:schemeClr val="accent1"/>
          </a:lnRef>
          <a:fillRef idx="0">
            <a:schemeClr val="accent1"/>
          </a:fillRef>
          <a:effectRef idx="0">
            <a:schemeClr val="accent1"/>
          </a:effectRef>
          <a:fontRef idx="minor">
            <a:schemeClr val="tx1"/>
          </a:fontRef>
        </p:style>
      </p:cxnSp>
      <p:cxnSp>
        <p:nvCxnSpPr>
          <p:cNvPr id="86" name="Straight Connector 184"/>
          <p:cNvCxnSpPr/>
          <p:nvPr/>
        </p:nvCxnSpPr>
        <p:spPr>
          <a:xfrm rot="16200000" flipH="1">
            <a:off x="6182759" y="5117476"/>
            <a:ext cx="0" cy="251236"/>
          </a:xfrm>
          <a:prstGeom prst="line">
            <a:avLst/>
          </a:prstGeom>
          <a:ln w="12700" cmpd="sng">
            <a:solidFill>
              <a:schemeClr val="tx2">
                <a:lumMod val="50000"/>
              </a:schemeClr>
            </a:solidFill>
            <a:prstDash val="dot"/>
            <a:tailEnd type="oval" w="sm" len="sm"/>
          </a:ln>
        </p:spPr>
        <p:style>
          <a:lnRef idx="1">
            <a:schemeClr val="accent1"/>
          </a:lnRef>
          <a:fillRef idx="0">
            <a:schemeClr val="accent1"/>
          </a:fillRef>
          <a:effectRef idx="0">
            <a:schemeClr val="accent1"/>
          </a:effectRef>
          <a:fontRef idx="minor">
            <a:schemeClr val="tx1"/>
          </a:fontRef>
        </p:style>
      </p:cxnSp>
      <p:cxnSp>
        <p:nvCxnSpPr>
          <p:cNvPr id="87" name="Straight Connector 184"/>
          <p:cNvCxnSpPr/>
          <p:nvPr/>
        </p:nvCxnSpPr>
        <p:spPr>
          <a:xfrm rot="16200000" flipH="1">
            <a:off x="8410477" y="1762873"/>
            <a:ext cx="0" cy="251236"/>
          </a:xfrm>
          <a:prstGeom prst="line">
            <a:avLst/>
          </a:prstGeom>
          <a:ln w="12700" cmpd="sng">
            <a:solidFill>
              <a:schemeClr val="tx2">
                <a:lumMod val="50000"/>
              </a:schemeClr>
            </a:solidFill>
            <a:prstDash val="dot"/>
            <a:tailEnd type="oval" w="sm" len="sm"/>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526114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erson looking at the camera&#10;&#10;Description automatically generated">
            <a:extLst>
              <a:ext uri="{FF2B5EF4-FFF2-40B4-BE49-F238E27FC236}">
                <a16:creationId xmlns:a16="http://schemas.microsoft.com/office/drawing/2014/main" id="{CF28A038-94CF-4B04-81C3-8031C9E99ECE}"/>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521980" y="1138702"/>
            <a:ext cx="4578932" cy="1654010"/>
          </a:xfrm>
          <a:prstGeom prst="rect">
            <a:avLst/>
          </a:prstGeom>
        </p:spPr>
      </p:pic>
      <p:sp>
        <p:nvSpPr>
          <p:cNvPr id="10" name="Rectangle 9"/>
          <p:cNvSpPr/>
          <p:nvPr/>
        </p:nvSpPr>
        <p:spPr>
          <a:xfrm>
            <a:off x="1010434" y="1441243"/>
            <a:ext cx="837416" cy="729931"/>
          </a:xfrm>
          <a:prstGeom prst="rect">
            <a:avLst/>
          </a:prstGeom>
          <a:solidFill>
            <a:srgbClr val="FFFFFF">
              <a:alpha val="78824"/>
            </a:srgb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795">
              <a:solidFill>
                <a:schemeClr val="tx2"/>
              </a:solidFill>
              <a:latin typeface="Segoe UI" panose="020B0502040204020203" pitchFamily="34" charset="0"/>
            </a:endParaRPr>
          </a:p>
        </p:txBody>
      </p:sp>
      <p:pic>
        <p:nvPicPr>
          <p:cNvPr id="32" name="Picture 31" descr="A picture containing person, clothing&#10;&#10;Description automatically generated">
            <a:extLst>
              <a:ext uri="{FF2B5EF4-FFF2-40B4-BE49-F238E27FC236}">
                <a16:creationId xmlns:a16="http://schemas.microsoft.com/office/drawing/2014/main" id="{1E2C5775-184F-4A7B-AACB-3BFD3EC6FE60}"/>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533400" y="2860157"/>
            <a:ext cx="4578932" cy="1654010"/>
          </a:xfrm>
          <a:prstGeom prst="rect">
            <a:avLst/>
          </a:prstGeom>
        </p:spPr>
      </p:pic>
      <p:pic>
        <p:nvPicPr>
          <p:cNvPr id="37" name="Picture 36" descr="A picture containing person, indoor, bandage&#10;&#10;Description automatically generated">
            <a:extLst>
              <a:ext uri="{FF2B5EF4-FFF2-40B4-BE49-F238E27FC236}">
                <a16:creationId xmlns:a16="http://schemas.microsoft.com/office/drawing/2014/main" id="{C1853122-6FF7-4CAB-8E43-7371B80DFED8}"/>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533400" y="4581613"/>
            <a:ext cx="4578932" cy="1647929"/>
          </a:xfrm>
          <a:prstGeom prst="rect">
            <a:avLst/>
          </a:prstGeom>
        </p:spPr>
      </p:pic>
      <p:sp>
        <p:nvSpPr>
          <p:cNvPr id="4" name="Title 3"/>
          <p:cNvSpPr>
            <a:spLocks noGrp="1"/>
          </p:cNvSpPr>
          <p:nvPr>
            <p:ph type="title"/>
          </p:nvPr>
        </p:nvSpPr>
        <p:spPr/>
        <p:txBody>
          <a:bodyPr/>
          <a:lstStyle/>
          <a:p>
            <a:r>
              <a:rPr lang="en-US"/>
              <a:t>Timeline Layout</a:t>
            </a:r>
          </a:p>
        </p:txBody>
      </p:sp>
      <p:sp>
        <p:nvSpPr>
          <p:cNvPr id="8" name="Text Placeholder 3"/>
          <p:cNvSpPr txBox="1">
            <a:spLocks/>
          </p:cNvSpPr>
          <p:nvPr/>
        </p:nvSpPr>
        <p:spPr>
          <a:xfrm>
            <a:off x="1095969" y="1542346"/>
            <a:ext cx="670754"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JAN</a:t>
            </a:r>
          </a:p>
        </p:txBody>
      </p:sp>
      <p:sp>
        <p:nvSpPr>
          <p:cNvPr id="9" name="Text Placeholder 3"/>
          <p:cNvSpPr txBox="1">
            <a:spLocks/>
          </p:cNvSpPr>
          <p:nvPr/>
        </p:nvSpPr>
        <p:spPr>
          <a:xfrm>
            <a:off x="1011826" y="1778322"/>
            <a:ext cx="837416"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2019</a:t>
            </a:r>
          </a:p>
        </p:txBody>
      </p:sp>
      <p:sp>
        <p:nvSpPr>
          <p:cNvPr id="13" name="Rectangle 12"/>
          <p:cNvSpPr/>
          <p:nvPr/>
        </p:nvSpPr>
        <p:spPr>
          <a:xfrm>
            <a:off x="1010434" y="3123727"/>
            <a:ext cx="837416" cy="729931"/>
          </a:xfrm>
          <a:prstGeom prst="rect">
            <a:avLst/>
          </a:prstGeom>
          <a:solidFill>
            <a:srgbClr val="FFFFFF">
              <a:alpha val="78824"/>
            </a:srgb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solidFill>
                <a:schemeClr val="tx2"/>
              </a:solidFill>
              <a:latin typeface="Segoe UI" panose="020B0502040204020203" pitchFamily="34" charset="0"/>
            </a:endParaRPr>
          </a:p>
        </p:txBody>
      </p:sp>
      <p:sp>
        <p:nvSpPr>
          <p:cNvPr id="11" name="Text Placeholder 3"/>
          <p:cNvSpPr txBox="1">
            <a:spLocks/>
          </p:cNvSpPr>
          <p:nvPr/>
        </p:nvSpPr>
        <p:spPr>
          <a:xfrm>
            <a:off x="1095969" y="3237986"/>
            <a:ext cx="670754"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FEB</a:t>
            </a:r>
          </a:p>
        </p:txBody>
      </p:sp>
      <p:sp>
        <p:nvSpPr>
          <p:cNvPr id="12" name="Text Placeholder 3"/>
          <p:cNvSpPr txBox="1">
            <a:spLocks/>
          </p:cNvSpPr>
          <p:nvPr/>
        </p:nvSpPr>
        <p:spPr>
          <a:xfrm>
            <a:off x="1013453" y="3473962"/>
            <a:ext cx="837416"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2019</a:t>
            </a:r>
          </a:p>
        </p:txBody>
      </p:sp>
      <p:sp>
        <p:nvSpPr>
          <p:cNvPr id="16" name="Rectangle 15"/>
          <p:cNvSpPr/>
          <p:nvPr/>
        </p:nvSpPr>
        <p:spPr>
          <a:xfrm>
            <a:off x="1010434" y="4807307"/>
            <a:ext cx="837416" cy="729931"/>
          </a:xfrm>
          <a:prstGeom prst="rect">
            <a:avLst/>
          </a:prstGeom>
          <a:solidFill>
            <a:srgbClr val="FFFFFF">
              <a:alpha val="78824"/>
            </a:srgbClr>
          </a:solid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sz="1795">
              <a:solidFill>
                <a:schemeClr val="tx2"/>
              </a:solidFill>
              <a:latin typeface="Segoe UI" panose="020B0502040204020203" pitchFamily="34" charset="0"/>
            </a:endParaRPr>
          </a:p>
        </p:txBody>
      </p:sp>
      <p:sp>
        <p:nvSpPr>
          <p:cNvPr id="14" name="Text Placeholder 3"/>
          <p:cNvSpPr txBox="1">
            <a:spLocks/>
          </p:cNvSpPr>
          <p:nvPr/>
        </p:nvSpPr>
        <p:spPr>
          <a:xfrm>
            <a:off x="1046671" y="4925823"/>
            <a:ext cx="769351"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MAR</a:t>
            </a:r>
          </a:p>
        </p:txBody>
      </p:sp>
      <p:sp>
        <p:nvSpPr>
          <p:cNvPr id="15" name="Text Placeholder 3"/>
          <p:cNvSpPr txBox="1">
            <a:spLocks/>
          </p:cNvSpPr>
          <p:nvPr/>
        </p:nvSpPr>
        <p:spPr>
          <a:xfrm>
            <a:off x="1011826" y="5161799"/>
            <a:ext cx="837416" cy="367267"/>
          </a:xfrm>
          <a:prstGeom prst="rect">
            <a:avLst/>
          </a:prstGeom>
        </p:spPr>
        <p:txBody>
          <a:bodyPr>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lgn="ctr">
              <a:buNone/>
            </a:pPr>
            <a:r>
              <a:rPr lang="en-US" sz="1800" b="1">
                <a:solidFill>
                  <a:schemeClr val="tx2"/>
                </a:solidFill>
                <a:latin typeface="Segoe UI" panose="020B0502040204020203" pitchFamily="34" charset="0"/>
                <a:ea typeface="CalibriLight" charset="0"/>
                <a:cs typeface="Segoe UI" panose="020B0502040204020203" pitchFamily="34" charset="0"/>
              </a:rPr>
              <a:t>2019</a:t>
            </a:r>
          </a:p>
        </p:txBody>
      </p:sp>
      <p:sp>
        <p:nvSpPr>
          <p:cNvPr id="17" name="Text Placeholder 1"/>
          <p:cNvSpPr txBox="1">
            <a:spLocks/>
          </p:cNvSpPr>
          <p:nvPr/>
        </p:nvSpPr>
        <p:spPr>
          <a:xfrm>
            <a:off x="5511787" y="3494364"/>
            <a:ext cx="6126480" cy="689806"/>
          </a:xfrm>
          <a:prstGeom prst="rect">
            <a:avLst/>
          </a:prstGeom>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a:solidFill>
                  <a:schemeClr val="tx2"/>
                </a:solidFill>
                <a:latin typeface="Segoe UI" panose="020B0502040204020203" pitchFamily="34" charset="0"/>
                <a:cs typeface="Segoe UI" panose="020B0502040204020203" pitchFamily="34" charset="0"/>
              </a:rPr>
              <a:t>For each item in the timeline, you can also display an image or a movie.</a:t>
            </a:r>
          </a:p>
        </p:txBody>
      </p:sp>
      <p:sp>
        <p:nvSpPr>
          <p:cNvPr id="18" name="Text Placeholder 3"/>
          <p:cNvSpPr txBox="1">
            <a:spLocks/>
          </p:cNvSpPr>
          <p:nvPr/>
        </p:nvSpPr>
        <p:spPr>
          <a:xfrm>
            <a:off x="5511788" y="2961895"/>
            <a:ext cx="4536811" cy="391425"/>
          </a:xfrm>
          <a:prstGeom prst="rect">
            <a:avLst/>
          </a:prstGeom>
          <a:solidFill>
            <a:schemeClr val="accent1"/>
          </a:solidFill>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b="1">
                <a:solidFill>
                  <a:schemeClr val="bg1"/>
                </a:solidFill>
                <a:latin typeface="Segoe UI" panose="020B0502040204020203" pitchFamily="34" charset="0"/>
                <a:cs typeface="Segoe UI" panose="020B0502040204020203" pitchFamily="34" charset="0"/>
              </a:rPr>
              <a:t>Title 02</a:t>
            </a:r>
          </a:p>
        </p:txBody>
      </p:sp>
      <p:sp>
        <p:nvSpPr>
          <p:cNvPr id="19" name="Text Placeholder 1"/>
          <p:cNvSpPr txBox="1">
            <a:spLocks/>
          </p:cNvSpPr>
          <p:nvPr/>
        </p:nvSpPr>
        <p:spPr>
          <a:xfrm>
            <a:off x="5511787" y="5183878"/>
            <a:ext cx="6126480" cy="689806"/>
          </a:xfrm>
          <a:prstGeom prst="rect">
            <a:avLst/>
          </a:prstGeom>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a:solidFill>
                  <a:schemeClr val="tx2"/>
                </a:solidFill>
                <a:latin typeface="Segoe UI" panose="020B0502040204020203" pitchFamily="34" charset="0"/>
                <a:cs typeface="Segoe UI" panose="020B0502040204020203" pitchFamily="34" charset="0"/>
              </a:rPr>
              <a:t>Interactive timelines allow you to turn static information into engaging content.</a:t>
            </a:r>
          </a:p>
        </p:txBody>
      </p:sp>
      <p:sp>
        <p:nvSpPr>
          <p:cNvPr id="20" name="Text Placeholder 3"/>
          <p:cNvSpPr txBox="1">
            <a:spLocks/>
          </p:cNvSpPr>
          <p:nvPr/>
        </p:nvSpPr>
        <p:spPr>
          <a:xfrm>
            <a:off x="5511788" y="4630241"/>
            <a:ext cx="4536811" cy="393192"/>
          </a:xfrm>
          <a:prstGeom prst="rect">
            <a:avLst/>
          </a:prstGeom>
          <a:solidFill>
            <a:schemeClr val="accent1"/>
          </a:solidFill>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b="1">
                <a:solidFill>
                  <a:schemeClr val="bg1"/>
                </a:solidFill>
                <a:latin typeface="Segoe UI" panose="020B0502040204020203" pitchFamily="34" charset="0"/>
                <a:cs typeface="Segoe UI" panose="020B0502040204020203" pitchFamily="34" charset="0"/>
              </a:rPr>
              <a:t>Title 03</a:t>
            </a:r>
          </a:p>
        </p:txBody>
      </p:sp>
      <p:sp>
        <p:nvSpPr>
          <p:cNvPr id="21" name="Text Placeholder 1"/>
          <p:cNvSpPr txBox="1">
            <a:spLocks/>
          </p:cNvSpPr>
          <p:nvPr/>
        </p:nvSpPr>
        <p:spPr>
          <a:xfrm>
            <a:off x="5511787" y="1815898"/>
            <a:ext cx="6126480" cy="689806"/>
          </a:xfrm>
          <a:prstGeom prst="rect">
            <a:avLst/>
          </a:prstGeom>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a:solidFill>
                  <a:schemeClr val="tx2"/>
                </a:solidFill>
                <a:latin typeface="Segoe UI" panose="020B0502040204020203" pitchFamily="34" charset="0"/>
                <a:cs typeface="Segoe UI" panose="020B0502040204020203" pitchFamily="34" charset="0"/>
              </a:rPr>
              <a:t>In this area, you can place text to describe the first item in the timeline.</a:t>
            </a:r>
          </a:p>
        </p:txBody>
      </p:sp>
      <p:sp>
        <p:nvSpPr>
          <p:cNvPr id="22" name="Text Placeholder 3"/>
          <p:cNvSpPr txBox="1">
            <a:spLocks/>
          </p:cNvSpPr>
          <p:nvPr/>
        </p:nvSpPr>
        <p:spPr>
          <a:xfrm>
            <a:off x="5511788" y="1295401"/>
            <a:ext cx="4536811" cy="391425"/>
          </a:xfrm>
          <a:prstGeom prst="rect">
            <a:avLst/>
          </a:prstGeom>
          <a:solidFill>
            <a:schemeClr val="accent1"/>
          </a:solidFill>
        </p:spPr>
        <p:txBody>
          <a:bodyPr lIns="91214" tIns="45607" rIns="91214" bIns="45607">
            <a:noAutofit/>
          </a:bodyPr>
          <a:lstStyle>
            <a:lvl1pPr marL="342900" indent="-342900" algn="l" defTabSz="457200" rtl="0" eaLnBrk="1" latinLnBrk="0" hangingPunct="1">
              <a:spcBef>
                <a:spcPct val="20000"/>
              </a:spcBef>
              <a:buFont typeface="Calibri"/>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Calibri"/>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Calibri"/>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Calibri"/>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Calibri"/>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Calibri"/>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Calibri"/>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Calibri"/>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Calibri"/>
              <a:buChar char="•"/>
              <a:defRPr sz="2000" kern="1200">
                <a:solidFill>
                  <a:schemeClr val="tx1"/>
                </a:solidFill>
                <a:latin typeface="+mn-lt"/>
                <a:ea typeface="+mn-ea"/>
                <a:cs typeface="+mn-cs"/>
              </a:defRPr>
            </a:lvl9pPr>
          </a:lstStyle>
          <a:p>
            <a:pPr marL="0" indent="0">
              <a:buNone/>
            </a:pPr>
            <a:r>
              <a:rPr lang="en-US" sz="1800" b="1">
                <a:solidFill>
                  <a:schemeClr val="bg1"/>
                </a:solidFill>
                <a:latin typeface="Segoe UI" panose="020B0502040204020203" pitchFamily="34" charset="0"/>
                <a:cs typeface="Segoe UI" panose="020B0502040204020203" pitchFamily="34" charset="0"/>
              </a:rPr>
              <a:t>Title 01</a:t>
            </a:r>
          </a:p>
        </p:txBody>
      </p:sp>
      <p:cxnSp>
        <p:nvCxnSpPr>
          <p:cNvPr id="34" name="Straight Connector 33"/>
          <p:cNvCxnSpPr>
            <a:cxnSpLocks/>
          </p:cNvCxnSpPr>
          <p:nvPr/>
        </p:nvCxnSpPr>
        <p:spPr>
          <a:xfrm>
            <a:off x="5511787" y="2615581"/>
            <a:ext cx="5814728" cy="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flipV="1">
            <a:off x="5511787" y="4291735"/>
            <a:ext cx="5814728" cy="1646"/>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96567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D3EB0-A5CA-4410-A2F7-77F883D1155E}"/>
              </a:ext>
            </a:extLst>
          </p:cNvPr>
          <p:cNvSpPr>
            <a:spLocks noGrp="1"/>
          </p:cNvSpPr>
          <p:nvPr>
            <p:ph type="title"/>
          </p:nvPr>
        </p:nvSpPr>
        <p:spPr/>
        <p:txBody>
          <a:bodyPr/>
          <a:lstStyle/>
          <a:p>
            <a:r>
              <a:rPr lang="en-US"/>
              <a:t>Steps </a:t>
            </a:r>
          </a:p>
        </p:txBody>
      </p:sp>
      <p:sp>
        <p:nvSpPr>
          <p:cNvPr id="55" name="Arrow: Chevron 54">
            <a:extLst>
              <a:ext uri="{FF2B5EF4-FFF2-40B4-BE49-F238E27FC236}">
                <a16:creationId xmlns:a16="http://schemas.microsoft.com/office/drawing/2014/main" id="{89A1CE57-64E2-4D99-B730-F81088BB93D6}"/>
              </a:ext>
            </a:extLst>
          </p:cNvPr>
          <p:cNvSpPr/>
          <p:nvPr/>
        </p:nvSpPr>
        <p:spPr>
          <a:xfrm>
            <a:off x="1143000" y="1376758"/>
            <a:ext cx="2349500" cy="685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egoe UI" panose="020B0502040204020203" pitchFamily="34" charset="0"/>
            </a:endParaRPr>
          </a:p>
        </p:txBody>
      </p:sp>
      <p:sp>
        <p:nvSpPr>
          <p:cNvPr id="56" name="Arrow: Chevron 55">
            <a:extLst>
              <a:ext uri="{FF2B5EF4-FFF2-40B4-BE49-F238E27FC236}">
                <a16:creationId xmlns:a16="http://schemas.microsoft.com/office/drawing/2014/main" id="{5A461451-2302-4404-BF89-ADE5B8BB58D6}"/>
              </a:ext>
            </a:extLst>
          </p:cNvPr>
          <p:cNvSpPr/>
          <p:nvPr/>
        </p:nvSpPr>
        <p:spPr>
          <a:xfrm>
            <a:off x="3661833" y="1376758"/>
            <a:ext cx="2349500" cy="6858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egoe UI" panose="020B0502040204020203" pitchFamily="34" charset="0"/>
            </a:endParaRPr>
          </a:p>
        </p:txBody>
      </p:sp>
      <p:sp>
        <p:nvSpPr>
          <p:cNvPr id="57" name="Arrow: Chevron 56">
            <a:extLst>
              <a:ext uri="{FF2B5EF4-FFF2-40B4-BE49-F238E27FC236}">
                <a16:creationId xmlns:a16="http://schemas.microsoft.com/office/drawing/2014/main" id="{1EE77FAC-6E7D-489D-B078-0F0270206AC7}"/>
              </a:ext>
            </a:extLst>
          </p:cNvPr>
          <p:cNvSpPr/>
          <p:nvPr/>
        </p:nvSpPr>
        <p:spPr>
          <a:xfrm>
            <a:off x="6180666" y="1376758"/>
            <a:ext cx="2349500" cy="685800"/>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egoe UI" panose="020B0502040204020203" pitchFamily="34" charset="0"/>
            </a:endParaRPr>
          </a:p>
        </p:txBody>
      </p:sp>
      <p:sp>
        <p:nvSpPr>
          <p:cNvPr id="58" name="Arrow: Chevron 57">
            <a:extLst>
              <a:ext uri="{FF2B5EF4-FFF2-40B4-BE49-F238E27FC236}">
                <a16:creationId xmlns:a16="http://schemas.microsoft.com/office/drawing/2014/main" id="{8F7514B5-4AB5-4BC2-97B9-F791A3971113}"/>
              </a:ext>
            </a:extLst>
          </p:cNvPr>
          <p:cNvSpPr/>
          <p:nvPr/>
        </p:nvSpPr>
        <p:spPr>
          <a:xfrm>
            <a:off x="8699500" y="1376758"/>
            <a:ext cx="2349500" cy="685800"/>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Segoe UI" panose="020B0502040204020203" pitchFamily="34" charset="0"/>
            </a:endParaRPr>
          </a:p>
        </p:txBody>
      </p:sp>
      <p:sp>
        <p:nvSpPr>
          <p:cNvPr id="59" name="TextBox 58">
            <a:extLst>
              <a:ext uri="{FF2B5EF4-FFF2-40B4-BE49-F238E27FC236}">
                <a16:creationId xmlns:a16="http://schemas.microsoft.com/office/drawing/2014/main" id="{8A5F5F9B-EAD7-4B5A-8274-27597C873195}"/>
              </a:ext>
            </a:extLst>
          </p:cNvPr>
          <p:cNvSpPr txBox="1"/>
          <p:nvPr/>
        </p:nvSpPr>
        <p:spPr>
          <a:xfrm>
            <a:off x="1308100" y="2709178"/>
            <a:ext cx="2019300" cy="2215991"/>
          </a:xfrm>
          <a:prstGeom prst="rect">
            <a:avLst/>
          </a:prstGeom>
          <a:noFill/>
        </p:spPr>
        <p:txBody>
          <a:bodyPr wrap="square" lIns="0" tIns="0" rIns="0" bIns="0" rtlCol="0">
            <a:spAutoFit/>
          </a:bodyPr>
          <a:lstStyle/>
          <a:p>
            <a:pPr algn="ct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 dolor sit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amet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consectetur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adipiscing</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elit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sed do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eiusmod</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tempor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incididunt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ut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labore et dolore magna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aliqua</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p>
        </p:txBody>
      </p:sp>
      <p:sp>
        <p:nvSpPr>
          <p:cNvPr id="60" name="Oval 59">
            <a:extLst>
              <a:ext uri="{FF2B5EF4-FFF2-40B4-BE49-F238E27FC236}">
                <a16:creationId xmlns:a16="http://schemas.microsoft.com/office/drawing/2014/main" id="{289D295E-140E-4DF9-9C79-34A6523FE9E1}"/>
              </a:ext>
            </a:extLst>
          </p:cNvPr>
          <p:cNvSpPr/>
          <p:nvPr/>
        </p:nvSpPr>
        <p:spPr>
          <a:xfrm>
            <a:off x="1987550" y="1055012"/>
            <a:ext cx="660400" cy="660400"/>
          </a:xfrm>
          <a:prstGeom prst="ellipse">
            <a:avLst/>
          </a:prstGeom>
          <a:solidFill>
            <a:schemeClr val="accent1"/>
          </a:solidFill>
          <a:ln>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61" name="Oval 60">
            <a:extLst>
              <a:ext uri="{FF2B5EF4-FFF2-40B4-BE49-F238E27FC236}">
                <a16:creationId xmlns:a16="http://schemas.microsoft.com/office/drawing/2014/main" id="{F1497B44-45C5-488B-A9F0-75DEE106743C}"/>
              </a:ext>
            </a:extLst>
          </p:cNvPr>
          <p:cNvSpPr/>
          <p:nvPr/>
        </p:nvSpPr>
        <p:spPr>
          <a:xfrm>
            <a:off x="4506383" y="1055012"/>
            <a:ext cx="660400" cy="660400"/>
          </a:xfrm>
          <a:prstGeom prst="ellipse">
            <a:avLst/>
          </a:prstGeom>
          <a:solidFill>
            <a:schemeClr val="tx2"/>
          </a:solidFill>
          <a:ln>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62" name="Oval 61">
            <a:extLst>
              <a:ext uri="{FF2B5EF4-FFF2-40B4-BE49-F238E27FC236}">
                <a16:creationId xmlns:a16="http://schemas.microsoft.com/office/drawing/2014/main" id="{896A8182-5D0C-4FD4-9CA3-91B5EB33AC1A}"/>
              </a:ext>
            </a:extLst>
          </p:cNvPr>
          <p:cNvSpPr/>
          <p:nvPr/>
        </p:nvSpPr>
        <p:spPr>
          <a:xfrm>
            <a:off x="7025216" y="1055012"/>
            <a:ext cx="660400" cy="660400"/>
          </a:xfrm>
          <a:prstGeom prst="ellipse">
            <a:avLst/>
          </a:prstGeom>
          <a:solidFill>
            <a:schemeClr val="accent1"/>
          </a:solidFill>
          <a:ln>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63" name="Oval 62">
            <a:extLst>
              <a:ext uri="{FF2B5EF4-FFF2-40B4-BE49-F238E27FC236}">
                <a16:creationId xmlns:a16="http://schemas.microsoft.com/office/drawing/2014/main" id="{75149826-CCEE-4DCD-8458-8CED143DC95D}"/>
              </a:ext>
            </a:extLst>
          </p:cNvPr>
          <p:cNvSpPr/>
          <p:nvPr/>
        </p:nvSpPr>
        <p:spPr>
          <a:xfrm>
            <a:off x="9545108" y="1055012"/>
            <a:ext cx="660400" cy="660400"/>
          </a:xfrm>
          <a:prstGeom prst="ellipse">
            <a:avLst/>
          </a:prstGeom>
          <a:solidFill>
            <a:schemeClr val="tx2"/>
          </a:solidFill>
          <a:ln>
            <a:solidFill>
              <a:schemeClr val="bg1"/>
            </a:solid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64" name="TextBox 63">
            <a:extLst>
              <a:ext uri="{FF2B5EF4-FFF2-40B4-BE49-F238E27FC236}">
                <a16:creationId xmlns:a16="http://schemas.microsoft.com/office/drawing/2014/main" id="{874E1AE8-21B6-437C-9FE3-1D1504A5B761}"/>
              </a:ext>
            </a:extLst>
          </p:cNvPr>
          <p:cNvSpPr txBox="1"/>
          <p:nvPr/>
        </p:nvSpPr>
        <p:spPr>
          <a:xfrm>
            <a:off x="3826933" y="2709178"/>
            <a:ext cx="2019300" cy="2215991"/>
          </a:xfrm>
          <a:prstGeom prst="rect">
            <a:avLst/>
          </a:prstGeom>
          <a:noFill/>
        </p:spPr>
        <p:txBody>
          <a:bodyPr wrap="square" lIns="0" tIns="0" rIns="0" bIns="0" rtlCol="0">
            <a:spAutoFit/>
          </a:bodyPr>
          <a:lstStyle/>
          <a:p>
            <a:pPr algn="ct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 dolor sit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amet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consectetur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adipiscing</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elit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sed do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eiusmod</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tempor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incididunt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ut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labore et dolore magna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aliqua</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p>
        </p:txBody>
      </p:sp>
      <p:sp>
        <p:nvSpPr>
          <p:cNvPr id="65" name="TextBox 64">
            <a:extLst>
              <a:ext uri="{FF2B5EF4-FFF2-40B4-BE49-F238E27FC236}">
                <a16:creationId xmlns:a16="http://schemas.microsoft.com/office/drawing/2014/main" id="{59D21314-EC74-4896-947D-E97555348E74}"/>
              </a:ext>
            </a:extLst>
          </p:cNvPr>
          <p:cNvSpPr txBox="1"/>
          <p:nvPr/>
        </p:nvSpPr>
        <p:spPr>
          <a:xfrm>
            <a:off x="6341413" y="2709178"/>
            <a:ext cx="2019300" cy="2215991"/>
          </a:xfrm>
          <a:prstGeom prst="rect">
            <a:avLst/>
          </a:prstGeom>
          <a:noFill/>
        </p:spPr>
        <p:txBody>
          <a:bodyPr wrap="square" lIns="0" tIns="0" rIns="0" bIns="0" rtlCol="0">
            <a:spAutoFit/>
          </a:bodyPr>
          <a:lstStyle/>
          <a:p>
            <a:pPr algn="ct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 dolor sit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amet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consectetur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adipiscing</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elit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sed do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eiusmod</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tempor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incididunt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ut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labore et dolore magna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aliqua</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p>
        </p:txBody>
      </p:sp>
      <p:sp>
        <p:nvSpPr>
          <p:cNvPr id="66" name="TextBox 65">
            <a:extLst>
              <a:ext uri="{FF2B5EF4-FFF2-40B4-BE49-F238E27FC236}">
                <a16:creationId xmlns:a16="http://schemas.microsoft.com/office/drawing/2014/main" id="{E48C4D63-C03B-4605-9CC6-EA991A9DA022}"/>
              </a:ext>
            </a:extLst>
          </p:cNvPr>
          <p:cNvSpPr txBox="1"/>
          <p:nvPr/>
        </p:nvSpPr>
        <p:spPr>
          <a:xfrm>
            <a:off x="8870709" y="2709178"/>
            <a:ext cx="2019300" cy="2215991"/>
          </a:xfrm>
          <a:prstGeom prst="rect">
            <a:avLst/>
          </a:prstGeom>
          <a:noFill/>
        </p:spPr>
        <p:txBody>
          <a:bodyPr wrap="square" lIns="0" tIns="0" rIns="0" bIns="0" rtlCol="0">
            <a:spAutoFit/>
          </a:bodyPr>
          <a:lstStyle/>
          <a:p>
            <a:pPr algn="ct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 dolor sit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amet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consectetur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adipiscing</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elit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sed do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eiusmod</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tempor</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incididunt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ut</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labore et dolore magna </a:t>
            </a:r>
            <a:r>
              <a:rPr lang="en-US" err="1">
                <a:solidFill>
                  <a:schemeClr val="tx2"/>
                </a:solidFill>
                <a:latin typeface="Segoe UI" panose="020B0502040204020203" pitchFamily="34" charset="0"/>
                <a:ea typeface="Segoe UI Black" panose="020B0A02040204020203" pitchFamily="34" charset="0"/>
                <a:cs typeface="Segoe UI Light" panose="020B0502040204020203" pitchFamily="34" charset="0"/>
              </a:rPr>
              <a:t>aliqua</a:t>
            </a:r>
            <a:r>
              <a:rPr lang="en-US">
                <a:solidFill>
                  <a:schemeClr val="tx2"/>
                </a:solidFill>
                <a:latin typeface="Segoe UI" panose="020B0502040204020203" pitchFamily="34" charset="0"/>
                <a:ea typeface="Segoe UI Black" panose="020B0A02040204020203" pitchFamily="34" charset="0"/>
                <a:cs typeface="Segoe UI Light" panose="020B0502040204020203" pitchFamily="34" charset="0"/>
              </a:rPr>
              <a:t>. </a:t>
            </a:r>
          </a:p>
        </p:txBody>
      </p:sp>
      <p:grpSp>
        <p:nvGrpSpPr>
          <p:cNvPr id="67" name="Group 66">
            <a:extLst>
              <a:ext uri="{FF2B5EF4-FFF2-40B4-BE49-F238E27FC236}">
                <a16:creationId xmlns:a16="http://schemas.microsoft.com/office/drawing/2014/main" id="{7E07A7FA-E69A-4928-B6E3-C3044C2CEAF2}"/>
              </a:ext>
            </a:extLst>
          </p:cNvPr>
          <p:cNvGrpSpPr/>
          <p:nvPr/>
        </p:nvGrpSpPr>
        <p:grpSpPr>
          <a:xfrm>
            <a:off x="2174876" y="1250276"/>
            <a:ext cx="285751" cy="269875"/>
            <a:chOff x="333622" y="4212342"/>
            <a:chExt cx="285751" cy="269875"/>
          </a:xfrm>
          <a:solidFill>
            <a:schemeClr val="bg1"/>
          </a:solidFill>
        </p:grpSpPr>
        <p:sp>
          <p:nvSpPr>
            <p:cNvPr id="68" name="Freeform 4461">
              <a:extLst>
                <a:ext uri="{FF2B5EF4-FFF2-40B4-BE49-F238E27FC236}">
                  <a16:creationId xmlns:a16="http://schemas.microsoft.com/office/drawing/2014/main" id="{79A5FCD5-0FD3-467D-B3DD-B36605A4CB5F}"/>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69" name="Freeform 4462">
              <a:extLst>
                <a:ext uri="{FF2B5EF4-FFF2-40B4-BE49-F238E27FC236}">
                  <a16:creationId xmlns:a16="http://schemas.microsoft.com/office/drawing/2014/main" id="{A6B39D3F-6E8A-4C6A-8A91-9A24CA6B9497}"/>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0" name="Freeform 4463">
              <a:extLst>
                <a:ext uri="{FF2B5EF4-FFF2-40B4-BE49-F238E27FC236}">
                  <a16:creationId xmlns:a16="http://schemas.microsoft.com/office/drawing/2014/main" id="{59EBE3BE-CF1D-441C-98CB-749F67358DAF}"/>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1" name="Freeform 4464">
              <a:extLst>
                <a:ext uri="{FF2B5EF4-FFF2-40B4-BE49-F238E27FC236}">
                  <a16:creationId xmlns:a16="http://schemas.microsoft.com/office/drawing/2014/main" id="{0CE164E5-8344-4EAF-BB08-DA2B4091E5AB}"/>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2" name="Freeform 4465">
              <a:extLst>
                <a:ext uri="{FF2B5EF4-FFF2-40B4-BE49-F238E27FC236}">
                  <a16:creationId xmlns:a16="http://schemas.microsoft.com/office/drawing/2014/main" id="{0CD96C7B-8818-48E9-AF1B-30CE6EFBCDD4}"/>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grpSp>
      <p:grpSp>
        <p:nvGrpSpPr>
          <p:cNvPr id="73" name="Group 72">
            <a:extLst>
              <a:ext uri="{FF2B5EF4-FFF2-40B4-BE49-F238E27FC236}">
                <a16:creationId xmlns:a16="http://schemas.microsoft.com/office/drawing/2014/main" id="{AA4BF955-8B54-478A-8BAE-B4894001CFD8}"/>
              </a:ext>
            </a:extLst>
          </p:cNvPr>
          <p:cNvGrpSpPr/>
          <p:nvPr/>
        </p:nvGrpSpPr>
        <p:grpSpPr>
          <a:xfrm>
            <a:off x="4693708" y="1250276"/>
            <a:ext cx="285751" cy="269875"/>
            <a:chOff x="333622" y="4212342"/>
            <a:chExt cx="285751" cy="269875"/>
          </a:xfrm>
          <a:solidFill>
            <a:schemeClr val="bg1"/>
          </a:solidFill>
        </p:grpSpPr>
        <p:sp>
          <p:nvSpPr>
            <p:cNvPr id="74" name="Freeform 4461">
              <a:extLst>
                <a:ext uri="{FF2B5EF4-FFF2-40B4-BE49-F238E27FC236}">
                  <a16:creationId xmlns:a16="http://schemas.microsoft.com/office/drawing/2014/main" id="{BE84FD97-2AE1-43C4-99A4-012CE5D1CB59}"/>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5" name="Freeform 4462">
              <a:extLst>
                <a:ext uri="{FF2B5EF4-FFF2-40B4-BE49-F238E27FC236}">
                  <a16:creationId xmlns:a16="http://schemas.microsoft.com/office/drawing/2014/main" id="{760837AF-BCB1-4ADE-A585-DD8EF89269FB}"/>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6" name="Freeform 4463">
              <a:extLst>
                <a:ext uri="{FF2B5EF4-FFF2-40B4-BE49-F238E27FC236}">
                  <a16:creationId xmlns:a16="http://schemas.microsoft.com/office/drawing/2014/main" id="{B2AF519C-F078-463B-AE9B-B6832DD4DC04}"/>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7" name="Freeform 4464">
              <a:extLst>
                <a:ext uri="{FF2B5EF4-FFF2-40B4-BE49-F238E27FC236}">
                  <a16:creationId xmlns:a16="http://schemas.microsoft.com/office/drawing/2014/main" id="{CF1AE241-4A81-451B-BF64-BE3AC09E8ECB}"/>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78" name="Freeform 4465">
              <a:extLst>
                <a:ext uri="{FF2B5EF4-FFF2-40B4-BE49-F238E27FC236}">
                  <a16:creationId xmlns:a16="http://schemas.microsoft.com/office/drawing/2014/main" id="{FE384F4D-490D-45B6-BEA8-A35A5AD5BE97}"/>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grpSp>
      <p:grpSp>
        <p:nvGrpSpPr>
          <p:cNvPr id="79" name="Group 78">
            <a:extLst>
              <a:ext uri="{FF2B5EF4-FFF2-40B4-BE49-F238E27FC236}">
                <a16:creationId xmlns:a16="http://schemas.microsoft.com/office/drawing/2014/main" id="{734B4A15-36F4-40F3-8E94-F6A30268FC47}"/>
              </a:ext>
            </a:extLst>
          </p:cNvPr>
          <p:cNvGrpSpPr/>
          <p:nvPr/>
        </p:nvGrpSpPr>
        <p:grpSpPr>
          <a:xfrm>
            <a:off x="7212542" y="1250276"/>
            <a:ext cx="285751" cy="269875"/>
            <a:chOff x="333622" y="4212342"/>
            <a:chExt cx="285751" cy="269875"/>
          </a:xfrm>
          <a:solidFill>
            <a:schemeClr val="bg1"/>
          </a:solidFill>
        </p:grpSpPr>
        <p:sp>
          <p:nvSpPr>
            <p:cNvPr id="80" name="Freeform 4461">
              <a:extLst>
                <a:ext uri="{FF2B5EF4-FFF2-40B4-BE49-F238E27FC236}">
                  <a16:creationId xmlns:a16="http://schemas.microsoft.com/office/drawing/2014/main" id="{F926EEE8-D675-4D3A-8C5D-E4E8B0824E85}"/>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1" name="Freeform 4462">
              <a:extLst>
                <a:ext uri="{FF2B5EF4-FFF2-40B4-BE49-F238E27FC236}">
                  <a16:creationId xmlns:a16="http://schemas.microsoft.com/office/drawing/2014/main" id="{699A0B95-A4BB-4F41-A163-68D3B4CE8EE9}"/>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2" name="Freeform 4463">
              <a:extLst>
                <a:ext uri="{FF2B5EF4-FFF2-40B4-BE49-F238E27FC236}">
                  <a16:creationId xmlns:a16="http://schemas.microsoft.com/office/drawing/2014/main" id="{CD793962-3992-46C2-AB53-00263004DC57}"/>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3" name="Freeform 4464">
              <a:extLst>
                <a:ext uri="{FF2B5EF4-FFF2-40B4-BE49-F238E27FC236}">
                  <a16:creationId xmlns:a16="http://schemas.microsoft.com/office/drawing/2014/main" id="{93760799-513C-479E-8AA3-4746724C72C0}"/>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4" name="Freeform 4465">
              <a:extLst>
                <a:ext uri="{FF2B5EF4-FFF2-40B4-BE49-F238E27FC236}">
                  <a16:creationId xmlns:a16="http://schemas.microsoft.com/office/drawing/2014/main" id="{15875BC6-AA16-4EAB-81D0-169B5BDE9A15}"/>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grpSp>
      <p:grpSp>
        <p:nvGrpSpPr>
          <p:cNvPr id="85" name="Group 84">
            <a:extLst>
              <a:ext uri="{FF2B5EF4-FFF2-40B4-BE49-F238E27FC236}">
                <a16:creationId xmlns:a16="http://schemas.microsoft.com/office/drawing/2014/main" id="{720C09C0-ABF8-46E7-BF26-69C7650F979C}"/>
              </a:ext>
            </a:extLst>
          </p:cNvPr>
          <p:cNvGrpSpPr/>
          <p:nvPr/>
        </p:nvGrpSpPr>
        <p:grpSpPr>
          <a:xfrm>
            <a:off x="9732434" y="1250276"/>
            <a:ext cx="285751" cy="269875"/>
            <a:chOff x="333622" y="4212342"/>
            <a:chExt cx="285751" cy="269875"/>
          </a:xfrm>
          <a:solidFill>
            <a:schemeClr val="bg1"/>
          </a:solidFill>
        </p:grpSpPr>
        <p:sp>
          <p:nvSpPr>
            <p:cNvPr id="86" name="Freeform 4461">
              <a:extLst>
                <a:ext uri="{FF2B5EF4-FFF2-40B4-BE49-F238E27FC236}">
                  <a16:creationId xmlns:a16="http://schemas.microsoft.com/office/drawing/2014/main" id="{91544210-21FC-4CA5-A462-FC28460144E2}"/>
                </a:ext>
              </a:extLst>
            </p:cNvPr>
            <p:cNvSpPr>
              <a:spLocks/>
            </p:cNvSpPr>
            <p:nvPr/>
          </p:nvSpPr>
          <p:spPr bwMode="auto">
            <a:xfrm>
              <a:off x="387597" y="4467929"/>
              <a:ext cx="15875" cy="14288"/>
            </a:xfrm>
            <a:custGeom>
              <a:avLst/>
              <a:gdLst>
                <a:gd name="T0" fmla="*/ 4 w 52"/>
                <a:gd name="T1" fmla="*/ 23 h 49"/>
                <a:gd name="T2" fmla="*/ 2 w 52"/>
                <a:gd name="T3" fmla="*/ 25 h 49"/>
                <a:gd name="T4" fmla="*/ 1 w 52"/>
                <a:gd name="T5" fmla="*/ 28 h 49"/>
                <a:gd name="T6" fmla="*/ 0 w 52"/>
                <a:gd name="T7" fmla="*/ 31 h 49"/>
                <a:gd name="T8" fmla="*/ 0 w 52"/>
                <a:gd name="T9" fmla="*/ 33 h 49"/>
                <a:gd name="T10" fmla="*/ 0 w 52"/>
                <a:gd name="T11" fmla="*/ 37 h 49"/>
                <a:gd name="T12" fmla="*/ 1 w 52"/>
                <a:gd name="T13" fmla="*/ 40 h 49"/>
                <a:gd name="T14" fmla="*/ 2 w 52"/>
                <a:gd name="T15" fmla="*/ 43 h 49"/>
                <a:gd name="T16" fmla="*/ 4 w 52"/>
                <a:gd name="T17" fmla="*/ 45 h 49"/>
                <a:gd name="T18" fmla="*/ 6 w 52"/>
                <a:gd name="T19" fmla="*/ 47 h 49"/>
                <a:gd name="T20" fmla="*/ 9 w 52"/>
                <a:gd name="T21" fmla="*/ 48 h 49"/>
                <a:gd name="T22" fmla="*/ 11 w 52"/>
                <a:gd name="T23" fmla="*/ 49 h 49"/>
                <a:gd name="T24" fmla="*/ 15 w 52"/>
                <a:gd name="T25" fmla="*/ 49 h 49"/>
                <a:gd name="T26" fmla="*/ 18 w 52"/>
                <a:gd name="T27" fmla="*/ 49 h 49"/>
                <a:gd name="T28" fmla="*/ 20 w 52"/>
                <a:gd name="T29" fmla="*/ 48 h 49"/>
                <a:gd name="T30" fmla="*/ 23 w 52"/>
                <a:gd name="T31" fmla="*/ 47 h 49"/>
                <a:gd name="T32" fmla="*/ 25 w 52"/>
                <a:gd name="T33" fmla="*/ 45 h 49"/>
                <a:gd name="T34" fmla="*/ 52 w 52"/>
                <a:gd name="T35" fmla="*/ 18 h 49"/>
                <a:gd name="T36" fmla="*/ 39 w 52"/>
                <a:gd name="T37" fmla="*/ 9 h 49"/>
                <a:gd name="T38" fmla="*/ 26 w 52"/>
                <a:gd name="T39" fmla="*/ 0 h 49"/>
                <a:gd name="T40" fmla="*/ 4 w 52"/>
                <a:gd name="T41"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49">
                  <a:moveTo>
                    <a:pt x="4" y="23"/>
                  </a:moveTo>
                  <a:lnTo>
                    <a:pt x="2" y="25"/>
                  </a:lnTo>
                  <a:lnTo>
                    <a:pt x="1" y="28"/>
                  </a:lnTo>
                  <a:lnTo>
                    <a:pt x="0" y="31"/>
                  </a:lnTo>
                  <a:lnTo>
                    <a:pt x="0" y="33"/>
                  </a:lnTo>
                  <a:lnTo>
                    <a:pt x="0" y="37"/>
                  </a:lnTo>
                  <a:lnTo>
                    <a:pt x="1" y="40"/>
                  </a:lnTo>
                  <a:lnTo>
                    <a:pt x="2" y="43"/>
                  </a:lnTo>
                  <a:lnTo>
                    <a:pt x="4" y="45"/>
                  </a:lnTo>
                  <a:lnTo>
                    <a:pt x="6" y="47"/>
                  </a:lnTo>
                  <a:lnTo>
                    <a:pt x="9" y="48"/>
                  </a:lnTo>
                  <a:lnTo>
                    <a:pt x="11" y="49"/>
                  </a:lnTo>
                  <a:lnTo>
                    <a:pt x="15" y="49"/>
                  </a:lnTo>
                  <a:lnTo>
                    <a:pt x="18" y="49"/>
                  </a:lnTo>
                  <a:lnTo>
                    <a:pt x="20" y="48"/>
                  </a:lnTo>
                  <a:lnTo>
                    <a:pt x="23" y="47"/>
                  </a:lnTo>
                  <a:lnTo>
                    <a:pt x="25" y="45"/>
                  </a:lnTo>
                  <a:lnTo>
                    <a:pt x="52" y="18"/>
                  </a:lnTo>
                  <a:lnTo>
                    <a:pt x="39" y="9"/>
                  </a:lnTo>
                  <a:lnTo>
                    <a:pt x="26" y="0"/>
                  </a:lnTo>
                  <a:lnTo>
                    <a:pt x="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7" name="Freeform 4462">
              <a:extLst>
                <a:ext uri="{FF2B5EF4-FFF2-40B4-BE49-F238E27FC236}">
                  <a16:creationId xmlns:a16="http://schemas.microsoft.com/office/drawing/2014/main" id="{B78CB234-78AD-4804-A170-42C04081E909}"/>
                </a:ext>
              </a:extLst>
            </p:cNvPr>
            <p:cNvSpPr>
              <a:spLocks/>
            </p:cNvSpPr>
            <p:nvPr/>
          </p:nvSpPr>
          <p:spPr bwMode="auto">
            <a:xfrm>
              <a:off x="544760" y="4464754"/>
              <a:ext cx="19050" cy="17463"/>
            </a:xfrm>
            <a:custGeom>
              <a:avLst/>
              <a:gdLst>
                <a:gd name="T0" fmla="*/ 24 w 61"/>
                <a:gd name="T1" fmla="*/ 0 h 59"/>
                <a:gd name="T2" fmla="*/ 12 w 61"/>
                <a:gd name="T3" fmla="*/ 9 h 59"/>
                <a:gd name="T4" fmla="*/ 0 w 61"/>
                <a:gd name="T5" fmla="*/ 18 h 59"/>
                <a:gd name="T6" fmla="*/ 36 w 61"/>
                <a:gd name="T7" fmla="*/ 55 h 59"/>
                <a:gd name="T8" fmla="*/ 39 w 61"/>
                <a:gd name="T9" fmla="*/ 57 h 59"/>
                <a:gd name="T10" fmla="*/ 41 w 61"/>
                <a:gd name="T11" fmla="*/ 58 h 59"/>
                <a:gd name="T12" fmla="*/ 44 w 61"/>
                <a:gd name="T13" fmla="*/ 59 h 59"/>
                <a:gd name="T14" fmla="*/ 46 w 61"/>
                <a:gd name="T15" fmla="*/ 59 h 59"/>
                <a:gd name="T16" fmla="*/ 49 w 61"/>
                <a:gd name="T17" fmla="*/ 59 h 59"/>
                <a:gd name="T18" fmla="*/ 53 w 61"/>
                <a:gd name="T19" fmla="*/ 58 h 59"/>
                <a:gd name="T20" fmla="*/ 55 w 61"/>
                <a:gd name="T21" fmla="*/ 57 h 59"/>
                <a:gd name="T22" fmla="*/ 57 w 61"/>
                <a:gd name="T23" fmla="*/ 55 h 59"/>
                <a:gd name="T24" fmla="*/ 59 w 61"/>
                <a:gd name="T25" fmla="*/ 53 h 59"/>
                <a:gd name="T26" fmla="*/ 60 w 61"/>
                <a:gd name="T27" fmla="*/ 50 h 59"/>
                <a:gd name="T28" fmla="*/ 61 w 61"/>
                <a:gd name="T29" fmla="*/ 47 h 59"/>
                <a:gd name="T30" fmla="*/ 61 w 61"/>
                <a:gd name="T31" fmla="*/ 43 h 59"/>
                <a:gd name="T32" fmla="*/ 61 w 61"/>
                <a:gd name="T33" fmla="*/ 41 h 59"/>
                <a:gd name="T34" fmla="*/ 60 w 61"/>
                <a:gd name="T35" fmla="*/ 38 h 59"/>
                <a:gd name="T36" fmla="*/ 59 w 61"/>
                <a:gd name="T37" fmla="*/ 35 h 59"/>
                <a:gd name="T38" fmla="*/ 57 w 61"/>
                <a:gd name="T39" fmla="*/ 33 h 59"/>
                <a:gd name="T40" fmla="*/ 24 w 61"/>
                <a:gd name="T4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 h="59">
                  <a:moveTo>
                    <a:pt x="24" y="0"/>
                  </a:moveTo>
                  <a:lnTo>
                    <a:pt x="12" y="9"/>
                  </a:lnTo>
                  <a:lnTo>
                    <a:pt x="0" y="18"/>
                  </a:lnTo>
                  <a:lnTo>
                    <a:pt x="36" y="55"/>
                  </a:lnTo>
                  <a:lnTo>
                    <a:pt x="39" y="57"/>
                  </a:lnTo>
                  <a:lnTo>
                    <a:pt x="41" y="58"/>
                  </a:lnTo>
                  <a:lnTo>
                    <a:pt x="44" y="59"/>
                  </a:lnTo>
                  <a:lnTo>
                    <a:pt x="46" y="59"/>
                  </a:lnTo>
                  <a:lnTo>
                    <a:pt x="49" y="59"/>
                  </a:lnTo>
                  <a:lnTo>
                    <a:pt x="53" y="58"/>
                  </a:lnTo>
                  <a:lnTo>
                    <a:pt x="55" y="57"/>
                  </a:lnTo>
                  <a:lnTo>
                    <a:pt x="57" y="55"/>
                  </a:lnTo>
                  <a:lnTo>
                    <a:pt x="59" y="53"/>
                  </a:lnTo>
                  <a:lnTo>
                    <a:pt x="60" y="50"/>
                  </a:lnTo>
                  <a:lnTo>
                    <a:pt x="61" y="47"/>
                  </a:lnTo>
                  <a:lnTo>
                    <a:pt x="61" y="43"/>
                  </a:lnTo>
                  <a:lnTo>
                    <a:pt x="61" y="41"/>
                  </a:lnTo>
                  <a:lnTo>
                    <a:pt x="60" y="38"/>
                  </a:lnTo>
                  <a:lnTo>
                    <a:pt x="59" y="35"/>
                  </a:lnTo>
                  <a:lnTo>
                    <a:pt x="57" y="33"/>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8" name="Freeform 4463">
              <a:extLst>
                <a:ext uri="{FF2B5EF4-FFF2-40B4-BE49-F238E27FC236}">
                  <a16:creationId xmlns:a16="http://schemas.microsoft.com/office/drawing/2014/main" id="{60F7CE82-0F94-43EF-B6D7-57226B2EC7CC}"/>
                </a:ext>
              </a:extLst>
            </p:cNvPr>
            <p:cNvSpPr>
              <a:spLocks/>
            </p:cNvSpPr>
            <p:nvPr/>
          </p:nvSpPr>
          <p:spPr bwMode="auto">
            <a:xfrm>
              <a:off x="333622" y="4212342"/>
              <a:ext cx="93663" cy="90488"/>
            </a:xfrm>
            <a:custGeom>
              <a:avLst/>
              <a:gdLst>
                <a:gd name="T0" fmla="*/ 286 w 291"/>
                <a:gd name="T1" fmla="*/ 91 h 283"/>
                <a:gd name="T2" fmla="*/ 276 w 291"/>
                <a:gd name="T3" fmla="*/ 70 h 283"/>
                <a:gd name="T4" fmla="*/ 262 w 291"/>
                <a:gd name="T5" fmla="*/ 52 h 283"/>
                <a:gd name="T6" fmla="*/ 246 w 291"/>
                <a:gd name="T7" fmla="*/ 36 h 283"/>
                <a:gd name="T8" fmla="*/ 228 w 291"/>
                <a:gd name="T9" fmla="*/ 23 h 283"/>
                <a:gd name="T10" fmla="*/ 207 w 291"/>
                <a:gd name="T11" fmla="*/ 13 h 283"/>
                <a:gd name="T12" fmla="*/ 185 w 291"/>
                <a:gd name="T13" fmla="*/ 5 h 283"/>
                <a:gd name="T14" fmla="*/ 161 w 291"/>
                <a:gd name="T15" fmla="*/ 1 h 283"/>
                <a:gd name="T16" fmla="*/ 133 w 291"/>
                <a:gd name="T17" fmla="*/ 1 h 283"/>
                <a:gd name="T18" fmla="*/ 105 w 291"/>
                <a:gd name="T19" fmla="*/ 7 h 283"/>
                <a:gd name="T20" fmla="*/ 78 w 291"/>
                <a:gd name="T21" fmla="*/ 18 h 283"/>
                <a:gd name="T22" fmla="*/ 54 w 291"/>
                <a:gd name="T23" fmla="*/ 34 h 283"/>
                <a:gd name="T24" fmla="*/ 34 w 291"/>
                <a:gd name="T25" fmla="*/ 54 h 283"/>
                <a:gd name="T26" fmla="*/ 18 w 291"/>
                <a:gd name="T27" fmla="*/ 79 h 283"/>
                <a:gd name="T28" fmla="*/ 6 w 291"/>
                <a:gd name="T29" fmla="*/ 106 h 283"/>
                <a:gd name="T30" fmla="*/ 1 w 291"/>
                <a:gd name="T31" fmla="*/ 135 h 283"/>
                <a:gd name="T32" fmla="*/ 0 w 291"/>
                <a:gd name="T33" fmla="*/ 160 h 283"/>
                <a:gd name="T34" fmla="*/ 3 w 291"/>
                <a:gd name="T35" fmla="*/ 182 h 283"/>
                <a:gd name="T36" fmla="*/ 8 w 291"/>
                <a:gd name="T37" fmla="*/ 201 h 283"/>
                <a:gd name="T38" fmla="*/ 17 w 291"/>
                <a:gd name="T39" fmla="*/ 220 h 283"/>
                <a:gd name="T40" fmla="*/ 28 w 291"/>
                <a:gd name="T41" fmla="*/ 237 h 283"/>
                <a:gd name="T42" fmla="*/ 40 w 291"/>
                <a:gd name="T43" fmla="*/ 252 h 283"/>
                <a:gd name="T44" fmla="*/ 55 w 291"/>
                <a:gd name="T45" fmla="*/ 266 h 283"/>
                <a:gd name="T46" fmla="*/ 71 w 291"/>
                <a:gd name="T47" fmla="*/ 278 h 283"/>
                <a:gd name="T48" fmla="*/ 90 w 291"/>
                <a:gd name="T49" fmla="*/ 267 h 283"/>
                <a:gd name="T50" fmla="*/ 110 w 291"/>
                <a:gd name="T51" fmla="*/ 238 h 283"/>
                <a:gd name="T52" fmla="*/ 131 w 291"/>
                <a:gd name="T53" fmla="*/ 212 h 283"/>
                <a:gd name="T54" fmla="*/ 156 w 291"/>
                <a:gd name="T55" fmla="*/ 186 h 283"/>
                <a:gd name="T56" fmla="*/ 183 w 291"/>
                <a:gd name="T57" fmla="*/ 163 h 283"/>
                <a:gd name="T58" fmla="*/ 212 w 291"/>
                <a:gd name="T59" fmla="*/ 142 h 283"/>
                <a:gd name="T60" fmla="*/ 242 w 291"/>
                <a:gd name="T61" fmla="*/ 124 h 283"/>
                <a:gd name="T62" fmla="*/ 274 w 291"/>
                <a:gd name="T63" fmla="*/ 109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1" h="283">
                  <a:moveTo>
                    <a:pt x="291" y="102"/>
                  </a:moveTo>
                  <a:lnTo>
                    <a:pt x="286" y="91"/>
                  </a:lnTo>
                  <a:lnTo>
                    <a:pt x="281" y="81"/>
                  </a:lnTo>
                  <a:lnTo>
                    <a:pt x="276" y="70"/>
                  </a:lnTo>
                  <a:lnTo>
                    <a:pt x="269" y="62"/>
                  </a:lnTo>
                  <a:lnTo>
                    <a:pt x="262" y="52"/>
                  </a:lnTo>
                  <a:lnTo>
                    <a:pt x="254" y="44"/>
                  </a:lnTo>
                  <a:lnTo>
                    <a:pt x="246" y="36"/>
                  </a:lnTo>
                  <a:lnTo>
                    <a:pt x="237" y="30"/>
                  </a:lnTo>
                  <a:lnTo>
                    <a:pt x="228" y="23"/>
                  </a:lnTo>
                  <a:lnTo>
                    <a:pt x="217" y="17"/>
                  </a:lnTo>
                  <a:lnTo>
                    <a:pt x="207" y="13"/>
                  </a:lnTo>
                  <a:lnTo>
                    <a:pt x="196" y="8"/>
                  </a:lnTo>
                  <a:lnTo>
                    <a:pt x="185" y="5"/>
                  </a:lnTo>
                  <a:lnTo>
                    <a:pt x="173" y="2"/>
                  </a:lnTo>
                  <a:lnTo>
                    <a:pt x="161" y="1"/>
                  </a:lnTo>
                  <a:lnTo>
                    <a:pt x="149" y="0"/>
                  </a:lnTo>
                  <a:lnTo>
                    <a:pt x="133" y="1"/>
                  </a:lnTo>
                  <a:lnTo>
                    <a:pt x="120" y="3"/>
                  </a:lnTo>
                  <a:lnTo>
                    <a:pt x="105" y="7"/>
                  </a:lnTo>
                  <a:lnTo>
                    <a:pt x="91" y="12"/>
                  </a:lnTo>
                  <a:lnTo>
                    <a:pt x="78" y="18"/>
                  </a:lnTo>
                  <a:lnTo>
                    <a:pt x="66" y="25"/>
                  </a:lnTo>
                  <a:lnTo>
                    <a:pt x="54" y="34"/>
                  </a:lnTo>
                  <a:lnTo>
                    <a:pt x="44" y="45"/>
                  </a:lnTo>
                  <a:lnTo>
                    <a:pt x="34" y="54"/>
                  </a:lnTo>
                  <a:lnTo>
                    <a:pt x="25" y="66"/>
                  </a:lnTo>
                  <a:lnTo>
                    <a:pt x="18" y="79"/>
                  </a:lnTo>
                  <a:lnTo>
                    <a:pt x="11" y="92"/>
                  </a:lnTo>
                  <a:lnTo>
                    <a:pt x="6" y="106"/>
                  </a:lnTo>
                  <a:lnTo>
                    <a:pt x="3" y="120"/>
                  </a:lnTo>
                  <a:lnTo>
                    <a:pt x="1" y="135"/>
                  </a:lnTo>
                  <a:lnTo>
                    <a:pt x="0" y="150"/>
                  </a:lnTo>
                  <a:lnTo>
                    <a:pt x="0" y="160"/>
                  </a:lnTo>
                  <a:lnTo>
                    <a:pt x="1" y="171"/>
                  </a:lnTo>
                  <a:lnTo>
                    <a:pt x="3" y="182"/>
                  </a:lnTo>
                  <a:lnTo>
                    <a:pt x="5" y="191"/>
                  </a:lnTo>
                  <a:lnTo>
                    <a:pt x="8" y="201"/>
                  </a:lnTo>
                  <a:lnTo>
                    <a:pt x="13" y="211"/>
                  </a:lnTo>
                  <a:lnTo>
                    <a:pt x="17" y="220"/>
                  </a:lnTo>
                  <a:lnTo>
                    <a:pt x="22" y="229"/>
                  </a:lnTo>
                  <a:lnTo>
                    <a:pt x="28" y="237"/>
                  </a:lnTo>
                  <a:lnTo>
                    <a:pt x="34" y="245"/>
                  </a:lnTo>
                  <a:lnTo>
                    <a:pt x="40" y="252"/>
                  </a:lnTo>
                  <a:lnTo>
                    <a:pt x="48" y="260"/>
                  </a:lnTo>
                  <a:lnTo>
                    <a:pt x="55" y="266"/>
                  </a:lnTo>
                  <a:lnTo>
                    <a:pt x="63" y="273"/>
                  </a:lnTo>
                  <a:lnTo>
                    <a:pt x="71" y="278"/>
                  </a:lnTo>
                  <a:lnTo>
                    <a:pt x="81" y="283"/>
                  </a:lnTo>
                  <a:lnTo>
                    <a:pt x="90" y="267"/>
                  </a:lnTo>
                  <a:lnTo>
                    <a:pt x="99" y="253"/>
                  </a:lnTo>
                  <a:lnTo>
                    <a:pt x="110" y="238"/>
                  </a:lnTo>
                  <a:lnTo>
                    <a:pt x="121" y="224"/>
                  </a:lnTo>
                  <a:lnTo>
                    <a:pt x="131" y="212"/>
                  </a:lnTo>
                  <a:lnTo>
                    <a:pt x="144" y="199"/>
                  </a:lnTo>
                  <a:lnTo>
                    <a:pt x="156" y="186"/>
                  </a:lnTo>
                  <a:lnTo>
                    <a:pt x="169" y="174"/>
                  </a:lnTo>
                  <a:lnTo>
                    <a:pt x="183" y="163"/>
                  </a:lnTo>
                  <a:lnTo>
                    <a:pt x="197" y="153"/>
                  </a:lnTo>
                  <a:lnTo>
                    <a:pt x="212" y="142"/>
                  </a:lnTo>
                  <a:lnTo>
                    <a:pt x="227" y="133"/>
                  </a:lnTo>
                  <a:lnTo>
                    <a:pt x="242" y="124"/>
                  </a:lnTo>
                  <a:lnTo>
                    <a:pt x="258" y="116"/>
                  </a:lnTo>
                  <a:lnTo>
                    <a:pt x="274" y="109"/>
                  </a:lnTo>
                  <a:lnTo>
                    <a:pt x="291"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89" name="Freeform 4464">
              <a:extLst>
                <a:ext uri="{FF2B5EF4-FFF2-40B4-BE49-F238E27FC236}">
                  <a16:creationId xmlns:a16="http://schemas.microsoft.com/office/drawing/2014/main" id="{E78E1347-A1F9-48F9-8E23-EB694791AEBF}"/>
                </a:ext>
              </a:extLst>
            </p:cNvPr>
            <p:cNvSpPr>
              <a:spLocks/>
            </p:cNvSpPr>
            <p:nvPr/>
          </p:nvSpPr>
          <p:spPr bwMode="auto">
            <a:xfrm>
              <a:off x="525710" y="4212342"/>
              <a:ext cx="93663" cy="93663"/>
            </a:xfrm>
            <a:custGeom>
              <a:avLst/>
              <a:gdLst>
                <a:gd name="T0" fmla="*/ 132 w 293"/>
                <a:gd name="T1" fmla="*/ 1 h 293"/>
                <a:gd name="T2" fmla="*/ 106 w 293"/>
                <a:gd name="T3" fmla="*/ 5 h 293"/>
                <a:gd name="T4" fmla="*/ 84 w 293"/>
                <a:gd name="T5" fmla="*/ 14 h 293"/>
                <a:gd name="T6" fmla="*/ 62 w 293"/>
                <a:gd name="T7" fmla="*/ 25 h 293"/>
                <a:gd name="T8" fmla="*/ 43 w 293"/>
                <a:gd name="T9" fmla="*/ 40 h 293"/>
                <a:gd name="T10" fmla="*/ 27 w 293"/>
                <a:gd name="T11" fmla="*/ 58 h 293"/>
                <a:gd name="T12" fmla="*/ 13 w 293"/>
                <a:gd name="T13" fmla="*/ 78 h 293"/>
                <a:gd name="T14" fmla="*/ 3 w 293"/>
                <a:gd name="T15" fmla="*/ 100 h 293"/>
                <a:gd name="T16" fmla="*/ 15 w 293"/>
                <a:gd name="T17" fmla="*/ 120 h 293"/>
                <a:gd name="T18" fmla="*/ 44 w 293"/>
                <a:gd name="T19" fmla="*/ 137 h 293"/>
                <a:gd name="T20" fmla="*/ 71 w 293"/>
                <a:gd name="T21" fmla="*/ 156 h 293"/>
                <a:gd name="T22" fmla="*/ 96 w 293"/>
                <a:gd name="T23" fmla="*/ 176 h 293"/>
                <a:gd name="T24" fmla="*/ 121 w 293"/>
                <a:gd name="T25" fmla="*/ 200 h 293"/>
                <a:gd name="T26" fmla="*/ 142 w 293"/>
                <a:gd name="T27" fmla="*/ 224 h 293"/>
                <a:gd name="T28" fmla="*/ 163 w 293"/>
                <a:gd name="T29" fmla="*/ 250 h 293"/>
                <a:gd name="T30" fmla="*/ 180 w 293"/>
                <a:gd name="T31" fmla="*/ 279 h 293"/>
                <a:gd name="T32" fmla="*/ 199 w 293"/>
                <a:gd name="T33" fmla="*/ 290 h 293"/>
                <a:gd name="T34" fmla="*/ 221 w 293"/>
                <a:gd name="T35" fmla="*/ 279 h 293"/>
                <a:gd name="T36" fmla="*/ 240 w 293"/>
                <a:gd name="T37" fmla="*/ 265 h 293"/>
                <a:gd name="T38" fmla="*/ 257 w 293"/>
                <a:gd name="T39" fmla="*/ 249 h 293"/>
                <a:gd name="T40" fmla="*/ 271 w 293"/>
                <a:gd name="T41" fmla="*/ 230 h 293"/>
                <a:gd name="T42" fmla="*/ 282 w 293"/>
                <a:gd name="T43" fmla="*/ 209 h 293"/>
                <a:gd name="T44" fmla="*/ 289 w 293"/>
                <a:gd name="T45" fmla="*/ 186 h 293"/>
                <a:gd name="T46" fmla="*/ 293 w 293"/>
                <a:gd name="T47" fmla="*/ 162 h 293"/>
                <a:gd name="T48" fmla="*/ 293 w 293"/>
                <a:gd name="T49" fmla="*/ 135 h 293"/>
                <a:gd name="T50" fmla="*/ 287 w 293"/>
                <a:gd name="T51" fmla="*/ 106 h 293"/>
                <a:gd name="T52" fmla="*/ 276 w 293"/>
                <a:gd name="T53" fmla="*/ 79 h 293"/>
                <a:gd name="T54" fmla="*/ 260 w 293"/>
                <a:gd name="T55" fmla="*/ 54 h 293"/>
                <a:gd name="T56" fmla="*/ 240 w 293"/>
                <a:gd name="T57" fmla="*/ 34 h 293"/>
                <a:gd name="T58" fmla="*/ 215 w 293"/>
                <a:gd name="T59" fmla="*/ 18 h 293"/>
                <a:gd name="T60" fmla="*/ 188 w 293"/>
                <a:gd name="T61" fmla="*/ 7 h 293"/>
                <a:gd name="T62" fmla="*/ 160 w 293"/>
                <a:gd name="T63" fmla="*/ 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93">
                  <a:moveTo>
                    <a:pt x="145" y="0"/>
                  </a:moveTo>
                  <a:lnTo>
                    <a:pt x="132" y="1"/>
                  </a:lnTo>
                  <a:lnTo>
                    <a:pt x="119" y="3"/>
                  </a:lnTo>
                  <a:lnTo>
                    <a:pt x="106" y="5"/>
                  </a:lnTo>
                  <a:lnTo>
                    <a:pt x="94" y="8"/>
                  </a:lnTo>
                  <a:lnTo>
                    <a:pt x="84" y="14"/>
                  </a:lnTo>
                  <a:lnTo>
                    <a:pt x="72" y="19"/>
                  </a:lnTo>
                  <a:lnTo>
                    <a:pt x="62" y="25"/>
                  </a:lnTo>
                  <a:lnTo>
                    <a:pt x="53" y="32"/>
                  </a:lnTo>
                  <a:lnTo>
                    <a:pt x="43" y="40"/>
                  </a:lnTo>
                  <a:lnTo>
                    <a:pt x="34" y="49"/>
                  </a:lnTo>
                  <a:lnTo>
                    <a:pt x="27" y="58"/>
                  </a:lnTo>
                  <a:lnTo>
                    <a:pt x="19" y="68"/>
                  </a:lnTo>
                  <a:lnTo>
                    <a:pt x="13" y="78"/>
                  </a:lnTo>
                  <a:lnTo>
                    <a:pt x="8" y="90"/>
                  </a:lnTo>
                  <a:lnTo>
                    <a:pt x="3" y="100"/>
                  </a:lnTo>
                  <a:lnTo>
                    <a:pt x="0" y="112"/>
                  </a:lnTo>
                  <a:lnTo>
                    <a:pt x="15" y="120"/>
                  </a:lnTo>
                  <a:lnTo>
                    <a:pt x="29" y="128"/>
                  </a:lnTo>
                  <a:lnTo>
                    <a:pt x="44" y="137"/>
                  </a:lnTo>
                  <a:lnTo>
                    <a:pt x="58" y="146"/>
                  </a:lnTo>
                  <a:lnTo>
                    <a:pt x="71" y="156"/>
                  </a:lnTo>
                  <a:lnTo>
                    <a:pt x="84" y="166"/>
                  </a:lnTo>
                  <a:lnTo>
                    <a:pt x="96" y="176"/>
                  </a:lnTo>
                  <a:lnTo>
                    <a:pt x="109" y="188"/>
                  </a:lnTo>
                  <a:lnTo>
                    <a:pt x="121" y="200"/>
                  </a:lnTo>
                  <a:lnTo>
                    <a:pt x="132" y="212"/>
                  </a:lnTo>
                  <a:lnTo>
                    <a:pt x="142" y="224"/>
                  </a:lnTo>
                  <a:lnTo>
                    <a:pt x="153" y="237"/>
                  </a:lnTo>
                  <a:lnTo>
                    <a:pt x="163" y="250"/>
                  </a:lnTo>
                  <a:lnTo>
                    <a:pt x="171" y="264"/>
                  </a:lnTo>
                  <a:lnTo>
                    <a:pt x="180" y="279"/>
                  </a:lnTo>
                  <a:lnTo>
                    <a:pt x="188" y="293"/>
                  </a:lnTo>
                  <a:lnTo>
                    <a:pt x="199" y="290"/>
                  </a:lnTo>
                  <a:lnTo>
                    <a:pt x="211" y="284"/>
                  </a:lnTo>
                  <a:lnTo>
                    <a:pt x="221" y="279"/>
                  </a:lnTo>
                  <a:lnTo>
                    <a:pt x="230" y="273"/>
                  </a:lnTo>
                  <a:lnTo>
                    <a:pt x="240" y="265"/>
                  </a:lnTo>
                  <a:lnTo>
                    <a:pt x="248" y="258"/>
                  </a:lnTo>
                  <a:lnTo>
                    <a:pt x="257" y="249"/>
                  </a:lnTo>
                  <a:lnTo>
                    <a:pt x="264" y="239"/>
                  </a:lnTo>
                  <a:lnTo>
                    <a:pt x="271" y="230"/>
                  </a:lnTo>
                  <a:lnTo>
                    <a:pt x="276" y="220"/>
                  </a:lnTo>
                  <a:lnTo>
                    <a:pt x="282" y="209"/>
                  </a:lnTo>
                  <a:lnTo>
                    <a:pt x="286" y="198"/>
                  </a:lnTo>
                  <a:lnTo>
                    <a:pt x="289" y="186"/>
                  </a:lnTo>
                  <a:lnTo>
                    <a:pt x="292" y="174"/>
                  </a:lnTo>
                  <a:lnTo>
                    <a:pt x="293" y="162"/>
                  </a:lnTo>
                  <a:lnTo>
                    <a:pt x="293" y="150"/>
                  </a:lnTo>
                  <a:lnTo>
                    <a:pt x="293" y="135"/>
                  </a:lnTo>
                  <a:lnTo>
                    <a:pt x="291" y="120"/>
                  </a:lnTo>
                  <a:lnTo>
                    <a:pt x="287" y="106"/>
                  </a:lnTo>
                  <a:lnTo>
                    <a:pt x="282" y="92"/>
                  </a:lnTo>
                  <a:lnTo>
                    <a:pt x="276" y="79"/>
                  </a:lnTo>
                  <a:lnTo>
                    <a:pt x="269" y="66"/>
                  </a:lnTo>
                  <a:lnTo>
                    <a:pt x="260" y="54"/>
                  </a:lnTo>
                  <a:lnTo>
                    <a:pt x="249" y="45"/>
                  </a:lnTo>
                  <a:lnTo>
                    <a:pt x="240" y="34"/>
                  </a:lnTo>
                  <a:lnTo>
                    <a:pt x="228" y="25"/>
                  </a:lnTo>
                  <a:lnTo>
                    <a:pt x="215" y="18"/>
                  </a:lnTo>
                  <a:lnTo>
                    <a:pt x="202" y="12"/>
                  </a:lnTo>
                  <a:lnTo>
                    <a:pt x="188" y="7"/>
                  </a:lnTo>
                  <a:lnTo>
                    <a:pt x="175" y="3"/>
                  </a:lnTo>
                  <a:lnTo>
                    <a:pt x="160" y="1"/>
                  </a:lnTo>
                  <a:lnTo>
                    <a:pt x="1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sp>
          <p:nvSpPr>
            <p:cNvPr id="90" name="Freeform 4465">
              <a:extLst>
                <a:ext uri="{FF2B5EF4-FFF2-40B4-BE49-F238E27FC236}">
                  <a16:creationId xmlns:a16="http://schemas.microsoft.com/office/drawing/2014/main" id="{B87DB9A6-5FCF-4D28-864C-AFA3A82C899F}"/>
                </a:ext>
              </a:extLst>
            </p:cNvPr>
            <p:cNvSpPr>
              <a:spLocks noEditPoints="1"/>
            </p:cNvSpPr>
            <p:nvPr/>
          </p:nvSpPr>
          <p:spPr bwMode="auto">
            <a:xfrm>
              <a:off x="352672" y="4245679"/>
              <a:ext cx="238125" cy="236538"/>
            </a:xfrm>
            <a:custGeom>
              <a:avLst/>
              <a:gdLst>
                <a:gd name="T0" fmla="*/ 418 w 748"/>
                <a:gd name="T1" fmla="*/ 394 h 747"/>
                <a:gd name="T2" fmla="*/ 413 w 748"/>
                <a:gd name="T3" fmla="*/ 401 h 747"/>
                <a:gd name="T4" fmla="*/ 404 w 748"/>
                <a:gd name="T5" fmla="*/ 404 h 747"/>
                <a:gd name="T6" fmla="*/ 248 w 748"/>
                <a:gd name="T7" fmla="*/ 403 h 747"/>
                <a:gd name="T8" fmla="*/ 241 w 748"/>
                <a:gd name="T9" fmla="*/ 398 h 747"/>
                <a:gd name="T10" fmla="*/ 238 w 748"/>
                <a:gd name="T11" fmla="*/ 389 h 747"/>
                <a:gd name="T12" fmla="*/ 241 w 748"/>
                <a:gd name="T13" fmla="*/ 380 h 747"/>
                <a:gd name="T14" fmla="*/ 248 w 748"/>
                <a:gd name="T15" fmla="*/ 375 h 747"/>
                <a:gd name="T16" fmla="*/ 389 w 748"/>
                <a:gd name="T17" fmla="*/ 374 h 747"/>
                <a:gd name="T18" fmla="*/ 391 w 748"/>
                <a:gd name="T19" fmla="*/ 160 h 747"/>
                <a:gd name="T20" fmla="*/ 397 w 748"/>
                <a:gd name="T21" fmla="*/ 154 h 747"/>
                <a:gd name="T22" fmla="*/ 404 w 748"/>
                <a:gd name="T23" fmla="*/ 150 h 747"/>
                <a:gd name="T24" fmla="*/ 413 w 748"/>
                <a:gd name="T25" fmla="*/ 154 h 747"/>
                <a:gd name="T26" fmla="*/ 418 w 748"/>
                <a:gd name="T27" fmla="*/ 160 h 747"/>
                <a:gd name="T28" fmla="*/ 419 w 748"/>
                <a:gd name="T29" fmla="*/ 389 h 747"/>
                <a:gd name="T30" fmla="*/ 336 w 748"/>
                <a:gd name="T31" fmla="*/ 2 h 747"/>
                <a:gd name="T32" fmla="*/ 280 w 748"/>
                <a:gd name="T33" fmla="*/ 11 h 747"/>
                <a:gd name="T34" fmla="*/ 228 w 748"/>
                <a:gd name="T35" fmla="*/ 30 h 747"/>
                <a:gd name="T36" fmla="*/ 179 w 748"/>
                <a:gd name="T37" fmla="*/ 54 h 747"/>
                <a:gd name="T38" fmla="*/ 136 w 748"/>
                <a:gd name="T39" fmla="*/ 86 h 747"/>
                <a:gd name="T40" fmla="*/ 97 w 748"/>
                <a:gd name="T41" fmla="*/ 123 h 747"/>
                <a:gd name="T42" fmla="*/ 64 w 748"/>
                <a:gd name="T43" fmla="*/ 165 h 747"/>
                <a:gd name="T44" fmla="*/ 36 w 748"/>
                <a:gd name="T45" fmla="*/ 212 h 747"/>
                <a:gd name="T46" fmla="*/ 17 w 748"/>
                <a:gd name="T47" fmla="*/ 263 h 747"/>
                <a:gd name="T48" fmla="*/ 4 w 748"/>
                <a:gd name="T49" fmla="*/ 317 h 747"/>
                <a:gd name="T50" fmla="*/ 0 w 748"/>
                <a:gd name="T51" fmla="*/ 374 h 747"/>
                <a:gd name="T52" fmla="*/ 4 w 748"/>
                <a:gd name="T53" fmla="*/ 431 h 747"/>
                <a:gd name="T54" fmla="*/ 17 w 748"/>
                <a:gd name="T55" fmla="*/ 485 h 747"/>
                <a:gd name="T56" fmla="*/ 36 w 748"/>
                <a:gd name="T57" fmla="*/ 536 h 747"/>
                <a:gd name="T58" fmla="*/ 64 w 748"/>
                <a:gd name="T59" fmla="*/ 583 h 747"/>
                <a:gd name="T60" fmla="*/ 97 w 748"/>
                <a:gd name="T61" fmla="*/ 625 h 747"/>
                <a:gd name="T62" fmla="*/ 136 w 748"/>
                <a:gd name="T63" fmla="*/ 662 h 747"/>
                <a:gd name="T64" fmla="*/ 179 w 748"/>
                <a:gd name="T65" fmla="*/ 694 h 747"/>
                <a:gd name="T66" fmla="*/ 228 w 748"/>
                <a:gd name="T67" fmla="*/ 719 h 747"/>
                <a:gd name="T68" fmla="*/ 280 w 748"/>
                <a:gd name="T69" fmla="*/ 736 h 747"/>
                <a:gd name="T70" fmla="*/ 336 w 748"/>
                <a:gd name="T71" fmla="*/ 745 h 747"/>
                <a:gd name="T72" fmla="*/ 392 w 748"/>
                <a:gd name="T73" fmla="*/ 747 h 747"/>
                <a:gd name="T74" fmla="*/ 449 w 748"/>
                <a:gd name="T75" fmla="*/ 740 h 747"/>
                <a:gd name="T76" fmla="*/ 501 w 748"/>
                <a:gd name="T77" fmla="*/ 725 h 747"/>
                <a:gd name="T78" fmla="*/ 552 w 748"/>
                <a:gd name="T79" fmla="*/ 702 h 747"/>
                <a:gd name="T80" fmla="*/ 597 w 748"/>
                <a:gd name="T81" fmla="*/ 674 h 747"/>
                <a:gd name="T82" fmla="*/ 637 w 748"/>
                <a:gd name="T83" fmla="*/ 638 h 747"/>
                <a:gd name="T84" fmla="*/ 673 w 748"/>
                <a:gd name="T85" fmla="*/ 598 h 747"/>
                <a:gd name="T86" fmla="*/ 702 w 748"/>
                <a:gd name="T87" fmla="*/ 552 h 747"/>
                <a:gd name="T88" fmla="*/ 724 w 748"/>
                <a:gd name="T89" fmla="*/ 502 h 747"/>
                <a:gd name="T90" fmla="*/ 739 w 748"/>
                <a:gd name="T91" fmla="*/ 449 h 747"/>
                <a:gd name="T92" fmla="*/ 746 w 748"/>
                <a:gd name="T93" fmla="*/ 393 h 747"/>
                <a:gd name="T94" fmla="*/ 745 w 748"/>
                <a:gd name="T95" fmla="*/ 336 h 747"/>
                <a:gd name="T96" fmla="*/ 736 w 748"/>
                <a:gd name="T97" fmla="*/ 281 h 747"/>
                <a:gd name="T98" fmla="*/ 718 w 748"/>
                <a:gd name="T99" fmla="*/ 229 h 747"/>
                <a:gd name="T100" fmla="*/ 693 w 748"/>
                <a:gd name="T101" fmla="*/ 180 h 747"/>
                <a:gd name="T102" fmla="*/ 662 w 748"/>
                <a:gd name="T103" fmla="*/ 137 h 747"/>
                <a:gd name="T104" fmla="*/ 624 w 748"/>
                <a:gd name="T105" fmla="*/ 98 h 747"/>
                <a:gd name="T106" fmla="*/ 582 w 748"/>
                <a:gd name="T107" fmla="*/ 64 h 747"/>
                <a:gd name="T108" fmla="*/ 536 w 748"/>
                <a:gd name="T109" fmla="*/ 37 h 747"/>
                <a:gd name="T110" fmla="*/ 484 w 748"/>
                <a:gd name="T111" fmla="*/ 17 h 747"/>
                <a:gd name="T112" fmla="*/ 430 w 748"/>
                <a:gd name="T113" fmla="*/ 4 h 747"/>
                <a:gd name="T114" fmla="*/ 373 w 748"/>
                <a:gd name="T115" fmla="*/ 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 h="747">
                  <a:moveTo>
                    <a:pt x="419" y="389"/>
                  </a:moveTo>
                  <a:lnTo>
                    <a:pt x="419" y="392"/>
                  </a:lnTo>
                  <a:lnTo>
                    <a:pt x="418" y="394"/>
                  </a:lnTo>
                  <a:lnTo>
                    <a:pt x="417" y="398"/>
                  </a:lnTo>
                  <a:lnTo>
                    <a:pt x="415" y="400"/>
                  </a:lnTo>
                  <a:lnTo>
                    <a:pt x="413" y="401"/>
                  </a:lnTo>
                  <a:lnTo>
                    <a:pt x="410" y="403"/>
                  </a:lnTo>
                  <a:lnTo>
                    <a:pt x="407" y="403"/>
                  </a:lnTo>
                  <a:lnTo>
                    <a:pt x="404" y="404"/>
                  </a:lnTo>
                  <a:lnTo>
                    <a:pt x="253" y="404"/>
                  </a:lnTo>
                  <a:lnTo>
                    <a:pt x="251" y="403"/>
                  </a:lnTo>
                  <a:lnTo>
                    <a:pt x="248" y="403"/>
                  </a:lnTo>
                  <a:lnTo>
                    <a:pt x="246" y="401"/>
                  </a:lnTo>
                  <a:lnTo>
                    <a:pt x="244" y="400"/>
                  </a:lnTo>
                  <a:lnTo>
                    <a:pt x="241" y="398"/>
                  </a:lnTo>
                  <a:lnTo>
                    <a:pt x="240" y="394"/>
                  </a:lnTo>
                  <a:lnTo>
                    <a:pt x="239" y="392"/>
                  </a:lnTo>
                  <a:lnTo>
                    <a:pt x="238" y="389"/>
                  </a:lnTo>
                  <a:lnTo>
                    <a:pt x="239" y="386"/>
                  </a:lnTo>
                  <a:lnTo>
                    <a:pt x="240" y="384"/>
                  </a:lnTo>
                  <a:lnTo>
                    <a:pt x="241" y="380"/>
                  </a:lnTo>
                  <a:lnTo>
                    <a:pt x="244" y="378"/>
                  </a:lnTo>
                  <a:lnTo>
                    <a:pt x="246" y="376"/>
                  </a:lnTo>
                  <a:lnTo>
                    <a:pt x="248" y="375"/>
                  </a:lnTo>
                  <a:lnTo>
                    <a:pt x="251" y="374"/>
                  </a:lnTo>
                  <a:lnTo>
                    <a:pt x="253" y="374"/>
                  </a:lnTo>
                  <a:lnTo>
                    <a:pt x="389" y="374"/>
                  </a:lnTo>
                  <a:lnTo>
                    <a:pt x="389" y="165"/>
                  </a:lnTo>
                  <a:lnTo>
                    <a:pt x="390" y="163"/>
                  </a:lnTo>
                  <a:lnTo>
                    <a:pt x="391" y="160"/>
                  </a:lnTo>
                  <a:lnTo>
                    <a:pt x="392" y="158"/>
                  </a:lnTo>
                  <a:lnTo>
                    <a:pt x="394" y="156"/>
                  </a:lnTo>
                  <a:lnTo>
                    <a:pt x="397" y="154"/>
                  </a:lnTo>
                  <a:lnTo>
                    <a:pt x="399" y="153"/>
                  </a:lnTo>
                  <a:lnTo>
                    <a:pt x="402" y="152"/>
                  </a:lnTo>
                  <a:lnTo>
                    <a:pt x="404" y="150"/>
                  </a:lnTo>
                  <a:lnTo>
                    <a:pt x="407" y="152"/>
                  </a:lnTo>
                  <a:lnTo>
                    <a:pt x="410" y="153"/>
                  </a:lnTo>
                  <a:lnTo>
                    <a:pt x="413" y="154"/>
                  </a:lnTo>
                  <a:lnTo>
                    <a:pt x="415" y="156"/>
                  </a:lnTo>
                  <a:lnTo>
                    <a:pt x="417" y="158"/>
                  </a:lnTo>
                  <a:lnTo>
                    <a:pt x="418" y="160"/>
                  </a:lnTo>
                  <a:lnTo>
                    <a:pt x="419" y="163"/>
                  </a:lnTo>
                  <a:lnTo>
                    <a:pt x="419" y="165"/>
                  </a:lnTo>
                  <a:lnTo>
                    <a:pt x="419" y="389"/>
                  </a:lnTo>
                  <a:close/>
                  <a:moveTo>
                    <a:pt x="373" y="0"/>
                  </a:moveTo>
                  <a:lnTo>
                    <a:pt x="354" y="1"/>
                  </a:lnTo>
                  <a:lnTo>
                    <a:pt x="336" y="2"/>
                  </a:lnTo>
                  <a:lnTo>
                    <a:pt x="316" y="4"/>
                  </a:lnTo>
                  <a:lnTo>
                    <a:pt x="298" y="7"/>
                  </a:lnTo>
                  <a:lnTo>
                    <a:pt x="280" y="11"/>
                  </a:lnTo>
                  <a:lnTo>
                    <a:pt x="262" y="17"/>
                  </a:lnTo>
                  <a:lnTo>
                    <a:pt x="245" y="23"/>
                  </a:lnTo>
                  <a:lnTo>
                    <a:pt x="228" y="30"/>
                  </a:lnTo>
                  <a:lnTo>
                    <a:pt x="211" y="37"/>
                  </a:lnTo>
                  <a:lnTo>
                    <a:pt x="195" y="46"/>
                  </a:lnTo>
                  <a:lnTo>
                    <a:pt x="179" y="54"/>
                  </a:lnTo>
                  <a:lnTo>
                    <a:pt x="164" y="64"/>
                  </a:lnTo>
                  <a:lnTo>
                    <a:pt x="149" y="74"/>
                  </a:lnTo>
                  <a:lnTo>
                    <a:pt x="136" y="86"/>
                  </a:lnTo>
                  <a:lnTo>
                    <a:pt x="122" y="98"/>
                  </a:lnTo>
                  <a:lnTo>
                    <a:pt x="109" y="110"/>
                  </a:lnTo>
                  <a:lnTo>
                    <a:pt x="97" y="123"/>
                  </a:lnTo>
                  <a:lnTo>
                    <a:pt x="85" y="137"/>
                  </a:lnTo>
                  <a:lnTo>
                    <a:pt x="73" y="150"/>
                  </a:lnTo>
                  <a:lnTo>
                    <a:pt x="64" y="165"/>
                  </a:lnTo>
                  <a:lnTo>
                    <a:pt x="53" y="180"/>
                  </a:lnTo>
                  <a:lnTo>
                    <a:pt x="45" y="196"/>
                  </a:lnTo>
                  <a:lnTo>
                    <a:pt x="36" y="212"/>
                  </a:lnTo>
                  <a:lnTo>
                    <a:pt x="29" y="229"/>
                  </a:lnTo>
                  <a:lnTo>
                    <a:pt x="22" y="246"/>
                  </a:lnTo>
                  <a:lnTo>
                    <a:pt x="17" y="263"/>
                  </a:lnTo>
                  <a:lnTo>
                    <a:pt x="11" y="281"/>
                  </a:lnTo>
                  <a:lnTo>
                    <a:pt x="7" y="299"/>
                  </a:lnTo>
                  <a:lnTo>
                    <a:pt x="4" y="317"/>
                  </a:lnTo>
                  <a:lnTo>
                    <a:pt x="2" y="336"/>
                  </a:lnTo>
                  <a:lnTo>
                    <a:pt x="0" y="355"/>
                  </a:lnTo>
                  <a:lnTo>
                    <a:pt x="0" y="374"/>
                  </a:lnTo>
                  <a:lnTo>
                    <a:pt x="0" y="393"/>
                  </a:lnTo>
                  <a:lnTo>
                    <a:pt x="2" y="411"/>
                  </a:lnTo>
                  <a:lnTo>
                    <a:pt x="4" y="431"/>
                  </a:lnTo>
                  <a:lnTo>
                    <a:pt x="7" y="449"/>
                  </a:lnTo>
                  <a:lnTo>
                    <a:pt x="11" y="467"/>
                  </a:lnTo>
                  <a:lnTo>
                    <a:pt x="17" y="485"/>
                  </a:lnTo>
                  <a:lnTo>
                    <a:pt x="22" y="502"/>
                  </a:lnTo>
                  <a:lnTo>
                    <a:pt x="29" y="520"/>
                  </a:lnTo>
                  <a:lnTo>
                    <a:pt x="36" y="536"/>
                  </a:lnTo>
                  <a:lnTo>
                    <a:pt x="45" y="552"/>
                  </a:lnTo>
                  <a:lnTo>
                    <a:pt x="53" y="568"/>
                  </a:lnTo>
                  <a:lnTo>
                    <a:pt x="64" y="583"/>
                  </a:lnTo>
                  <a:lnTo>
                    <a:pt x="73" y="598"/>
                  </a:lnTo>
                  <a:lnTo>
                    <a:pt x="85" y="612"/>
                  </a:lnTo>
                  <a:lnTo>
                    <a:pt x="97" y="625"/>
                  </a:lnTo>
                  <a:lnTo>
                    <a:pt x="109" y="638"/>
                  </a:lnTo>
                  <a:lnTo>
                    <a:pt x="122" y="650"/>
                  </a:lnTo>
                  <a:lnTo>
                    <a:pt x="136" y="662"/>
                  </a:lnTo>
                  <a:lnTo>
                    <a:pt x="149" y="674"/>
                  </a:lnTo>
                  <a:lnTo>
                    <a:pt x="164" y="683"/>
                  </a:lnTo>
                  <a:lnTo>
                    <a:pt x="179" y="694"/>
                  </a:lnTo>
                  <a:lnTo>
                    <a:pt x="195" y="702"/>
                  </a:lnTo>
                  <a:lnTo>
                    <a:pt x="211" y="711"/>
                  </a:lnTo>
                  <a:lnTo>
                    <a:pt x="228" y="719"/>
                  </a:lnTo>
                  <a:lnTo>
                    <a:pt x="245" y="725"/>
                  </a:lnTo>
                  <a:lnTo>
                    <a:pt x="262" y="730"/>
                  </a:lnTo>
                  <a:lnTo>
                    <a:pt x="280" y="736"/>
                  </a:lnTo>
                  <a:lnTo>
                    <a:pt x="298" y="740"/>
                  </a:lnTo>
                  <a:lnTo>
                    <a:pt x="316" y="743"/>
                  </a:lnTo>
                  <a:lnTo>
                    <a:pt x="336" y="745"/>
                  </a:lnTo>
                  <a:lnTo>
                    <a:pt x="354" y="747"/>
                  </a:lnTo>
                  <a:lnTo>
                    <a:pt x="373" y="747"/>
                  </a:lnTo>
                  <a:lnTo>
                    <a:pt x="392" y="747"/>
                  </a:lnTo>
                  <a:lnTo>
                    <a:pt x="412" y="745"/>
                  </a:lnTo>
                  <a:lnTo>
                    <a:pt x="430" y="743"/>
                  </a:lnTo>
                  <a:lnTo>
                    <a:pt x="449" y="740"/>
                  </a:lnTo>
                  <a:lnTo>
                    <a:pt x="466" y="736"/>
                  </a:lnTo>
                  <a:lnTo>
                    <a:pt x="484" y="730"/>
                  </a:lnTo>
                  <a:lnTo>
                    <a:pt x="501" y="725"/>
                  </a:lnTo>
                  <a:lnTo>
                    <a:pt x="519" y="719"/>
                  </a:lnTo>
                  <a:lnTo>
                    <a:pt x="536" y="711"/>
                  </a:lnTo>
                  <a:lnTo>
                    <a:pt x="552" y="702"/>
                  </a:lnTo>
                  <a:lnTo>
                    <a:pt x="567" y="694"/>
                  </a:lnTo>
                  <a:lnTo>
                    <a:pt x="582" y="683"/>
                  </a:lnTo>
                  <a:lnTo>
                    <a:pt x="597" y="674"/>
                  </a:lnTo>
                  <a:lnTo>
                    <a:pt x="611" y="662"/>
                  </a:lnTo>
                  <a:lnTo>
                    <a:pt x="624" y="650"/>
                  </a:lnTo>
                  <a:lnTo>
                    <a:pt x="637" y="638"/>
                  </a:lnTo>
                  <a:lnTo>
                    <a:pt x="650" y="625"/>
                  </a:lnTo>
                  <a:lnTo>
                    <a:pt x="662" y="612"/>
                  </a:lnTo>
                  <a:lnTo>
                    <a:pt x="673" y="598"/>
                  </a:lnTo>
                  <a:lnTo>
                    <a:pt x="683" y="583"/>
                  </a:lnTo>
                  <a:lnTo>
                    <a:pt x="693" y="568"/>
                  </a:lnTo>
                  <a:lnTo>
                    <a:pt x="702" y="552"/>
                  </a:lnTo>
                  <a:lnTo>
                    <a:pt x="710" y="536"/>
                  </a:lnTo>
                  <a:lnTo>
                    <a:pt x="718" y="520"/>
                  </a:lnTo>
                  <a:lnTo>
                    <a:pt x="724" y="502"/>
                  </a:lnTo>
                  <a:lnTo>
                    <a:pt x="730" y="485"/>
                  </a:lnTo>
                  <a:lnTo>
                    <a:pt x="736" y="467"/>
                  </a:lnTo>
                  <a:lnTo>
                    <a:pt x="739" y="449"/>
                  </a:lnTo>
                  <a:lnTo>
                    <a:pt x="743" y="431"/>
                  </a:lnTo>
                  <a:lnTo>
                    <a:pt x="745" y="411"/>
                  </a:lnTo>
                  <a:lnTo>
                    <a:pt x="746" y="393"/>
                  </a:lnTo>
                  <a:lnTo>
                    <a:pt x="748" y="374"/>
                  </a:lnTo>
                  <a:lnTo>
                    <a:pt x="746" y="355"/>
                  </a:lnTo>
                  <a:lnTo>
                    <a:pt x="745" y="336"/>
                  </a:lnTo>
                  <a:lnTo>
                    <a:pt x="743" y="317"/>
                  </a:lnTo>
                  <a:lnTo>
                    <a:pt x="739" y="299"/>
                  </a:lnTo>
                  <a:lnTo>
                    <a:pt x="736" y="281"/>
                  </a:lnTo>
                  <a:lnTo>
                    <a:pt x="730" y="263"/>
                  </a:lnTo>
                  <a:lnTo>
                    <a:pt x="724" y="246"/>
                  </a:lnTo>
                  <a:lnTo>
                    <a:pt x="718" y="229"/>
                  </a:lnTo>
                  <a:lnTo>
                    <a:pt x="710" y="212"/>
                  </a:lnTo>
                  <a:lnTo>
                    <a:pt x="702" y="196"/>
                  </a:lnTo>
                  <a:lnTo>
                    <a:pt x="693" y="180"/>
                  </a:lnTo>
                  <a:lnTo>
                    <a:pt x="683" y="165"/>
                  </a:lnTo>
                  <a:lnTo>
                    <a:pt x="673" y="150"/>
                  </a:lnTo>
                  <a:lnTo>
                    <a:pt x="662" y="137"/>
                  </a:lnTo>
                  <a:lnTo>
                    <a:pt x="650" y="123"/>
                  </a:lnTo>
                  <a:lnTo>
                    <a:pt x="637" y="110"/>
                  </a:lnTo>
                  <a:lnTo>
                    <a:pt x="624" y="98"/>
                  </a:lnTo>
                  <a:lnTo>
                    <a:pt x="611" y="86"/>
                  </a:lnTo>
                  <a:lnTo>
                    <a:pt x="597" y="74"/>
                  </a:lnTo>
                  <a:lnTo>
                    <a:pt x="582" y="64"/>
                  </a:lnTo>
                  <a:lnTo>
                    <a:pt x="567" y="54"/>
                  </a:lnTo>
                  <a:lnTo>
                    <a:pt x="552" y="46"/>
                  </a:lnTo>
                  <a:lnTo>
                    <a:pt x="536" y="37"/>
                  </a:lnTo>
                  <a:lnTo>
                    <a:pt x="519" y="30"/>
                  </a:lnTo>
                  <a:lnTo>
                    <a:pt x="501" y="23"/>
                  </a:lnTo>
                  <a:lnTo>
                    <a:pt x="484" y="17"/>
                  </a:lnTo>
                  <a:lnTo>
                    <a:pt x="466" y="11"/>
                  </a:lnTo>
                  <a:lnTo>
                    <a:pt x="449" y="7"/>
                  </a:lnTo>
                  <a:lnTo>
                    <a:pt x="430" y="4"/>
                  </a:lnTo>
                  <a:lnTo>
                    <a:pt x="412" y="2"/>
                  </a:lnTo>
                  <a:lnTo>
                    <a:pt x="392" y="1"/>
                  </a:lnTo>
                  <a:lnTo>
                    <a:pt x="3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Segoe UI" panose="020B0502040204020203" pitchFamily="34" charset="0"/>
              </a:endParaRPr>
            </a:p>
          </p:txBody>
        </p:sp>
      </p:grpSp>
      <p:sp>
        <p:nvSpPr>
          <p:cNvPr id="91" name="TextBox 90">
            <a:extLst>
              <a:ext uri="{FF2B5EF4-FFF2-40B4-BE49-F238E27FC236}">
                <a16:creationId xmlns:a16="http://schemas.microsoft.com/office/drawing/2014/main" id="{92D46230-B865-49CB-A719-66C1821B49B7}"/>
              </a:ext>
            </a:extLst>
          </p:cNvPr>
          <p:cNvSpPr txBox="1"/>
          <p:nvPr/>
        </p:nvSpPr>
        <p:spPr>
          <a:xfrm>
            <a:off x="1308100" y="2244270"/>
            <a:ext cx="2019300" cy="276999"/>
          </a:xfrm>
          <a:prstGeom prst="rect">
            <a:avLst/>
          </a:prstGeom>
          <a:noFill/>
        </p:spPr>
        <p:txBody>
          <a:bodyPr wrap="square" lIns="0" tIns="0" rIns="0" bIns="0" rtlCol="0">
            <a:spAutoFit/>
          </a:bodyPr>
          <a:lstStyle/>
          <a:p>
            <a:pPr algn="ctr"/>
            <a:r>
              <a:rPr lang="en-US" b="1">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a:t>
            </a:r>
          </a:p>
        </p:txBody>
      </p:sp>
      <p:sp>
        <p:nvSpPr>
          <p:cNvPr id="92" name="TextBox 91">
            <a:extLst>
              <a:ext uri="{FF2B5EF4-FFF2-40B4-BE49-F238E27FC236}">
                <a16:creationId xmlns:a16="http://schemas.microsoft.com/office/drawing/2014/main" id="{C8AAD846-1A4D-4A93-8EA7-C42C7BE35B8C}"/>
              </a:ext>
            </a:extLst>
          </p:cNvPr>
          <p:cNvSpPr txBox="1"/>
          <p:nvPr/>
        </p:nvSpPr>
        <p:spPr>
          <a:xfrm>
            <a:off x="3826933" y="2244270"/>
            <a:ext cx="2019300" cy="276999"/>
          </a:xfrm>
          <a:prstGeom prst="rect">
            <a:avLst/>
          </a:prstGeom>
          <a:noFill/>
        </p:spPr>
        <p:txBody>
          <a:bodyPr wrap="square" lIns="0" tIns="0" rIns="0" bIns="0" rtlCol="0">
            <a:spAutoFit/>
          </a:bodyPr>
          <a:lstStyle/>
          <a:p>
            <a:pPr algn="ctr"/>
            <a:r>
              <a:rPr lang="en-US" b="1">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a:t>
            </a:r>
          </a:p>
        </p:txBody>
      </p:sp>
      <p:sp>
        <p:nvSpPr>
          <p:cNvPr id="93" name="TextBox 92">
            <a:extLst>
              <a:ext uri="{FF2B5EF4-FFF2-40B4-BE49-F238E27FC236}">
                <a16:creationId xmlns:a16="http://schemas.microsoft.com/office/drawing/2014/main" id="{9CD7F126-6F26-4281-8813-868F22E3F6DC}"/>
              </a:ext>
            </a:extLst>
          </p:cNvPr>
          <p:cNvSpPr txBox="1"/>
          <p:nvPr/>
        </p:nvSpPr>
        <p:spPr>
          <a:xfrm>
            <a:off x="6341413" y="2244270"/>
            <a:ext cx="2019300" cy="276999"/>
          </a:xfrm>
          <a:prstGeom prst="rect">
            <a:avLst/>
          </a:prstGeom>
          <a:noFill/>
        </p:spPr>
        <p:txBody>
          <a:bodyPr wrap="square" lIns="0" tIns="0" rIns="0" bIns="0" rtlCol="0">
            <a:spAutoFit/>
          </a:bodyPr>
          <a:lstStyle/>
          <a:p>
            <a:pPr algn="ctr"/>
            <a:r>
              <a:rPr lang="en-US" b="1">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a:t>
            </a:r>
          </a:p>
        </p:txBody>
      </p:sp>
      <p:sp>
        <p:nvSpPr>
          <p:cNvPr id="94" name="TextBox 93">
            <a:extLst>
              <a:ext uri="{FF2B5EF4-FFF2-40B4-BE49-F238E27FC236}">
                <a16:creationId xmlns:a16="http://schemas.microsoft.com/office/drawing/2014/main" id="{D6DEF2A6-F487-42A7-B730-88F92D437174}"/>
              </a:ext>
            </a:extLst>
          </p:cNvPr>
          <p:cNvSpPr txBox="1"/>
          <p:nvPr/>
        </p:nvSpPr>
        <p:spPr>
          <a:xfrm>
            <a:off x="8870709" y="2244270"/>
            <a:ext cx="2019300" cy="276999"/>
          </a:xfrm>
          <a:prstGeom prst="rect">
            <a:avLst/>
          </a:prstGeom>
          <a:noFill/>
        </p:spPr>
        <p:txBody>
          <a:bodyPr wrap="square" lIns="0" tIns="0" rIns="0" bIns="0" rtlCol="0">
            <a:spAutoFit/>
          </a:bodyPr>
          <a:lstStyle/>
          <a:p>
            <a:pPr algn="ctr"/>
            <a:r>
              <a:rPr lang="en-US" b="1">
                <a:solidFill>
                  <a:schemeClr val="tx2"/>
                </a:solidFill>
                <a:latin typeface="Segoe UI" panose="020B0502040204020203" pitchFamily="34" charset="0"/>
                <a:ea typeface="Segoe UI Black" panose="020B0A02040204020203" pitchFamily="34" charset="0"/>
                <a:cs typeface="Segoe UI Light" panose="020B0502040204020203" pitchFamily="34" charset="0"/>
              </a:rPr>
              <a:t>LOREM IPSUM</a:t>
            </a:r>
          </a:p>
        </p:txBody>
      </p:sp>
      <p:sp>
        <p:nvSpPr>
          <p:cNvPr id="95" name="TextBox 94">
            <a:extLst>
              <a:ext uri="{FF2B5EF4-FFF2-40B4-BE49-F238E27FC236}">
                <a16:creationId xmlns:a16="http://schemas.microsoft.com/office/drawing/2014/main" id="{5A39DA7A-964F-4570-966A-78FD317E6A61}"/>
              </a:ext>
            </a:extLst>
          </p:cNvPr>
          <p:cNvSpPr txBox="1"/>
          <p:nvPr/>
        </p:nvSpPr>
        <p:spPr>
          <a:xfrm>
            <a:off x="1308100" y="5051304"/>
            <a:ext cx="2019300" cy="765316"/>
          </a:xfrm>
          <a:prstGeom prst="rect">
            <a:avLst/>
          </a:prstGeom>
          <a:solidFill>
            <a:schemeClr val="accent1"/>
          </a:solidFill>
        </p:spPr>
        <p:txBody>
          <a:bodyPr wrap="square" rtlCol="0" anchor="ctr">
            <a:normAutofit/>
          </a:bodyPr>
          <a:lstStyle/>
          <a:p>
            <a:pPr algn="ctr"/>
            <a:r>
              <a:rPr lang="en-US" b="1">
                <a:solidFill>
                  <a:schemeClr val="bg1"/>
                </a:solidFill>
                <a:latin typeface="Segoe UI" panose="020B0502040204020203" pitchFamily="34" charset="0"/>
                <a:ea typeface="Segoe UI Black" panose="020B0A02040204020203" pitchFamily="34" charset="0"/>
                <a:cs typeface="Segoe UI Light" panose="020B0502040204020203" pitchFamily="34" charset="0"/>
              </a:rPr>
              <a:t>#1 MONTH</a:t>
            </a:r>
          </a:p>
        </p:txBody>
      </p:sp>
      <p:sp>
        <p:nvSpPr>
          <p:cNvPr id="96" name="TextBox 95">
            <a:extLst>
              <a:ext uri="{FF2B5EF4-FFF2-40B4-BE49-F238E27FC236}">
                <a16:creationId xmlns:a16="http://schemas.microsoft.com/office/drawing/2014/main" id="{9DB2DAB7-C120-4715-9BFF-FE33604588B8}"/>
              </a:ext>
            </a:extLst>
          </p:cNvPr>
          <p:cNvSpPr txBox="1"/>
          <p:nvPr/>
        </p:nvSpPr>
        <p:spPr>
          <a:xfrm>
            <a:off x="3826933" y="5051304"/>
            <a:ext cx="2019300" cy="765316"/>
          </a:xfrm>
          <a:prstGeom prst="rect">
            <a:avLst/>
          </a:prstGeom>
          <a:solidFill>
            <a:schemeClr val="tx2"/>
          </a:solidFill>
        </p:spPr>
        <p:txBody>
          <a:bodyPr wrap="square" rtlCol="0" anchor="ctr">
            <a:normAutofit/>
          </a:bodyPr>
          <a:lstStyle/>
          <a:p>
            <a:pPr algn="ctr"/>
            <a:r>
              <a:rPr lang="en-US" b="1">
                <a:solidFill>
                  <a:schemeClr val="bg1"/>
                </a:solidFill>
                <a:latin typeface="Segoe UI" panose="020B0502040204020203" pitchFamily="34" charset="0"/>
                <a:ea typeface="Segoe UI Black" panose="020B0A02040204020203" pitchFamily="34" charset="0"/>
                <a:cs typeface="Segoe UI Light" panose="020B0502040204020203" pitchFamily="34" charset="0"/>
              </a:rPr>
              <a:t>#2 MONTH</a:t>
            </a:r>
          </a:p>
        </p:txBody>
      </p:sp>
      <p:sp>
        <p:nvSpPr>
          <p:cNvPr id="97" name="TextBox 96">
            <a:extLst>
              <a:ext uri="{FF2B5EF4-FFF2-40B4-BE49-F238E27FC236}">
                <a16:creationId xmlns:a16="http://schemas.microsoft.com/office/drawing/2014/main" id="{EA30F9B5-0161-4282-A8A7-06A131DBF00F}"/>
              </a:ext>
            </a:extLst>
          </p:cNvPr>
          <p:cNvSpPr txBox="1"/>
          <p:nvPr/>
        </p:nvSpPr>
        <p:spPr>
          <a:xfrm>
            <a:off x="6341413" y="5051304"/>
            <a:ext cx="2019300" cy="765316"/>
          </a:xfrm>
          <a:prstGeom prst="rect">
            <a:avLst/>
          </a:prstGeom>
          <a:solidFill>
            <a:schemeClr val="accent1"/>
          </a:solidFill>
        </p:spPr>
        <p:txBody>
          <a:bodyPr wrap="square" rtlCol="0" anchor="ctr">
            <a:normAutofit/>
          </a:bodyPr>
          <a:lstStyle/>
          <a:p>
            <a:pPr algn="ctr"/>
            <a:r>
              <a:rPr lang="en-US" b="1">
                <a:solidFill>
                  <a:schemeClr val="bg1"/>
                </a:solidFill>
                <a:latin typeface="Segoe UI" panose="020B0502040204020203" pitchFamily="34" charset="0"/>
                <a:ea typeface="Segoe UI Black" panose="020B0A02040204020203" pitchFamily="34" charset="0"/>
                <a:cs typeface="Segoe UI Light" panose="020B0502040204020203" pitchFamily="34" charset="0"/>
              </a:rPr>
              <a:t>#3 MONTH</a:t>
            </a:r>
          </a:p>
        </p:txBody>
      </p:sp>
      <p:sp>
        <p:nvSpPr>
          <p:cNvPr id="98" name="TextBox 97">
            <a:extLst>
              <a:ext uri="{FF2B5EF4-FFF2-40B4-BE49-F238E27FC236}">
                <a16:creationId xmlns:a16="http://schemas.microsoft.com/office/drawing/2014/main" id="{F4B3237C-12B4-4126-B87C-B241DB35A1D6}"/>
              </a:ext>
            </a:extLst>
          </p:cNvPr>
          <p:cNvSpPr txBox="1"/>
          <p:nvPr/>
        </p:nvSpPr>
        <p:spPr>
          <a:xfrm>
            <a:off x="8870709" y="5051304"/>
            <a:ext cx="2019300" cy="765316"/>
          </a:xfrm>
          <a:prstGeom prst="rect">
            <a:avLst/>
          </a:prstGeom>
          <a:solidFill>
            <a:schemeClr val="tx2"/>
          </a:solidFill>
        </p:spPr>
        <p:txBody>
          <a:bodyPr wrap="square" rtlCol="0" anchor="ctr">
            <a:normAutofit/>
          </a:bodyPr>
          <a:lstStyle/>
          <a:p>
            <a:pPr algn="ctr"/>
            <a:r>
              <a:rPr lang="en-US" b="1">
                <a:solidFill>
                  <a:schemeClr val="bg1"/>
                </a:solidFill>
                <a:latin typeface="Segoe UI" panose="020B0502040204020203" pitchFamily="34" charset="0"/>
                <a:ea typeface="Segoe UI Black" panose="020B0A02040204020203" pitchFamily="34" charset="0"/>
                <a:cs typeface="Segoe UI Light" panose="020B0502040204020203" pitchFamily="34" charset="0"/>
              </a:rPr>
              <a:t>#4 MONTH</a:t>
            </a:r>
          </a:p>
        </p:txBody>
      </p:sp>
    </p:spTree>
    <p:extLst>
      <p:ext uri="{BB962C8B-B14F-4D97-AF65-F5344CB8AC3E}">
        <p14:creationId xmlns:p14="http://schemas.microsoft.com/office/powerpoint/2010/main" val="2888066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B3522B-DB9E-45BC-B0D3-157B2122C2DC}"/>
              </a:ext>
            </a:extLst>
          </p:cNvPr>
          <p:cNvSpPr>
            <a:spLocks noGrp="1"/>
          </p:cNvSpPr>
          <p:nvPr>
            <p:ph type="title"/>
          </p:nvPr>
        </p:nvSpPr>
        <p:spPr/>
        <p:txBody>
          <a:bodyPr/>
          <a:lstStyle/>
          <a:p>
            <a:r>
              <a:rPr lang="en-US"/>
              <a:t>Roadmap Slide</a:t>
            </a:r>
          </a:p>
        </p:txBody>
      </p:sp>
      <p:pic>
        <p:nvPicPr>
          <p:cNvPr id="5" name="Picture 2" descr="Image result for road png">
            <a:extLst>
              <a:ext uri="{FF2B5EF4-FFF2-40B4-BE49-F238E27FC236}">
                <a16:creationId xmlns:a16="http://schemas.microsoft.com/office/drawing/2014/main" id="{438E1A76-A7B9-48BE-BC92-26E3ED7CA0F6}"/>
              </a:ext>
            </a:extLst>
          </p:cNvPr>
          <p:cNvPicPr>
            <a:picLocks noChangeAspect="1" noChangeArrowheads="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381" b="2592"/>
          <a:stretch/>
        </p:blipFill>
        <p:spPr bwMode="auto">
          <a:xfrm flipH="1">
            <a:off x="6705600" y="0"/>
            <a:ext cx="4859398" cy="663796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Marker">
            <a:extLst>
              <a:ext uri="{FF2B5EF4-FFF2-40B4-BE49-F238E27FC236}">
                <a16:creationId xmlns:a16="http://schemas.microsoft.com/office/drawing/2014/main" id="{273ADD66-57A2-4276-8683-C1EEFE2A7E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523052" y="457200"/>
            <a:ext cx="1224492" cy="1422264"/>
          </a:xfrm>
          <a:prstGeom prst="rect">
            <a:avLst/>
          </a:prstGeom>
        </p:spPr>
      </p:pic>
      <p:pic>
        <p:nvPicPr>
          <p:cNvPr id="7" name="Graphic 6" descr="Marker">
            <a:extLst>
              <a:ext uri="{FF2B5EF4-FFF2-40B4-BE49-F238E27FC236}">
                <a16:creationId xmlns:a16="http://schemas.microsoft.com/office/drawing/2014/main" id="{439BD19A-CB08-42F1-A71B-7ED3D1C357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585294" y="2190501"/>
            <a:ext cx="1436905" cy="1668984"/>
          </a:xfrm>
          <a:prstGeom prst="rect">
            <a:avLst/>
          </a:prstGeom>
        </p:spPr>
      </p:pic>
      <p:pic>
        <p:nvPicPr>
          <p:cNvPr id="9" name="Graphic 8" descr="Marker">
            <a:extLst>
              <a:ext uri="{FF2B5EF4-FFF2-40B4-BE49-F238E27FC236}">
                <a16:creationId xmlns:a16="http://schemas.microsoft.com/office/drawing/2014/main" id="{516C8063-A8EA-4FB8-84B7-FA2EEA5C17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29601" y="4217716"/>
            <a:ext cx="1436905" cy="1668984"/>
          </a:xfrm>
          <a:prstGeom prst="rect">
            <a:avLst/>
          </a:prstGeom>
        </p:spPr>
      </p:pic>
    </p:spTree>
    <p:extLst>
      <p:ext uri="{BB962C8B-B14F-4D97-AF65-F5344CB8AC3E}">
        <p14:creationId xmlns:p14="http://schemas.microsoft.com/office/powerpoint/2010/main" val="3189015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F1425-10CE-434F-AEC1-6B33492E7D67}"/>
              </a:ext>
            </a:extLst>
          </p:cNvPr>
          <p:cNvSpPr>
            <a:spLocks noGrp="1"/>
          </p:cNvSpPr>
          <p:nvPr>
            <p:ph type="title"/>
          </p:nvPr>
        </p:nvSpPr>
        <p:spPr/>
        <p:txBody>
          <a:bodyPr/>
          <a:lstStyle/>
          <a:p>
            <a:r>
              <a:rPr lang="en-US"/>
              <a:t>A Path Forward</a:t>
            </a:r>
          </a:p>
        </p:txBody>
      </p:sp>
      <p:sp>
        <p:nvSpPr>
          <p:cNvPr id="5" name="Shape">
            <a:extLst>
              <a:ext uri="{FF2B5EF4-FFF2-40B4-BE49-F238E27FC236}">
                <a16:creationId xmlns:a16="http://schemas.microsoft.com/office/drawing/2014/main" id="{BB072064-A8EF-4885-95DC-747ED48D233E}"/>
              </a:ext>
            </a:extLst>
          </p:cNvPr>
          <p:cNvSpPr/>
          <p:nvPr/>
        </p:nvSpPr>
        <p:spPr>
          <a:xfrm>
            <a:off x="7727601" y="2319745"/>
            <a:ext cx="4289006" cy="2189310"/>
          </a:xfrm>
          <a:custGeom>
            <a:avLst/>
            <a:gdLst/>
            <a:ahLst/>
            <a:cxnLst>
              <a:cxn ang="0">
                <a:pos x="wd2" y="hd2"/>
              </a:cxn>
              <a:cxn ang="5400000">
                <a:pos x="wd2" y="hd2"/>
              </a:cxn>
              <a:cxn ang="10800000">
                <a:pos x="wd2" y="hd2"/>
              </a:cxn>
              <a:cxn ang="16200000">
                <a:pos x="wd2" y="hd2"/>
              </a:cxn>
            </a:cxnLst>
            <a:rect l="0" t="0" r="r" b="b"/>
            <a:pathLst>
              <a:path w="21497" h="21440" extrusionOk="0">
                <a:moveTo>
                  <a:pt x="21193" y="9522"/>
                </a:moveTo>
                <a:lnTo>
                  <a:pt x="15625" y="482"/>
                </a:lnTo>
                <a:cubicBezTo>
                  <a:pt x="15230" y="-160"/>
                  <a:pt x="14584" y="-160"/>
                  <a:pt x="14176" y="482"/>
                </a:cubicBezTo>
                <a:cubicBezTo>
                  <a:pt x="13781" y="1123"/>
                  <a:pt x="13781" y="2173"/>
                  <a:pt x="14176" y="2834"/>
                </a:cubicBezTo>
                <a:lnTo>
                  <a:pt x="16080" y="5925"/>
                </a:lnTo>
                <a:lnTo>
                  <a:pt x="0" y="5925"/>
                </a:lnTo>
                <a:lnTo>
                  <a:pt x="6382" y="15510"/>
                </a:lnTo>
                <a:lnTo>
                  <a:pt x="6382" y="15510"/>
                </a:lnTo>
                <a:lnTo>
                  <a:pt x="16080" y="15510"/>
                </a:lnTo>
                <a:lnTo>
                  <a:pt x="14176" y="18601"/>
                </a:lnTo>
                <a:cubicBezTo>
                  <a:pt x="13781" y="19243"/>
                  <a:pt x="13781" y="20293"/>
                  <a:pt x="14176" y="20954"/>
                </a:cubicBezTo>
                <a:cubicBezTo>
                  <a:pt x="14380" y="21284"/>
                  <a:pt x="14631" y="21440"/>
                  <a:pt x="14895" y="21440"/>
                </a:cubicBezTo>
                <a:cubicBezTo>
                  <a:pt x="15158" y="21440"/>
                  <a:pt x="15422" y="21284"/>
                  <a:pt x="15613" y="20954"/>
                </a:cubicBezTo>
                <a:lnTo>
                  <a:pt x="21181" y="11913"/>
                </a:lnTo>
                <a:cubicBezTo>
                  <a:pt x="21600" y="11214"/>
                  <a:pt x="21600" y="10164"/>
                  <a:pt x="21193" y="9522"/>
                </a:cubicBezTo>
                <a:close/>
              </a:path>
            </a:pathLst>
          </a:custGeom>
          <a:solidFill>
            <a:schemeClr val="tx2">
              <a:lumMod val="40000"/>
              <a:lumOff val="60000"/>
            </a:schemeClr>
          </a:solidFill>
          <a:ln w="12700">
            <a:miter lim="400000"/>
          </a:ln>
        </p:spPr>
        <p:txBody>
          <a:bodyPr lIns="38100" tIns="38100" rIns="274320" bIns="38100" anchor="ctr"/>
          <a:lstStyle/>
          <a:p>
            <a:pPr algn="r">
              <a:defRPr sz="3000">
                <a:solidFill>
                  <a:srgbClr val="FFFFFF"/>
                </a:solidFill>
              </a:defRPr>
            </a:pPr>
            <a:r>
              <a:rPr lang="fr-CA" sz="3000" b="1">
                <a:solidFill>
                  <a:schemeClr val="bg1"/>
                </a:solidFill>
                <a:effectLst>
                  <a:outerShdw blurRad="38100" dist="38100" dir="2700000" algn="tl">
                    <a:srgbClr val="000000">
                      <a:alpha val="43137"/>
                    </a:srgbClr>
                  </a:outerShdw>
                </a:effectLst>
                <a:latin typeface="Segoe UI" panose="020B0502040204020203" pitchFamily="34" charset="0"/>
              </a:rPr>
              <a:t>04</a:t>
            </a:r>
          </a:p>
        </p:txBody>
      </p:sp>
      <p:sp>
        <p:nvSpPr>
          <p:cNvPr id="6" name="Freeform: Shape 5">
            <a:extLst>
              <a:ext uri="{FF2B5EF4-FFF2-40B4-BE49-F238E27FC236}">
                <a16:creationId xmlns:a16="http://schemas.microsoft.com/office/drawing/2014/main" id="{A2C0AAF9-DF63-49C5-8598-38BB8E0483C2}"/>
              </a:ext>
            </a:extLst>
          </p:cNvPr>
          <p:cNvSpPr/>
          <p:nvPr/>
        </p:nvSpPr>
        <p:spPr>
          <a:xfrm>
            <a:off x="7822852" y="2924767"/>
            <a:ext cx="1179040" cy="978756"/>
          </a:xfrm>
          <a:custGeom>
            <a:avLst/>
            <a:gdLst>
              <a:gd name="connsiteX0" fmla="*/ 0 w 1179040"/>
              <a:gd name="connsiteY0" fmla="*/ 0 h 978756"/>
              <a:gd name="connsiteX1" fmla="*/ 173254 w 1179040"/>
              <a:gd name="connsiteY1" fmla="*/ 0 h 978756"/>
              <a:gd name="connsiteX2" fmla="*/ 191283 w 1179040"/>
              <a:gd name="connsiteY2" fmla="*/ 3427 h 978756"/>
              <a:gd name="connsiteX3" fmla="*/ 246385 w 1179040"/>
              <a:gd name="connsiteY3" fmla="*/ 40877 h 978756"/>
              <a:gd name="connsiteX4" fmla="*/ 1169612 w 1179040"/>
              <a:gd name="connsiteY4" fmla="*/ 964084 h 978756"/>
              <a:gd name="connsiteX5" fmla="*/ 1179040 w 1179040"/>
              <a:gd name="connsiteY5" fmla="*/ 978756 h 978756"/>
              <a:gd name="connsiteX6" fmla="*/ 1058192 w 1179040"/>
              <a:gd name="connsiteY6" fmla="*/ 978756 h 9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9040" h="978756">
                <a:moveTo>
                  <a:pt x="0" y="0"/>
                </a:moveTo>
                <a:lnTo>
                  <a:pt x="173254" y="0"/>
                </a:lnTo>
                <a:lnTo>
                  <a:pt x="191283" y="3427"/>
                </a:lnTo>
                <a:cubicBezTo>
                  <a:pt x="211626" y="11622"/>
                  <a:pt x="230476" y="24029"/>
                  <a:pt x="246385" y="40877"/>
                </a:cubicBezTo>
                <a:lnTo>
                  <a:pt x="1169612" y="964084"/>
                </a:lnTo>
                <a:lnTo>
                  <a:pt x="1179040" y="978756"/>
                </a:lnTo>
                <a:lnTo>
                  <a:pt x="1058192" y="978756"/>
                </a:lnTo>
                <a:close/>
              </a:path>
            </a:pathLst>
          </a:custGeom>
          <a:solidFill>
            <a:schemeClr val="tx1">
              <a:alpha val="25000"/>
            </a:schemeClr>
          </a:solidFill>
          <a:ln w="12700">
            <a:miter lim="400000"/>
          </a:ln>
        </p:spPr>
        <p:txBody>
          <a:bodyPr wrap="square" lIns="38100" tIns="38100" rIns="182880" bIns="38100" anchor="ctr">
            <a:noAutofit/>
          </a:bodyPr>
          <a:lstStyle/>
          <a:p>
            <a:pPr algn="r">
              <a:defRPr sz="3000">
                <a:solidFill>
                  <a:srgbClr val="FFFFFF"/>
                </a:solidFill>
              </a:defRPr>
            </a:pPr>
            <a:r>
              <a:rPr lang="fr-CA" sz="3000" b="1">
                <a:solidFill>
                  <a:schemeClr val="bg1"/>
                </a:solidFill>
                <a:latin typeface="Segoe UI" panose="020B0502040204020203" pitchFamily="34" charset="0"/>
              </a:rPr>
              <a:t> </a:t>
            </a:r>
          </a:p>
        </p:txBody>
      </p:sp>
      <p:sp>
        <p:nvSpPr>
          <p:cNvPr id="7" name="Shape">
            <a:extLst>
              <a:ext uri="{FF2B5EF4-FFF2-40B4-BE49-F238E27FC236}">
                <a16:creationId xmlns:a16="http://schemas.microsoft.com/office/drawing/2014/main" id="{C6792ACB-9080-41C2-81DE-27B23C595DF4}"/>
              </a:ext>
            </a:extLst>
          </p:cNvPr>
          <p:cNvSpPr/>
          <p:nvPr/>
        </p:nvSpPr>
        <p:spPr>
          <a:xfrm>
            <a:off x="5366057" y="2916018"/>
            <a:ext cx="3562653" cy="2189310"/>
          </a:xfrm>
          <a:custGeom>
            <a:avLst/>
            <a:gdLst/>
            <a:ahLst/>
            <a:cxnLst>
              <a:cxn ang="0">
                <a:pos x="wd2" y="hd2"/>
              </a:cxn>
              <a:cxn ang="5400000">
                <a:pos x="wd2" y="hd2"/>
              </a:cxn>
              <a:cxn ang="10800000">
                <a:pos x="wd2" y="hd2"/>
              </a:cxn>
              <a:cxn ang="16200000">
                <a:pos x="wd2" y="hd2"/>
              </a:cxn>
            </a:cxnLst>
            <a:rect l="0" t="0" r="r" b="b"/>
            <a:pathLst>
              <a:path w="21498" h="21440" extrusionOk="0">
                <a:moveTo>
                  <a:pt x="21193" y="11918"/>
                </a:moveTo>
                <a:lnTo>
                  <a:pt x="15622" y="20958"/>
                </a:lnTo>
                <a:cubicBezTo>
                  <a:pt x="15227" y="21600"/>
                  <a:pt x="14580" y="21600"/>
                  <a:pt x="14172" y="20958"/>
                </a:cubicBezTo>
                <a:cubicBezTo>
                  <a:pt x="13777" y="20317"/>
                  <a:pt x="13777" y="19267"/>
                  <a:pt x="14172" y="18606"/>
                </a:cubicBezTo>
                <a:lnTo>
                  <a:pt x="16077" y="15515"/>
                </a:lnTo>
                <a:lnTo>
                  <a:pt x="0" y="15515"/>
                </a:lnTo>
                <a:lnTo>
                  <a:pt x="6385" y="5930"/>
                </a:lnTo>
                <a:lnTo>
                  <a:pt x="6385" y="5930"/>
                </a:lnTo>
                <a:lnTo>
                  <a:pt x="16089" y="5930"/>
                </a:lnTo>
                <a:lnTo>
                  <a:pt x="14184" y="2839"/>
                </a:lnTo>
                <a:cubicBezTo>
                  <a:pt x="13789" y="2197"/>
                  <a:pt x="13789" y="1147"/>
                  <a:pt x="14184" y="486"/>
                </a:cubicBezTo>
                <a:cubicBezTo>
                  <a:pt x="14388" y="156"/>
                  <a:pt x="14640" y="0"/>
                  <a:pt x="14903" y="0"/>
                </a:cubicBezTo>
                <a:cubicBezTo>
                  <a:pt x="15167" y="0"/>
                  <a:pt x="15430" y="156"/>
                  <a:pt x="15622" y="486"/>
                </a:cubicBezTo>
                <a:lnTo>
                  <a:pt x="21193" y="9527"/>
                </a:lnTo>
                <a:cubicBezTo>
                  <a:pt x="21600" y="10226"/>
                  <a:pt x="21600" y="11276"/>
                  <a:pt x="21193" y="11918"/>
                </a:cubicBezTo>
                <a:close/>
              </a:path>
            </a:pathLst>
          </a:custGeom>
          <a:solidFill>
            <a:schemeClr val="accent4"/>
          </a:solidFill>
          <a:ln w="12700">
            <a:miter lim="400000"/>
          </a:ln>
        </p:spPr>
        <p:txBody>
          <a:bodyPr lIns="38100" tIns="38100" rIns="274320" bIns="38100" anchor="ctr"/>
          <a:lstStyle/>
          <a:p>
            <a:pPr algn="r">
              <a:defRPr sz="3000">
                <a:solidFill>
                  <a:srgbClr val="FFFFFF"/>
                </a:solidFill>
              </a:defRPr>
            </a:pPr>
            <a:r>
              <a:rPr lang="fr-CA" sz="3000" b="1">
                <a:solidFill>
                  <a:schemeClr val="bg1"/>
                </a:solidFill>
                <a:effectLst>
                  <a:outerShdw blurRad="38100" dist="38100" dir="2700000" algn="tl">
                    <a:srgbClr val="000000">
                      <a:alpha val="43137"/>
                    </a:srgbClr>
                  </a:outerShdw>
                </a:effectLst>
                <a:latin typeface="Segoe UI" panose="020B0502040204020203" pitchFamily="34" charset="0"/>
              </a:rPr>
              <a:t>03</a:t>
            </a:r>
          </a:p>
        </p:txBody>
      </p:sp>
      <p:sp>
        <p:nvSpPr>
          <p:cNvPr id="8" name="Freeform: Shape 7">
            <a:extLst>
              <a:ext uri="{FF2B5EF4-FFF2-40B4-BE49-F238E27FC236}">
                <a16:creationId xmlns:a16="http://schemas.microsoft.com/office/drawing/2014/main" id="{5FEC9175-52DE-4767-92E1-CCF50BFD1164}"/>
              </a:ext>
            </a:extLst>
          </p:cNvPr>
          <p:cNvSpPr/>
          <p:nvPr/>
        </p:nvSpPr>
        <p:spPr>
          <a:xfrm>
            <a:off x="5366056" y="3521551"/>
            <a:ext cx="1178720" cy="978757"/>
          </a:xfrm>
          <a:custGeom>
            <a:avLst/>
            <a:gdLst>
              <a:gd name="connsiteX0" fmla="*/ 1058124 w 1178720"/>
              <a:gd name="connsiteY0" fmla="*/ 0 h 978757"/>
              <a:gd name="connsiteX1" fmla="*/ 1178720 w 1178720"/>
              <a:gd name="connsiteY1" fmla="*/ 0 h 978757"/>
              <a:gd name="connsiteX2" fmla="*/ 1169284 w 1178720"/>
              <a:gd name="connsiteY2" fmla="*/ 14672 h 978757"/>
              <a:gd name="connsiteX3" fmla="*/ 246078 w 1178720"/>
              <a:gd name="connsiteY3" fmla="*/ 937879 h 978757"/>
              <a:gd name="connsiteX4" fmla="*/ 190977 w 1178720"/>
              <a:gd name="connsiteY4" fmla="*/ 975329 h 978757"/>
              <a:gd name="connsiteX5" fmla="*/ 172949 w 1178720"/>
              <a:gd name="connsiteY5" fmla="*/ 978757 h 978757"/>
              <a:gd name="connsiteX6" fmla="*/ 0 w 1178720"/>
              <a:gd name="connsiteY6" fmla="*/ 978757 h 97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720" h="978757">
                <a:moveTo>
                  <a:pt x="1058124" y="0"/>
                </a:moveTo>
                <a:lnTo>
                  <a:pt x="1178720" y="0"/>
                </a:lnTo>
                <a:lnTo>
                  <a:pt x="1169284" y="14672"/>
                </a:lnTo>
                <a:lnTo>
                  <a:pt x="246078" y="937879"/>
                </a:lnTo>
                <a:cubicBezTo>
                  <a:pt x="230169" y="954728"/>
                  <a:pt x="211319" y="967134"/>
                  <a:pt x="190977" y="975329"/>
                </a:cubicBezTo>
                <a:lnTo>
                  <a:pt x="172949" y="978757"/>
                </a:lnTo>
                <a:lnTo>
                  <a:pt x="0" y="978757"/>
                </a:lnTo>
                <a:close/>
              </a:path>
            </a:pathLst>
          </a:custGeom>
          <a:solidFill>
            <a:schemeClr val="tx1">
              <a:alpha val="25000"/>
            </a:schemeClr>
          </a:solidFill>
          <a:ln w="12700">
            <a:miter lim="400000"/>
          </a:ln>
        </p:spPr>
        <p:txBody>
          <a:bodyPr wrap="square" lIns="38100" tIns="38100" rIns="182880" bIns="38100" anchor="ctr">
            <a:noAutofit/>
          </a:bodyPr>
          <a:lstStyle/>
          <a:p>
            <a:pPr algn="r">
              <a:defRPr sz="3000">
                <a:solidFill>
                  <a:srgbClr val="FFFFFF"/>
                </a:solidFill>
              </a:defRPr>
            </a:pPr>
            <a:endParaRPr lang="en-US" sz="3000" b="1">
              <a:solidFill>
                <a:schemeClr val="bg1"/>
              </a:solidFill>
              <a:latin typeface="Segoe UI" panose="020B0502040204020203" pitchFamily="34" charset="0"/>
            </a:endParaRPr>
          </a:p>
        </p:txBody>
      </p:sp>
      <p:sp>
        <p:nvSpPr>
          <p:cNvPr id="9" name="Shape">
            <a:extLst>
              <a:ext uri="{FF2B5EF4-FFF2-40B4-BE49-F238E27FC236}">
                <a16:creationId xmlns:a16="http://schemas.microsoft.com/office/drawing/2014/main" id="{E206F08A-44BE-4D42-83E0-747A56E9FA8A}"/>
              </a:ext>
            </a:extLst>
          </p:cNvPr>
          <p:cNvSpPr/>
          <p:nvPr/>
        </p:nvSpPr>
        <p:spPr>
          <a:xfrm>
            <a:off x="2909010" y="2319745"/>
            <a:ext cx="3562904" cy="2189310"/>
          </a:xfrm>
          <a:custGeom>
            <a:avLst/>
            <a:gdLst/>
            <a:ahLst/>
            <a:cxnLst>
              <a:cxn ang="0">
                <a:pos x="wd2" y="hd2"/>
              </a:cxn>
              <a:cxn ang="5400000">
                <a:pos x="wd2" y="hd2"/>
              </a:cxn>
              <a:cxn ang="10800000">
                <a:pos x="wd2" y="hd2"/>
              </a:cxn>
              <a:cxn ang="16200000">
                <a:pos x="wd2" y="hd2"/>
              </a:cxn>
            </a:cxnLst>
            <a:rect l="0" t="0" r="r" b="b"/>
            <a:pathLst>
              <a:path w="21500" h="21440" extrusionOk="0">
                <a:moveTo>
                  <a:pt x="21205" y="9522"/>
                </a:moveTo>
                <a:lnTo>
                  <a:pt x="15634" y="482"/>
                </a:lnTo>
                <a:cubicBezTo>
                  <a:pt x="15239" y="-160"/>
                  <a:pt x="14592" y="-160"/>
                  <a:pt x="14184" y="482"/>
                </a:cubicBezTo>
                <a:cubicBezTo>
                  <a:pt x="13789" y="1123"/>
                  <a:pt x="13789" y="2173"/>
                  <a:pt x="14184" y="2834"/>
                </a:cubicBezTo>
                <a:lnTo>
                  <a:pt x="16089" y="5925"/>
                </a:lnTo>
                <a:lnTo>
                  <a:pt x="0" y="5925"/>
                </a:lnTo>
                <a:lnTo>
                  <a:pt x="6385" y="15510"/>
                </a:lnTo>
                <a:lnTo>
                  <a:pt x="6385" y="15510"/>
                </a:lnTo>
                <a:lnTo>
                  <a:pt x="16089" y="15510"/>
                </a:lnTo>
                <a:lnTo>
                  <a:pt x="14184" y="18601"/>
                </a:lnTo>
                <a:cubicBezTo>
                  <a:pt x="13789" y="19243"/>
                  <a:pt x="13789" y="20293"/>
                  <a:pt x="14184" y="20954"/>
                </a:cubicBezTo>
                <a:cubicBezTo>
                  <a:pt x="14388" y="21284"/>
                  <a:pt x="14640" y="21440"/>
                  <a:pt x="14903" y="21440"/>
                </a:cubicBezTo>
                <a:cubicBezTo>
                  <a:pt x="15167" y="21440"/>
                  <a:pt x="15430" y="21284"/>
                  <a:pt x="15622" y="20954"/>
                </a:cubicBezTo>
                <a:lnTo>
                  <a:pt x="21193" y="11913"/>
                </a:lnTo>
                <a:cubicBezTo>
                  <a:pt x="21600" y="11214"/>
                  <a:pt x="21600" y="10164"/>
                  <a:pt x="21205" y="9522"/>
                </a:cubicBezTo>
                <a:close/>
              </a:path>
            </a:pathLst>
          </a:custGeom>
          <a:solidFill>
            <a:schemeClr val="accent3"/>
          </a:solidFill>
          <a:ln w="12700">
            <a:miter lim="400000"/>
          </a:ln>
        </p:spPr>
        <p:txBody>
          <a:bodyPr lIns="38100" tIns="38100" rIns="274320" bIns="38100" anchor="ctr"/>
          <a:lstStyle/>
          <a:p>
            <a:pPr algn="r">
              <a:defRPr sz="3000">
                <a:solidFill>
                  <a:srgbClr val="FFFFFF"/>
                </a:solidFill>
              </a:defRPr>
            </a:pPr>
            <a:r>
              <a:rPr lang="fr-CA" sz="3000" b="1">
                <a:solidFill>
                  <a:schemeClr val="bg1"/>
                </a:solidFill>
                <a:effectLst>
                  <a:outerShdw blurRad="38100" dist="38100" dir="2700000" algn="tl">
                    <a:srgbClr val="000000">
                      <a:alpha val="43137"/>
                    </a:srgbClr>
                  </a:outerShdw>
                </a:effectLst>
                <a:latin typeface="Segoe UI" panose="020B0502040204020203" pitchFamily="34" charset="0"/>
              </a:rPr>
              <a:t>02</a:t>
            </a:r>
          </a:p>
        </p:txBody>
      </p:sp>
      <p:sp>
        <p:nvSpPr>
          <p:cNvPr id="10" name="Freeform: Shape 9">
            <a:extLst>
              <a:ext uri="{FF2B5EF4-FFF2-40B4-BE49-F238E27FC236}">
                <a16:creationId xmlns:a16="http://schemas.microsoft.com/office/drawing/2014/main" id="{9C17AF6C-6FF0-4B29-9293-688BDF2B3DD6}"/>
              </a:ext>
            </a:extLst>
          </p:cNvPr>
          <p:cNvSpPr/>
          <p:nvPr/>
        </p:nvSpPr>
        <p:spPr>
          <a:xfrm>
            <a:off x="2909011" y="2924767"/>
            <a:ext cx="1177609" cy="978756"/>
          </a:xfrm>
          <a:custGeom>
            <a:avLst/>
            <a:gdLst>
              <a:gd name="connsiteX0" fmla="*/ 0 w 1177609"/>
              <a:gd name="connsiteY0" fmla="*/ 0 h 978756"/>
              <a:gd name="connsiteX1" fmla="*/ 162527 w 1177609"/>
              <a:gd name="connsiteY1" fmla="*/ 0 h 978756"/>
              <a:gd name="connsiteX2" fmla="*/ 190976 w 1177609"/>
              <a:gd name="connsiteY2" fmla="*/ 5404 h 978756"/>
              <a:gd name="connsiteX3" fmla="*/ 246077 w 1177609"/>
              <a:gd name="connsiteY3" fmla="*/ 42822 h 978756"/>
              <a:gd name="connsiteX4" fmla="*/ 1169283 w 1177609"/>
              <a:gd name="connsiteY4" fmla="*/ 966050 h 978756"/>
              <a:gd name="connsiteX5" fmla="*/ 1177609 w 1177609"/>
              <a:gd name="connsiteY5" fmla="*/ 978756 h 978756"/>
              <a:gd name="connsiteX6" fmla="*/ 1058100 w 1177609"/>
              <a:gd name="connsiteY6" fmla="*/ 978756 h 9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09" h="978756">
                <a:moveTo>
                  <a:pt x="0" y="0"/>
                </a:moveTo>
                <a:lnTo>
                  <a:pt x="162527" y="0"/>
                </a:lnTo>
                <a:lnTo>
                  <a:pt x="190976" y="5404"/>
                </a:lnTo>
                <a:cubicBezTo>
                  <a:pt x="211318" y="13591"/>
                  <a:pt x="230168" y="25988"/>
                  <a:pt x="246077" y="42822"/>
                </a:cubicBezTo>
                <a:lnTo>
                  <a:pt x="1169283" y="966050"/>
                </a:lnTo>
                <a:lnTo>
                  <a:pt x="1177609" y="978756"/>
                </a:lnTo>
                <a:lnTo>
                  <a:pt x="1058100" y="978756"/>
                </a:lnTo>
                <a:close/>
              </a:path>
            </a:pathLst>
          </a:custGeom>
          <a:solidFill>
            <a:schemeClr val="tx1">
              <a:alpha val="25000"/>
            </a:schemeClr>
          </a:solidFill>
          <a:ln w="12700">
            <a:miter lim="400000"/>
          </a:ln>
        </p:spPr>
        <p:txBody>
          <a:bodyPr wrap="square" lIns="38100" tIns="38100" rIns="182880" bIns="38100" anchor="ctr">
            <a:noAutofit/>
          </a:bodyPr>
          <a:lstStyle/>
          <a:p>
            <a:pPr algn="r">
              <a:defRPr sz="3000">
                <a:solidFill>
                  <a:srgbClr val="FFFFFF"/>
                </a:solidFill>
              </a:defRPr>
            </a:pPr>
            <a:r>
              <a:rPr lang="fr-CA" sz="3000" b="1">
                <a:solidFill>
                  <a:schemeClr val="bg1"/>
                </a:solidFill>
                <a:latin typeface="Segoe UI" panose="020B0502040204020203" pitchFamily="34" charset="0"/>
              </a:rPr>
              <a:t> </a:t>
            </a:r>
          </a:p>
        </p:txBody>
      </p:sp>
      <p:sp>
        <p:nvSpPr>
          <p:cNvPr id="11" name="Shape">
            <a:extLst>
              <a:ext uri="{FF2B5EF4-FFF2-40B4-BE49-F238E27FC236}">
                <a16:creationId xmlns:a16="http://schemas.microsoft.com/office/drawing/2014/main" id="{FF901BBD-B4A0-4999-837B-F019DBD21EBE}"/>
              </a:ext>
            </a:extLst>
          </p:cNvPr>
          <p:cNvSpPr/>
          <p:nvPr/>
        </p:nvSpPr>
        <p:spPr>
          <a:xfrm>
            <a:off x="175393" y="2917011"/>
            <a:ext cx="3839474" cy="2187324"/>
          </a:xfrm>
          <a:custGeom>
            <a:avLst/>
            <a:gdLst/>
            <a:ahLst/>
            <a:cxnLst>
              <a:cxn ang="0">
                <a:pos x="wd2" y="hd2"/>
              </a:cxn>
              <a:cxn ang="5400000">
                <a:pos x="wd2" y="hd2"/>
              </a:cxn>
              <a:cxn ang="10800000">
                <a:pos x="wd2" y="hd2"/>
              </a:cxn>
              <a:cxn ang="16200000">
                <a:pos x="wd2" y="hd2"/>
              </a:cxn>
            </a:cxnLst>
            <a:rect l="0" t="0" r="r" b="b"/>
            <a:pathLst>
              <a:path w="21500" h="21439" extrusionOk="0">
                <a:moveTo>
                  <a:pt x="21205" y="11909"/>
                </a:moveTo>
                <a:lnTo>
                  <a:pt x="15634" y="20958"/>
                </a:lnTo>
                <a:cubicBezTo>
                  <a:pt x="15239" y="21600"/>
                  <a:pt x="14592" y="21600"/>
                  <a:pt x="14184" y="20958"/>
                </a:cubicBezTo>
                <a:cubicBezTo>
                  <a:pt x="13789" y="20316"/>
                  <a:pt x="13789" y="19265"/>
                  <a:pt x="14184" y="18603"/>
                </a:cubicBezTo>
                <a:lnTo>
                  <a:pt x="16089" y="15529"/>
                </a:lnTo>
                <a:lnTo>
                  <a:pt x="0" y="15529"/>
                </a:lnTo>
                <a:lnTo>
                  <a:pt x="6385" y="5935"/>
                </a:lnTo>
                <a:lnTo>
                  <a:pt x="6385" y="5935"/>
                </a:lnTo>
                <a:lnTo>
                  <a:pt x="16089" y="5935"/>
                </a:lnTo>
                <a:lnTo>
                  <a:pt x="14184" y="2841"/>
                </a:lnTo>
                <a:cubicBezTo>
                  <a:pt x="13789" y="2199"/>
                  <a:pt x="13789" y="1148"/>
                  <a:pt x="14184" y="486"/>
                </a:cubicBezTo>
                <a:cubicBezTo>
                  <a:pt x="14388" y="156"/>
                  <a:pt x="14640" y="0"/>
                  <a:pt x="14903" y="0"/>
                </a:cubicBezTo>
                <a:cubicBezTo>
                  <a:pt x="15167" y="0"/>
                  <a:pt x="15430" y="156"/>
                  <a:pt x="15622" y="486"/>
                </a:cubicBezTo>
                <a:lnTo>
                  <a:pt x="21193" y="9535"/>
                </a:lnTo>
                <a:cubicBezTo>
                  <a:pt x="21600" y="10216"/>
                  <a:pt x="21600" y="11267"/>
                  <a:pt x="21205" y="11909"/>
                </a:cubicBezTo>
                <a:close/>
              </a:path>
            </a:pathLst>
          </a:custGeom>
          <a:solidFill>
            <a:schemeClr val="tx2"/>
          </a:solidFill>
          <a:ln w="12700">
            <a:miter lim="400000"/>
          </a:ln>
        </p:spPr>
        <p:txBody>
          <a:bodyPr lIns="38100" tIns="38100" rIns="274320" bIns="38100" anchor="ctr"/>
          <a:lstStyle/>
          <a:p>
            <a:pPr algn="r">
              <a:defRPr sz="3000">
                <a:solidFill>
                  <a:srgbClr val="FFFFFF"/>
                </a:solidFill>
              </a:defRPr>
            </a:pPr>
            <a:r>
              <a:rPr lang="fr-CA" sz="3000" b="1">
                <a:solidFill>
                  <a:schemeClr val="bg1"/>
                </a:solidFill>
                <a:effectLst>
                  <a:outerShdw blurRad="38100" dist="38100" dir="2700000" algn="tl">
                    <a:srgbClr val="000000">
                      <a:alpha val="43137"/>
                    </a:srgbClr>
                  </a:outerShdw>
                </a:effectLst>
                <a:latin typeface="Segoe UI" panose="020B0502040204020203" pitchFamily="34" charset="0"/>
              </a:rPr>
              <a:t> 01</a:t>
            </a:r>
          </a:p>
        </p:txBody>
      </p:sp>
      <p:pic>
        <p:nvPicPr>
          <p:cNvPr id="12" name="Graphic 11" descr="Bullseye">
            <a:extLst>
              <a:ext uri="{FF2B5EF4-FFF2-40B4-BE49-F238E27FC236}">
                <a16:creationId xmlns:a16="http://schemas.microsoft.com/office/drawing/2014/main" id="{AF66A9C8-5934-4A42-8C05-B5D8461841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25380" y="3079787"/>
            <a:ext cx="669226" cy="669226"/>
          </a:xfrm>
          <a:prstGeom prst="rect">
            <a:avLst/>
          </a:prstGeom>
        </p:spPr>
      </p:pic>
      <p:pic>
        <p:nvPicPr>
          <p:cNvPr id="13" name="Graphic 12" descr="Clipboard with solid fill">
            <a:extLst>
              <a:ext uri="{FF2B5EF4-FFF2-40B4-BE49-F238E27FC236}">
                <a16:creationId xmlns:a16="http://schemas.microsoft.com/office/drawing/2014/main" id="{3DE9CF74-1749-456E-A606-6D380D7BF9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566695" y="3079787"/>
            <a:ext cx="669226" cy="669226"/>
          </a:xfrm>
          <a:prstGeom prst="rect">
            <a:avLst/>
          </a:prstGeom>
        </p:spPr>
      </p:pic>
      <p:pic>
        <p:nvPicPr>
          <p:cNvPr id="14" name="Graphic 13" descr="Chat with solid fill">
            <a:extLst>
              <a:ext uri="{FF2B5EF4-FFF2-40B4-BE49-F238E27FC236}">
                <a16:creationId xmlns:a16="http://schemas.microsoft.com/office/drawing/2014/main" id="{8D14075F-B7AF-456B-8B68-93572728F1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7545999" y="3676060"/>
            <a:ext cx="669226" cy="669226"/>
          </a:xfrm>
          <a:prstGeom prst="rect">
            <a:avLst/>
          </a:prstGeom>
        </p:spPr>
      </p:pic>
      <p:pic>
        <p:nvPicPr>
          <p:cNvPr id="15" name="Graphic 14" descr="Completed with solid fill">
            <a:extLst>
              <a:ext uri="{FF2B5EF4-FFF2-40B4-BE49-F238E27FC236}">
                <a16:creationId xmlns:a16="http://schemas.microsoft.com/office/drawing/2014/main" id="{AD8A6C56-E8C3-4472-90E5-6C9BC55DAB7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689254" y="3676060"/>
            <a:ext cx="669226" cy="669226"/>
          </a:xfrm>
          <a:prstGeom prst="rect">
            <a:avLst/>
          </a:prstGeom>
        </p:spPr>
      </p:pic>
      <p:sp>
        <p:nvSpPr>
          <p:cNvPr id="16" name="TextBox 15">
            <a:extLst>
              <a:ext uri="{FF2B5EF4-FFF2-40B4-BE49-F238E27FC236}">
                <a16:creationId xmlns:a16="http://schemas.microsoft.com/office/drawing/2014/main" id="{BB3E76EA-FEB5-405D-BD29-B2F2798428EF}"/>
              </a:ext>
            </a:extLst>
          </p:cNvPr>
          <p:cNvSpPr txBox="1"/>
          <p:nvPr/>
        </p:nvSpPr>
        <p:spPr>
          <a:xfrm>
            <a:off x="1180911" y="3656731"/>
            <a:ext cx="1577465" cy="646331"/>
          </a:xfrm>
          <a:prstGeom prst="rect">
            <a:avLst/>
          </a:prstGeom>
          <a:noFill/>
        </p:spPr>
        <p:txBody>
          <a:bodyPr wrap="square" lIns="0" rIns="0" rtlCol="0" anchor="b">
            <a:spAutoFit/>
          </a:bodyPr>
          <a:lstStyle/>
          <a:p>
            <a:pPr algn="ctr"/>
            <a:r>
              <a:rPr lang="en-US" b="1" noProof="1">
                <a:solidFill>
                  <a:schemeClr val="bg1"/>
                </a:solidFill>
                <a:latin typeface="Segoe UI" panose="020B0502040204020203" pitchFamily="34" charset="0"/>
              </a:rPr>
              <a:t>Gather </a:t>
            </a:r>
            <a:br>
              <a:rPr lang="en-US" b="1" noProof="1">
                <a:solidFill>
                  <a:schemeClr val="bg1"/>
                </a:solidFill>
                <a:latin typeface="Segoe UI" panose="020B0502040204020203" pitchFamily="34" charset="0"/>
              </a:rPr>
            </a:br>
            <a:r>
              <a:rPr lang="en-US" b="1" noProof="1">
                <a:solidFill>
                  <a:schemeClr val="bg1"/>
                </a:solidFill>
                <a:latin typeface="Segoe UI" panose="020B0502040204020203" pitchFamily="34" charset="0"/>
              </a:rPr>
              <a:t>Inputs</a:t>
            </a:r>
          </a:p>
        </p:txBody>
      </p:sp>
      <p:sp>
        <p:nvSpPr>
          <p:cNvPr id="17" name="TextBox 16">
            <a:extLst>
              <a:ext uri="{FF2B5EF4-FFF2-40B4-BE49-F238E27FC236}">
                <a16:creationId xmlns:a16="http://schemas.microsoft.com/office/drawing/2014/main" id="{0DA53038-99E4-4FEE-8282-B8BFD9FEEA5B}"/>
              </a:ext>
            </a:extLst>
          </p:cNvPr>
          <p:cNvSpPr txBox="1"/>
          <p:nvPr/>
        </p:nvSpPr>
        <p:spPr>
          <a:xfrm>
            <a:off x="6113228" y="3656731"/>
            <a:ext cx="1577465" cy="646331"/>
          </a:xfrm>
          <a:prstGeom prst="rect">
            <a:avLst/>
          </a:prstGeom>
          <a:noFill/>
        </p:spPr>
        <p:txBody>
          <a:bodyPr wrap="square" lIns="0" rIns="0" rtlCol="0" anchor="b">
            <a:spAutoFit/>
          </a:bodyPr>
          <a:lstStyle/>
          <a:p>
            <a:pPr algn="ctr"/>
            <a:r>
              <a:rPr lang="en-US" b="1" noProof="1">
                <a:solidFill>
                  <a:schemeClr val="bg1"/>
                </a:solidFill>
                <a:latin typeface="Segoe UI" panose="020B0502040204020203" pitchFamily="34" charset="0"/>
              </a:rPr>
              <a:t>Conduct</a:t>
            </a:r>
          </a:p>
          <a:p>
            <a:pPr algn="ctr"/>
            <a:r>
              <a:rPr lang="en-US" b="1" noProof="1">
                <a:solidFill>
                  <a:schemeClr val="bg1"/>
                </a:solidFill>
                <a:latin typeface="Segoe UI" panose="020B0502040204020203" pitchFamily="34" charset="0"/>
              </a:rPr>
              <a:t>Interviews </a:t>
            </a:r>
          </a:p>
        </p:txBody>
      </p:sp>
      <p:sp>
        <p:nvSpPr>
          <p:cNvPr id="18" name="TextBox 17">
            <a:extLst>
              <a:ext uri="{FF2B5EF4-FFF2-40B4-BE49-F238E27FC236}">
                <a16:creationId xmlns:a16="http://schemas.microsoft.com/office/drawing/2014/main" id="{A296D31A-C1F1-4985-985C-C78F3707110A}"/>
              </a:ext>
            </a:extLst>
          </p:cNvPr>
          <p:cNvSpPr txBox="1"/>
          <p:nvPr/>
        </p:nvSpPr>
        <p:spPr>
          <a:xfrm>
            <a:off x="8715377" y="3029729"/>
            <a:ext cx="1983513" cy="646331"/>
          </a:xfrm>
          <a:prstGeom prst="rect">
            <a:avLst/>
          </a:prstGeom>
          <a:noFill/>
        </p:spPr>
        <p:txBody>
          <a:bodyPr wrap="square" lIns="0" rIns="0" rtlCol="0" anchor="b">
            <a:spAutoFit/>
          </a:bodyPr>
          <a:lstStyle/>
          <a:p>
            <a:pPr algn="ctr"/>
            <a:r>
              <a:rPr lang="en-US" b="1" noProof="1">
                <a:solidFill>
                  <a:schemeClr val="bg1"/>
                </a:solidFill>
                <a:latin typeface="Segoe UI" panose="020B0502040204020203" pitchFamily="34" charset="0"/>
              </a:rPr>
              <a:t>Make Recomendations</a:t>
            </a:r>
          </a:p>
        </p:txBody>
      </p:sp>
      <p:sp>
        <p:nvSpPr>
          <p:cNvPr id="19" name="TextBox 18">
            <a:extLst>
              <a:ext uri="{FF2B5EF4-FFF2-40B4-BE49-F238E27FC236}">
                <a16:creationId xmlns:a16="http://schemas.microsoft.com/office/drawing/2014/main" id="{E6C298EA-2CB1-4B0B-B09A-7094A04B8D87}"/>
              </a:ext>
            </a:extLst>
          </p:cNvPr>
          <p:cNvSpPr txBox="1"/>
          <p:nvPr/>
        </p:nvSpPr>
        <p:spPr>
          <a:xfrm>
            <a:off x="3668252" y="2938009"/>
            <a:ext cx="1577465" cy="923330"/>
          </a:xfrm>
          <a:prstGeom prst="rect">
            <a:avLst/>
          </a:prstGeom>
          <a:noFill/>
        </p:spPr>
        <p:txBody>
          <a:bodyPr wrap="square" lIns="0" rIns="0" rtlCol="0" anchor="b">
            <a:spAutoFit/>
          </a:bodyPr>
          <a:lstStyle/>
          <a:p>
            <a:pPr algn="ctr"/>
            <a:r>
              <a:rPr lang="en-US" b="1" noProof="1">
                <a:solidFill>
                  <a:schemeClr val="bg1"/>
                </a:solidFill>
                <a:latin typeface="Segoe UI" panose="020B0502040204020203" pitchFamily="34" charset="0"/>
              </a:rPr>
              <a:t>Draft Strategic Constructs </a:t>
            </a:r>
          </a:p>
        </p:txBody>
      </p:sp>
      <p:sp>
        <p:nvSpPr>
          <p:cNvPr id="20" name="TextBox 19">
            <a:extLst>
              <a:ext uri="{FF2B5EF4-FFF2-40B4-BE49-F238E27FC236}">
                <a16:creationId xmlns:a16="http://schemas.microsoft.com/office/drawing/2014/main" id="{EE12AA4E-5D52-4F0D-B77A-9DAF9633547A}"/>
              </a:ext>
            </a:extLst>
          </p:cNvPr>
          <p:cNvSpPr txBox="1"/>
          <p:nvPr/>
        </p:nvSpPr>
        <p:spPr>
          <a:xfrm>
            <a:off x="5125380" y="4623762"/>
            <a:ext cx="2533266" cy="923330"/>
          </a:xfrm>
          <a:prstGeom prst="rect">
            <a:avLst/>
          </a:prstGeom>
          <a:noFill/>
        </p:spPr>
        <p:txBody>
          <a:bodyPr wrap="square" lIns="0" rIns="0" rtlCol="0" anchor="t">
            <a:spAutoFit/>
          </a:bodyPr>
          <a:lstStyle/>
          <a:p>
            <a:pPr defTabSz="685800">
              <a:defRPr/>
            </a:pPr>
            <a:r>
              <a:rPr lang="en-US" noProof="1">
                <a:solidFill>
                  <a:schemeClr val="tx2"/>
                </a:solidFill>
                <a:latin typeface="Segoe UI" panose="020B0502040204020203" pitchFamily="34" charset="0"/>
              </a:rPr>
              <a:t>Lorem ipsum dolor sit amet, nibh est. A magna maecenas, quam. </a:t>
            </a:r>
          </a:p>
        </p:txBody>
      </p:sp>
      <p:sp>
        <p:nvSpPr>
          <p:cNvPr id="21" name="TextBox 20">
            <a:extLst>
              <a:ext uri="{FF2B5EF4-FFF2-40B4-BE49-F238E27FC236}">
                <a16:creationId xmlns:a16="http://schemas.microsoft.com/office/drawing/2014/main" id="{52FF12EF-3AD9-4B31-A3D5-9E207DA705CB}"/>
              </a:ext>
            </a:extLst>
          </p:cNvPr>
          <p:cNvSpPr txBox="1"/>
          <p:nvPr/>
        </p:nvSpPr>
        <p:spPr>
          <a:xfrm>
            <a:off x="169072" y="4621869"/>
            <a:ext cx="2462803" cy="840230"/>
          </a:xfrm>
          <a:prstGeom prst="rect">
            <a:avLst/>
          </a:prstGeom>
          <a:noFill/>
        </p:spPr>
        <p:txBody>
          <a:bodyPr wrap="square" lIns="0" rIns="0" rtlCol="0" anchor="t">
            <a:spAutoFit/>
          </a:bodyPr>
          <a:lstStyle/>
          <a:p>
            <a:pPr defTabSz="685800">
              <a:lnSpc>
                <a:spcPct val="90000"/>
              </a:lnSpc>
              <a:spcBef>
                <a:spcPts val="750"/>
              </a:spcBef>
            </a:pPr>
            <a:r>
              <a:rPr lang="en-US" noProof="1">
                <a:solidFill>
                  <a:schemeClr val="tx2"/>
                </a:solidFill>
                <a:latin typeface="Segoe UI" panose="020B0502040204020203" pitchFamily="34" charset="0"/>
              </a:rPr>
              <a:t>Lorem ipsum dolor sit amet, nibh est. A magna maecenas, quam. </a:t>
            </a:r>
          </a:p>
        </p:txBody>
      </p:sp>
      <p:sp>
        <p:nvSpPr>
          <p:cNvPr id="22" name="TextBox 21">
            <a:extLst>
              <a:ext uri="{FF2B5EF4-FFF2-40B4-BE49-F238E27FC236}">
                <a16:creationId xmlns:a16="http://schemas.microsoft.com/office/drawing/2014/main" id="{D01B072F-F200-4651-BEFF-60FD7893B06F}"/>
              </a:ext>
            </a:extLst>
          </p:cNvPr>
          <p:cNvSpPr txBox="1"/>
          <p:nvPr/>
        </p:nvSpPr>
        <p:spPr>
          <a:xfrm>
            <a:off x="2659334" y="1967906"/>
            <a:ext cx="2674622" cy="923330"/>
          </a:xfrm>
          <a:prstGeom prst="rect">
            <a:avLst/>
          </a:prstGeom>
          <a:noFill/>
        </p:spPr>
        <p:txBody>
          <a:bodyPr wrap="square" lIns="0" rIns="0" rtlCol="0" anchor="t">
            <a:spAutoFit/>
          </a:bodyPr>
          <a:lstStyle/>
          <a:p>
            <a:pPr defTabSz="685800">
              <a:defRPr/>
            </a:pPr>
            <a:r>
              <a:rPr lang="en-US" noProof="1">
                <a:solidFill>
                  <a:schemeClr val="tx2"/>
                </a:solidFill>
                <a:latin typeface="Segoe UI" panose="020B0502040204020203" pitchFamily="34" charset="0"/>
              </a:rPr>
              <a:t>Lorem ipsum dolor sit amet, nibh est. A magna maecenas, quam. </a:t>
            </a:r>
          </a:p>
        </p:txBody>
      </p:sp>
      <p:sp>
        <p:nvSpPr>
          <p:cNvPr id="23" name="TextBox 22">
            <a:extLst>
              <a:ext uri="{FF2B5EF4-FFF2-40B4-BE49-F238E27FC236}">
                <a16:creationId xmlns:a16="http://schemas.microsoft.com/office/drawing/2014/main" id="{4CD8659C-F409-42E7-8186-00FAD377EA22}"/>
              </a:ext>
            </a:extLst>
          </p:cNvPr>
          <p:cNvSpPr txBox="1"/>
          <p:nvPr/>
        </p:nvSpPr>
        <p:spPr>
          <a:xfrm>
            <a:off x="7880612" y="1969019"/>
            <a:ext cx="2674622" cy="840230"/>
          </a:xfrm>
          <a:prstGeom prst="rect">
            <a:avLst/>
          </a:prstGeom>
          <a:noFill/>
        </p:spPr>
        <p:txBody>
          <a:bodyPr wrap="square" lIns="0" rIns="0" rtlCol="0" anchor="t">
            <a:spAutoFit/>
          </a:bodyPr>
          <a:lstStyle/>
          <a:p>
            <a:pPr defTabSz="685800">
              <a:lnSpc>
                <a:spcPct val="90000"/>
              </a:lnSpc>
              <a:spcBef>
                <a:spcPts val="750"/>
              </a:spcBef>
            </a:pPr>
            <a:r>
              <a:rPr lang="en-US" noProof="1">
                <a:solidFill>
                  <a:schemeClr val="tx2"/>
                </a:solidFill>
                <a:latin typeface="Segoe UI" panose="020B0502040204020203" pitchFamily="34" charset="0"/>
              </a:rPr>
              <a:t>Lorem ipsum dolor sit amet, nibh est. A magna maecenas, quam. </a:t>
            </a:r>
          </a:p>
        </p:txBody>
      </p:sp>
    </p:spTree>
    <p:extLst>
      <p:ext uri="{BB962C8B-B14F-4D97-AF65-F5344CB8AC3E}">
        <p14:creationId xmlns:p14="http://schemas.microsoft.com/office/powerpoint/2010/main" val="426615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0032-C22C-C1A5-A42D-78FA0C002ABE}"/>
              </a:ext>
            </a:extLst>
          </p:cNvPr>
          <p:cNvSpPr>
            <a:spLocks noGrp="1"/>
          </p:cNvSpPr>
          <p:nvPr>
            <p:ph type="ctrTitle"/>
          </p:nvPr>
        </p:nvSpPr>
        <p:spPr>
          <a:xfrm>
            <a:off x="838200" y="444121"/>
            <a:ext cx="3987800" cy="4991480"/>
          </a:xfrm>
        </p:spPr>
        <p:txBody>
          <a:bodyPr/>
          <a:lstStyle/>
          <a:p>
            <a:r>
              <a:rPr lang="en-US">
                <a:latin typeface="Segoe UI"/>
                <a:cs typeface="Segoe UI"/>
              </a:rPr>
              <a:t>An Overview of the CARE Act</a:t>
            </a:r>
            <a:endParaRPr lang="en-US" i="1">
              <a:latin typeface="Segoe UI"/>
              <a:cs typeface="Segoe UI"/>
            </a:endParaRPr>
          </a:p>
        </p:txBody>
      </p:sp>
    </p:spTree>
    <p:extLst>
      <p:ext uri="{BB962C8B-B14F-4D97-AF65-F5344CB8AC3E}">
        <p14:creationId xmlns:p14="http://schemas.microsoft.com/office/powerpoint/2010/main" val="1648346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CECB8-392C-B84A-EB9C-DAD247336799}"/>
              </a:ext>
            </a:extLst>
          </p:cNvPr>
          <p:cNvSpPr>
            <a:spLocks noGrp="1"/>
          </p:cNvSpPr>
          <p:nvPr>
            <p:ph type="title"/>
          </p:nvPr>
        </p:nvSpPr>
        <p:spPr/>
        <p:txBody>
          <a:bodyPr/>
          <a:lstStyle/>
          <a:p>
            <a:r>
              <a:rPr lang="en-US"/>
              <a:t>Summary or List</a:t>
            </a:r>
          </a:p>
        </p:txBody>
      </p:sp>
      <p:sp>
        <p:nvSpPr>
          <p:cNvPr id="81" name="Freeform 920">
            <a:extLst>
              <a:ext uri="{FF2B5EF4-FFF2-40B4-BE49-F238E27FC236}">
                <a16:creationId xmlns:a16="http://schemas.microsoft.com/office/drawing/2014/main" id="{238B5FA3-ED1B-B295-AC9D-C8BC0F411B67}"/>
              </a:ext>
            </a:extLst>
          </p:cNvPr>
          <p:cNvSpPr>
            <a:spLocks noChangeArrowheads="1"/>
          </p:cNvSpPr>
          <p:nvPr/>
        </p:nvSpPr>
        <p:spPr bwMode="auto">
          <a:xfrm rot="18900000">
            <a:off x="1690367" y="1265302"/>
            <a:ext cx="1216664" cy="1219198"/>
          </a:xfrm>
          <a:custGeom>
            <a:avLst/>
            <a:gdLst>
              <a:gd name="T0" fmla="*/ 1813 w 2262"/>
              <a:gd name="T1" fmla="*/ 2062 h 2063"/>
              <a:gd name="T2" fmla="*/ 1813 w 2262"/>
              <a:gd name="T3" fmla="*/ 2062 h 2063"/>
              <a:gd name="T4" fmla="*/ 423 w 2262"/>
              <a:gd name="T5" fmla="*/ 2062 h 2063"/>
              <a:gd name="T6" fmla="*/ 0 w 2262"/>
              <a:gd name="T7" fmla="*/ 1616 h 2063"/>
              <a:gd name="T8" fmla="*/ 0 w 2262"/>
              <a:gd name="T9" fmla="*/ 448 h 2063"/>
              <a:gd name="T10" fmla="*/ 423 w 2262"/>
              <a:gd name="T11" fmla="*/ 0 h 2063"/>
              <a:gd name="T12" fmla="*/ 1813 w 2262"/>
              <a:gd name="T13" fmla="*/ 0 h 2063"/>
              <a:gd name="T14" fmla="*/ 2261 w 2262"/>
              <a:gd name="T15" fmla="*/ 448 h 2063"/>
              <a:gd name="T16" fmla="*/ 2261 w 2262"/>
              <a:gd name="T17" fmla="*/ 1616 h 2063"/>
              <a:gd name="T18" fmla="*/ 1813 w 2262"/>
              <a:gd name="T19" fmla="*/ 2062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2" h="2063">
                <a:moveTo>
                  <a:pt x="1813" y="2062"/>
                </a:moveTo>
                <a:lnTo>
                  <a:pt x="1813" y="2062"/>
                </a:lnTo>
                <a:cubicBezTo>
                  <a:pt x="423" y="2062"/>
                  <a:pt x="423" y="2062"/>
                  <a:pt x="423" y="2062"/>
                </a:cubicBezTo>
                <a:cubicBezTo>
                  <a:pt x="199" y="2062"/>
                  <a:pt x="0" y="1864"/>
                  <a:pt x="0" y="1616"/>
                </a:cubicBezTo>
                <a:cubicBezTo>
                  <a:pt x="0" y="448"/>
                  <a:pt x="0" y="448"/>
                  <a:pt x="0" y="448"/>
                </a:cubicBezTo>
                <a:cubicBezTo>
                  <a:pt x="0" y="199"/>
                  <a:pt x="199" y="0"/>
                  <a:pt x="423" y="0"/>
                </a:cubicBezTo>
                <a:cubicBezTo>
                  <a:pt x="1813" y="0"/>
                  <a:pt x="1813" y="0"/>
                  <a:pt x="1813" y="0"/>
                </a:cubicBezTo>
                <a:cubicBezTo>
                  <a:pt x="2062" y="0"/>
                  <a:pt x="2261" y="199"/>
                  <a:pt x="2261" y="448"/>
                </a:cubicBezTo>
                <a:cubicBezTo>
                  <a:pt x="2261" y="1616"/>
                  <a:pt x="2261" y="1616"/>
                  <a:pt x="2261" y="1616"/>
                </a:cubicBezTo>
                <a:cubicBezTo>
                  <a:pt x="2261" y="1864"/>
                  <a:pt x="2062" y="2062"/>
                  <a:pt x="1813" y="2062"/>
                </a:cubicBezTo>
              </a:path>
            </a:pathLst>
          </a:custGeom>
          <a:solidFill>
            <a:srgbClr val="FFFFFF"/>
          </a:solidFill>
          <a:ln w="52920" cap="flat">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84" name="Freeform 920">
            <a:extLst>
              <a:ext uri="{FF2B5EF4-FFF2-40B4-BE49-F238E27FC236}">
                <a16:creationId xmlns:a16="http://schemas.microsoft.com/office/drawing/2014/main" id="{471A1B17-1C8D-AB0A-38AF-5077F01DEF9A}"/>
              </a:ext>
            </a:extLst>
          </p:cNvPr>
          <p:cNvSpPr>
            <a:spLocks noChangeArrowheads="1"/>
          </p:cNvSpPr>
          <p:nvPr/>
        </p:nvSpPr>
        <p:spPr bwMode="auto">
          <a:xfrm rot="18900000">
            <a:off x="6451585" y="1265302"/>
            <a:ext cx="1216664" cy="1219198"/>
          </a:xfrm>
          <a:custGeom>
            <a:avLst/>
            <a:gdLst>
              <a:gd name="T0" fmla="*/ 1813 w 2262"/>
              <a:gd name="T1" fmla="*/ 2062 h 2063"/>
              <a:gd name="T2" fmla="*/ 1813 w 2262"/>
              <a:gd name="T3" fmla="*/ 2062 h 2063"/>
              <a:gd name="T4" fmla="*/ 423 w 2262"/>
              <a:gd name="T5" fmla="*/ 2062 h 2063"/>
              <a:gd name="T6" fmla="*/ 0 w 2262"/>
              <a:gd name="T7" fmla="*/ 1616 h 2063"/>
              <a:gd name="T8" fmla="*/ 0 w 2262"/>
              <a:gd name="T9" fmla="*/ 448 h 2063"/>
              <a:gd name="T10" fmla="*/ 423 w 2262"/>
              <a:gd name="T11" fmla="*/ 0 h 2063"/>
              <a:gd name="T12" fmla="*/ 1813 w 2262"/>
              <a:gd name="T13" fmla="*/ 0 h 2063"/>
              <a:gd name="T14" fmla="*/ 2261 w 2262"/>
              <a:gd name="T15" fmla="*/ 448 h 2063"/>
              <a:gd name="T16" fmla="*/ 2261 w 2262"/>
              <a:gd name="T17" fmla="*/ 1616 h 2063"/>
              <a:gd name="T18" fmla="*/ 1813 w 2262"/>
              <a:gd name="T19" fmla="*/ 2062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2" h="2063">
                <a:moveTo>
                  <a:pt x="1813" y="2062"/>
                </a:moveTo>
                <a:lnTo>
                  <a:pt x="1813" y="2062"/>
                </a:lnTo>
                <a:cubicBezTo>
                  <a:pt x="423" y="2062"/>
                  <a:pt x="423" y="2062"/>
                  <a:pt x="423" y="2062"/>
                </a:cubicBezTo>
                <a:cubicBezTo>
                  <a:pt x="199" y="2062"/>
                  <a:pt x="0" y="1864"/>
                  <a:pt x="0" y="1616"/>
                </a:cubicBezTo>
                <a:cubicBezTo>
                  <a:pt x="0" y="448"/>
                  <a:pt x="0" y="448"/>
                  <a:pt x="0" y="448"/>
                </a:cubicBezTo>
                <a:cubicBezTo>
                  <a:pt x="0" y="199"/>
                  <a:pt x="199" y="0"/>
                  <a:pt x="423" y="0"/>
                </a:cubicBezTo>
                <a:cubicBezTo>
                  <a:pt x="1813" y="0"/>
                  <a:pt x="1813" y="0"/>
                  <a:pt x="1813" y="0"/>
                </a:cubicBezTo>
                <a:cubicBezTo>
                  <a:pt x="2062" y="0"/>
                  <a:pt x="2261" y="199"/>
                  <a:pt x="2261" y="448"/>
                </a:cubicBezTo>
                <a:cubicBezTo>
                  <a:pt x="2261" y="1616"/>
                  <a:pt x="2261" y="1616"/>
                  <a:pt x="2261" y="1616"/>
                </a:cubicBezTo>
                <a:cubicBezTo>
                  <a:pt x="2261" y="1864"/>
                  <a:pt x="2062" y="2062"/>
                  <a:pt x="1813" y="2062"/>
                </a:cubicBezTo>
              </a:path>
            </a:pathLst>
          </a:custGeom>
          <a:solidFill>
            <a:srgbClr val="FFFFFF"/>
          </a:solidFill>
          <a:ln w="52920" cap="flat">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6" name="Freeform 84">
            <a:extLst>
              <a:ext uri="{FF2B5EF4-FFF2-40B4-BE49-F238E27FC236}">
                <a16:creationId xmlns:a16="http://schemas.microsoft.com/office/drawing/2014/main" id="{11B5B56D-E0C8-BFF4-282A-717325402904}"/>
              </a:ext>
            </a:extLst>
          </p:cNvPr>
          <p:cNvSpPr>
            <a:spLocks noChangeArrowheads="1"/>
          </p:cNvSpPr>
          <p:nvPr/>
        </p:nvSpPr>
        <p:spPr bwMode="auto">
          <a:xfrm>
            <a:off x="3633700" y="2018990"/>
            <a:ext cx="2219" cy="2219"/>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89" name="Freeform 117">
            <a:extLst>
              <a:ext uri="{FF2B5EF4-FFF2-40B4-BE49-F238E27FC236}">
                <a16:creationId xmlns:a16="http://schemas.microsoft.com/office/drawing/2014/main" id="{240031E9-98F7-3564-ADA0-2E545A64F10A}"/>
              </a:ext>
            </a:extLst>
          </p:cNvPr>
          <p:cNvSpPr>
            <a:spLocks noChangeArrowheads="1"/>
          </p:cNvSpPr>
          <p:nvPr/>
        </p:nvSpPr>
        <p:spPr bwMode="auto">
          <a:xfrm>
            <a:off x="3633700" y="3106591"/>
            <a:ext cx="2219" cy="2219"/>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22" name="Freeform 150">
            <a:extLst>
              <a:ext uri="{FF2B5EF4-FFF2-40B4-BE49-F238E27FC236}">
                <a16:creationId xmlns:a16="http://schemas.microsoft.com/office/drawing/2014/main" id="{FFA1DCB9-7349-5818-768D-D193808BE84B}"/>
              </a:ext>
            </a:extLst>
          </p:cNvPr>
          <p:cNvSpPr>
            <a:spLocks noChangeArrowheads="1"/>
          </p:cNvSpPr>
          <p:nvPr/>
        </p:nvSpPr>
        <p:spPr bwMode="auto">
          <a:xfrm>
            <a:off x="3633700" y="4203072"/>
            <a:ext cx="2219" cy="2219"/>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55" name="Freeform 183">
            <a:extLst>
              <a:ext uri="{FF2B5EF4-FFF2-40B4-BE49-F238E27FC236}">
                <a16:creationId xmlns:a16="http://schemas.microsoft.com/office/drawing/2014/main" id="{318C1A9E-F1BF-677E-1C39-130DFC869D3E}"/>
              </a:ext>
            </a:extLst>
          </p:cNvPr>
          <p:cNvSpPr>
            <a:spLocks noChangeArrowheads="1"/>
          </p:cNvSpPr>
          <p:nvPr/>
        </p:nvSpPr>
        <p:spPr bwMode="auto">
          <a:xfrm>
            <a:off x="3633700" y="5284013"/>
            <a:ext cx="2219" cy="222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noFill/>
          <a:ln w="936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88" name="Freeform 216">
            <a:extLst>
              <a:ext uri="{FF2B5EF4-FFF2-40B4-BE49-F238E27FC236}">
                <a16:creationId xmlns:a16="http://schemas.microsoft.com/office/drawing/2014/main" id="{35D0DA9F-B766-60DC-C9F2-271973C0E956}"/>
              </a:ext>
            </a:extLst>
          </p:cNvPr>
          <p:cNvSpPr>
            <a:spLocks noChangeArrowheads="1"/>
          </p:cNvSpPr>
          <p:nvPr/>
        </p:nvSpPr>
        <p:spPr bwMode="auto">
          <a:xfrm>
            <a:off x="3604844" y="1379746"/>
            <a:ext cx="66588" cy="3791069"/>
          </a:xfrm>
          <a:custGeom>
            <a:avLst/>
            <a:gdLst>
              <a:gd name="T0" fmla="*/ 130 w 131"/>
              <a:gd name="T1" fmla="*/ 7530 h 7531"/>
              <a:gd name="T2" fmla="*/ 0 w 131"/>
              <a:gd name="T3" fmla="*/ 7530 h 7531"/>
              <a:gd name="T4" fmla="*/ 0 w 131"/>
              <a:gd name="T5" fmla="*/ 0 h 7531"/>
              <a:gd name="T6" fmla="*/ 130 w 131"/>
              <a:gd name="T7" fmla="*/ 0 h 7531"/>
              <a:gd name="T8" fmla="*/ 130 w 131"/>
              <a:gd name="T9" fmla="*/ 7530 h 7531"/>
            </a:gdLst>
            <a:ahLst/>
            <a:cxnLst>
              <a:cxn ang="0">
                <a:pos x="T0" y="T1"/>
              </a:cxn>
              <a:cxn ang="0">
                <a:pos x="T2" y="T3"/>
              </a:cxn>
              <a:cxn ang="0">
                <a:pos x="T4" y="T5"/>
              </a:cxn>
              <a:cxn ang="0">
                <a:pos x="T6" y="T7"/>
              </a:cxn>
              <a:cxn ang="0">
                <a:pos x="T8" y="T9"/>
              </a:cxn>
            </a:cxnLst>
            <a:rect l="0" t="0" r="r" b="b"/>
            <a:pathLst>
              <a:path w="131" h="7531">
                <a:moveTo>
                  <a:pt x="130" y="7530"/>
                </a:moveTo>
                <a:lnTo>
                  <a:pt x="0" y="7530"/>
                </a:lnTo>
                <a:lnTo>
                  <a:pt x="0" y="0"/>
                </a:lnTo>
                <a:lnTo>
                  <a:pt x="130" y="0"/>
                </a:lnTo>
                <a:lnTo>
                  <a:pt x="130" y="7530"/>
                </a:lnTo>
              </a:path>
            </a:pathLst>
          </a:custGeom>
          <a:solidFill>
            <a:schemeClr val="bg1">
              <a:lumMod val="95000"/>
            </a:schemeClr>
          </a:solidFill>
          <a:ln>
            <a:noFill/>
          </a:ln>
          <a:effectLst/>
        </p:spPr>
        <p:txBody>
          <a:bodyPr wrap="none" anchor="ctr"/>
          <a:lstStyle/>
          <a:p>
            <a:endParaRPr lang="en-SV" sz="898">
              <a:latin typeface="Segoe UI" panose="020B0502040204020203" pitchFamily="34" charset="0"/>
            </a:endParaRPr>
          </a:p>
        </p:txBody>
      </p:sp>
      <p:sp>
        <p:nvSpPr>
          <p:cNvPr id="189" name="Freeform 217">
            <a:extLst>
              <a:ext uri="{FF2B5EF4-FFF2-40B4-BE49-F238E27FC236}">
                <a16:creationId xmlns:a16="http://schemas.microsoft.com/office/drawing/2014/main" id="{05933F31-087F-DE58-FF3B-8717485B4157}"/>
              </a:ext>
            </a:extLst>
          </p:cNvPr>
          <p:cNvSpPr>
            <a:spLocks noChangeArrowheads="1"/>
          </p:cNvSpPr>
          <p:nvPr/>
        </p:nvSpPr>
        <p:spPr bwMode="auto">
          <a:xfrm>
            <a:off x="3502743" y="4993248"/>
            <a:ext cx="264132" cy="264131"/>
          </a:xfrm>
          <a:custGeom>
            <a:avLst/>
            <a:gdLst>
              <a:gd name="T0" fmla="*/ 0 w 524"/>
              <a:gd name="T1" fmla="*/ 261 h 523"/>
              <a:gd name="T2" fmla="*/ 0 w 524"/>
              <a:gd name="T3" fmla="*/ 261 h 523"/>
              <a:gd name="T4" fmla="*/ 261 w 524"/>
              <a:gd name="T5" fmla="*/ 522 h 523"/>
              <a:gd name="T6" fmla="*/ 523 w 524"/>
              <a:gd name="T7" fmla="*/ 261 h 523"/>
              <a:gd name="T8" fmla="*/ 261 w 524"/>
              <a:gd name="T9" fmla="*/ 0 h 523"/>
              <a:gd name="T10" fmla="*/ 0 w 524"/>
              <a:gd name="T11" fmla="*/ 261 h 523"/>
            </a:gdLst>
            <a:ahLst/>
            <a:cxnLst>
              <a:cxn ang="0">
                <a:pos x="T0" y="T1"/>
              </a:cxn>
              <a:cxn ang="0">
                <a:pos x="T2" y="T3"/>
              </a:cxn>
              <a:cxn ang="0">
                <a:pos x="T4" y="T5"/>
              </a:cxn>
              <a:cxn ang="0">
                <a:pos x="T6" y="T7"/>
              </a:cxn>
              <a:cxn ang="0">
                <a:pos x="T8" y="T9"/>
              </a:cxn>
              <a:cxn ang="0">
                <a:pos x="T10" y="T11"/>
              </a:cxn>
            </a:cxnLst>
            <a:rect l="0" t="0" r="r" b="b"/>
            <a:pathLst>
              <a:path w="524" h="523">
                <a:moveTo>
                  <a:pt x="0" y="261"/>
                </a:moveTo>
                <a:lnTo>
                  <a:pt x="0" y="261"/>
                </a:lnTo>
                <a:cubicBezTo>
                  <a:pt x="0" y="410"/>
                  <a:pt x="113" y="522"/>
                  <a:pt x="261" y="522"/>
                </a:cubicBezTo>
                <a:cubicBezTo>
                  <a:pt x="392" y="522"/>
                  <a:pt x="523" y="410"/>
                  <a:pt x="523" y="261"/>
                </a:cubicBezTo>
                <a:cubicBezTo>
                  <a:pt x="523" y="130"/>
                  <a:pt x="392" y="0"/>
                  <a:pt x="261" y="0"/>
                </a:cubicBezTo>
                <a:cubicBezTo>
                  <a:pt x="113" y="0"/>
                  <a:pt x="0" y="130"/>
                  <a:pt x="0" y="261"/>
                </a:cubicBezTo>
              </a:path>
            </a:pathLst>
          </a:custGeom>
          <a:solidFill>
            <a:schemeClr val="accent4"/>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0" name="Freeform 218">
            <a:extLst>
              <a:ext uri="{FF2B5EF4-FFF2-40B4-BE49-F238E27FC236}">
                <a16:creationId xmlns:a16="http://schemas.microsoft.com/office/drawing/2014/main" id="{830BC0D8-8CD7-8533-B772-61A066C0A2E2}"/>
              </a:ext>
            </a:extLst>
          </p:cNvPr>
          <p:cNvSpPr>
            <a:spLocks noChangeArrowheads="1"/>
          </p:cNvSpPr>
          <p:nvPr/>
        </p:nvSpPr>
        <p:spPr bwMode="auto">
          <a:xfrm>
            <a:off x="3473888" y="4964391"/>
            <a:ext cx="319622" cy="319622"/>
          </a:xfrm>
          <a:custGeom>
            <a:avLst/>
            <a:gdLst>
              <a:gd name="T0" fmla="*/ 316 w 634"/>
              <a:gd name="T1" fmla="*/ 634 h 635"/>
              <a:gd name="T2" fmla="*/ 316 w 634"/>
              <a:gd name="T3" fmla="*/ 634 h 635"/>
              <a:gd name="T4" fmla="*/ 0 w 634"/>
              <a:gd name="T5" fmla="*/ 317 h 635"/>
              <a:gd name="T6" fmla="*/ 316 w 634"/>
              <a:gd name="T7" fmla="*/ 0 h 635"/>
              <a:gd name="T8" fmla="*/ 633 w 634"/>
              <a:gd name="T9" fmla="*/ 317 h 635"/>
              <a:gd name="T10" fmla="*/ 316 w 634"/>
              <a:gd name="T11" fmla="*/ 634 h 635"/>
              <a:gd name="T12" fmla="*/ 316 w 634"/>
              <a:gd name="T13" fmla="*/ 112 h 635"/>
              <a:gd name="T14" fmla="*/ 316 w 634"/>
              <a:gd name="T15" fmla="*/ 112 h 635"/>
              <a:gd name="T16" fmla="*/ 111 w 634"/>
              <a:gd name="T17" fmla="*/ 317 h 635"/>
              <a:gd name="T18" fmla="*/ 316 w 634"/>
              <a:gd name="T19" fmla="*/ 521 h 635"/>
              <a:gd name="T20" fmla="*/ 522 w 634"/>
              <a:gd name="T21" fmla="*/ 317 h 635"/>
              <a:gd name="T22" fmla="*/ 316 w 634"/>
              <a:gd name="T23" fmla="*/ 112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4" h="635">
                <a:moveTo>
                  <a:pt x="316" y="634"/>
                </a:moveTo>
                <a:lnTo>
                  <a:pt x="316" y="634"/>
                </a:lnTo>
                <a:cubicBezTo>
                  <a:pt x="149" y="634"/>
                  <a:pt x="0" y="484"/>
                  <a:pt x="0" y="317"/>
                </a:cubicBezTo>
                <a:cubicBezTo>
                  <a:pt x="0" y="149"/>
                  <a:pt x="149" y="0"/>
                  <a:pt x="316" y="0"/>
                </a:cubicBezTo>
                <a:cubicBezTo>
                  <a:pt x="484" y="0"/>
                  <a:pt x="633" y="149"/>
                  <a:pt x="633" y="317"/>
                </a:cubicBezTo>
                <a:cubicBezTo>
                  <a:pt x="633" y="484"/>
                  <a:pt x="484" y="634"/>
                  <a:pt x="316" y="634"/>
                </a:cubicBezTo>
                <a:close/>
                <a:moveTo>
                  <a:pt x="316" y="112"/>
                </a:moveTo>
                <a:lnTo>
                  <a:pt x="316" y="112"/>
                </a:lnTo>
                <a:cubicBezTo>
                  <a:pt x="205" y="112"/>
                  <a:pt x="111" y="205"/>
                  <a:pt x="111" y="317"/>
                </a:cubicBezTo>
                <a:cubicBezTo>
                  <a:pt x="111" y="429"/>
                  <a:pt x="205" y="521"/>
                  <a:pt x="316" y="521"/>
                </a:cubicBezTo>
                <a:cubicBezTo>
                  <a:pt x="428" y="521"/>
                  <a:pt x="522" y="429"/>
                  <a:pt x="522" y="317"/>
                </a:cubicBezTo>
                <a:cubicBezTo>
                  <a:pt x="522" y="205"/>
                  <a:pt x="428" y="112"/>
                  <a:pt x="316" y="112"/>
                </a:cubicBezTo>
                <a:close/>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1" name="Freeform 219">
            <a:extLst>
              <a:ext uri="{FF2B5EF4-FFF2-40B4-BE49-F238E27FC236}">
                <a16:creationId xmlns:a16="http://schemas.microsoft.com/office/drawing/2014/main" id="{3DCCABD7-638A-8FCC-D463-2898A2121C4C}"/>
              </a:ext>
            </a:extLst>
          </p:cNvPr>
          <p:cNvSpPr>
            <a:spLocks noChangeArrowheads="1"/>
          </p:cNvSpPr>
          <p:nvPr/>
        </p:nvSpPr>
        <p:spPr bwMode="auto">
          <a:xfrm>
            <a:off x="3502743" y="3903425"/>
            <a:ext cx="264132" cy="261912"/>
          </a:xfrm>
          <a:custGeom>
            <a:avLst/>
            <a:gdLst>
              <a:gd name="T0" fmla="*/ 0 w 524"/>
              <a:gd name="T1" fmla="*/ 261 h 522"/>
              <a:gd name="T2" fmla="*/ 0 w 524"/>
              <a:gd name="T3" fmla="*/ 261 h 522"/>
              <a:gd name="T4" fmla="*/ 261 w 524"/>
              <a:gd name="T5" fmla="*/ 521 h 522"/>
              <a:gd name="T6" fmla="*/ 523 w 524"/>
              <a:gd name="T7" fmla="*/ 261 h 522"/>
              <a:gd name="T8" fmla="*/ 261 w 524"/>
              <a:gd name="T9" fmla="*/ 0 h 522"/>
              <a:gd name="T10" fmla="*/ 0 w 524"/>
              <a:gd name="T11" fmla="*/ 261 h 522"/>
            </a:gdLst>
            <a:ahLst/>
            <a:cxnLst>
              <a:cxn ang="0">
                <a:pos x="T0" y="T1"/>
              </a:cxn>
              <a:cxn ang="0">
                <a:pos x="T2" y="T3"/>
              </a:cxn>
              <a:cxn ang="0">
                <a:pos x="T4" y="T5"/>
              </a:cxn>
              <a:cxn ang="0">
                <a:pos x="T6" y="T7"/>
              </a:cxn>
              <a:cxn ang="0">
                <a:pos x="T8" y="T9"/>
              </a:cxn>
              <a:cxn ang="0">
                <a:pos x="T10" y="T11"/>
              </a:cxn>
            </a:cxnLst>
            <a:rect l="0" t="0" r="r" b="b"/>
            <a:pathLst>
              <a:path w="524" h="522">
                <a:moveTo>
                  <a:pt x="0" y="261"/>
                </a:moveTo>
                <a:lnTo>
                  <a:pt x="0" y="261"/>
                </a:lnTo>
                <a:cubicBezTo>
                  <a:pt x="0" y="410"/>
                  <a:pt x="113" y="521"/>
                  <a:pt x="261" y="521"/>
                </a:cubicBezTo>
                <a:cubicBezTo>
                  <a:pt x="392" y="521"/>
                  <a:pt x="523" y="410"/>
                  <a:pt x="523" y="261"/>
                </a:cubicBezTo>
                <a:cubicBezTo>
                  <a:pt x="523" y="131"/>
                  <a:pt x="392" y="0"/>
                  <a:pt x="261" y="0"/>
                </a:cubicBezTo>
                <a:cubicBezTo>
                  <a:pt x="113" y="0"/>
                  <a:pt x="0" y="131"/>
                  <a:pt x="0" y="261"/>
                </a:cubicBezTo>
              </a:path>
            </a:pathLst>
          </a:custGeom>
          <a:solidFill>
            <a:schemeClr val="accent3"/>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2" name="Freeform 220">
            <a:extLst>
              <a:ext uri="{FF2B5EF4-FFF2-40B4-BE49-F238E27FC236}">
                <a16:creationId xmlns:a16="http://schemas.microsoft.com/office/drawing/2014/main" id="{7B69ADDC-F2B9-1F5C-AF24-AA33BD6E7C86}"/>
              </a:ext>
            </a:extLst>
          </p:cNvPr>
          <p:cNvSpPr>
            <a:spLocks noChangeArrowheads="1"/>
          </p:cNvSpPr>
          <p:nvPr/>
        </p:nvSpPr>
        <p:spPr bwMode="auto">
          <a:xfrm>
            <a:off x="3473888" y="3874570"/>
            <a:ext cx="319622" cy="319622"/>
          </a:xfrm>
          <a:custGeom>
            <a:avLst/>
            <a:gdLst>
              <a:gd name="T0" fmla="*/ 316 w 634"/>
              <a:gd name="T1" fmla="*/ 635 h 636"/>
              <a:gd name="T2" fmla="*/ 316 w 634"/>
              <a:gd name="T3" fmla="*/ 635 h 636"/>
              <a:gd name="T4" fmla="*/ 0 w 634"/>
              <a:gd name="T5" fmla="*/ 318 h 636"/>
              <a:gd name="T6" fmla="*/ 316 w 634"/>
              <a:gd name="T7" fmla="*/ 0 h 636"/>
              <a:gd name="T8" fmla="*/ 633 w 634"/>
              <a:gd name="T9" fmla="*/ 318 h 636"/>
              <a:gd name="T10" fmla="*/ 316 w 634"/>
              <a:gd name="T11" fmla="*/ 635 h 636"/>
              <a:gd name="T12" fmla="*/ 316 w 634"/>
              <a:gd name="T13" fmla="*/ 113 h 636"/>
              <a:gd name="T14" fmla="*/ 316 w 634"/>
              <a:gd name="T15" fmla="*/ 113 h 636"/>
              <a:gd name="T16" fmla="*/ 111 w 634"/>
              <a:gd name="T17" fmla="*/ 318 h 636"/>
              <a:gd name="T18" fmla="*/ 316 w 634"/>
              <a:gd name="T19" fmla="*/ 523 h 636"/>
              <a:gd name="T20" fmla="*/ 522 w 634"/>
              <a:gd name="T21" fmla="*/ 318 h 636"/>
              <a:gd name="T22" fmla="*/ 316 w 634"/>
              <a:gd name="T23" fmla="*/ 113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4" h="636">
                <a:moveTo>
                  <a:pt x="316" y="635"/>
                </a:moveTo>
                <a:lnTo>
                  <a:pt x="316" y="635"/>
                </a:lnTo>
                <a:cubicBezTo>
                  <a:pt x="149" y="635"/>
                  <a:pt x="0" y="486"/>
                  <a:pt x="0" y="318"/>
                </a:cubicBezTo>
                <a:cubicBezTo>
                  <a:pt x="0" y="150"/>
                  <a:pt x="149" y="0"/>
                  <a:pt x="316" y="0"/>
                </a:cubicBezTo>
                <a:cubicBezTo>
                  <a:pt x="484" y="0"/>
                  <a:pt x="633" y="150"/>
                  <a:pt x="633" y="318"/>
                </a:cubicBezTo>
                <a:cubicBezTo>
                  <a:pt x="633" y="486"/>
                  <a:pt x="484" y="635"/>
                  <a:pt x="316" y="635"/>
                </a:cubicBezTo>
                <a:close/>
                <a:moveTo>
                  <a:pt x="316" y="113"/>
                </a:moveTo>
                <a:lnTo>
                  <a:pt x="316" y="113"/>
                </a:lnTo>
                <a:cubicBezTo>
                  <a:pt x="205" y="113"/>
                  <a:pt x="111" y="206"/>
                  <a:pt x="111" y="318"/>
                </a:cubicBezTo>
                <a:cubicBezTo>
                  <a:pt x="111" y="430"/>
                  <a:pt x="205" y="523"/>
                  <a:pt x="316" y="523"/>
                </a:cubicBezTo>
                <a:cubicBezTo>
                  <a:pt x="428" y="523"/>
                  <a:pt x="522" y="430"/>
                  <a:pt x="522" y="318"/>
                </a:cubicBezTo>
                <a:cubicBezTo>
                  <a:pt x="522" y="206"/>
                  <a:pt x="428" y="113"/>
                  <a:pt x="316" y="113"/>
                </a:cubicBezTo>
                <a:close/>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3" name="Freeform 221">
            <a:extLst>
              <a:ext uri="{FF2B5EF4-FFF2-40B4-BE49-F238E27FC236}">
                <a16:creationId xmlns:a16="http://schemas.microsoft.com/office/drawing/2014/main" id="{3E1D7A26-5A0C-09C2-786B-9BEA6330A768}"/>
              </a:ext>
            </a:extLst>
          </p:cNvPr>
          <p:cNvSpPr>
            <a:spLocks noChangeArrowheads="1"/>
          </p:cNvSpPr>
          <p:nvPr/>
        </p:nvSpPr>
        <p:spPr bwMode="auto">
          <a:xfrm>
            <a:off x="3502743" y="2815823"/>
            <a:ext cx="264132" cy="264132"/>
          </a:xfrm>
          <a:custGeom>
            <a:avLst/>
            <a:gdLst>
              <a:gd name="T0" fmla="*/ 0 w 524"/>
              <a:gd name="T1" fmla="*/ 262 h 524"/>
              <a:gd name="T2" fmla="*/ 0 w 524"/>
              <a:gd name="T3" fmla="*/ 262 h 524"/>
              <a:gd name="T4" fmla="*/ 261 w 524"/>
              <a:gd name="T5" fmla="*/ 523 h 524"/>
              <a:gd name="T6" fmla="*/ 523 w 524"/>
              <a:gd name="T7" fmla="*/ 262 h 524"/>
              <a:gd name="T8" fmla="*/ 261 w 524"/>
              <a:gd name="T9" fmla="*/ 0 h 524"/>
              <a:gd name="T10" fmla="*/ 0 w 524"/>
              <a:gd name="T11" fmla="*/ 262 h 524"/>
            </a:gdLst>
            <a:ahLst/>
            <a:cxnLst>
              <a:cxn ang="0">
                <a:pos x="T0" y="T1"/>
              </a:cxn>
              <a:cxn ang="0">
                <a:pos x="T2" y="T3"/>
              </a:cxn>
              <a:cxn ang="0">
                <a:pos x="T4" y="T5"/>
              </a:cxn>
              <a:cxn ang="0">
                <a:pos x="T6" y="T7"/>
              </a:cxn>
              <a:cxn ang="0">
                <a:pos x="T8" y="T9"/>
              </a:cxn>
              <a:cxn ang="0">
                <a:pos x="T10" y="T11"/>
              </a:cxn>
            </a:cxnLst>
            <a:rect l="0" t="0" r="r" b="b"/>
            <a:pathLst>
              <a:path w="524" h="524">
                <a:moveTo>
                  <a:pt x="0" y="262"/>
                </a:moveTo>
                <a:lnTo>
                  <a:pt x="0" y="262"/>
                </a:lnTo>
                <a:cubicBezTo>
                  <a:pt x="0" y="392"/>
                  <a:pt x="113" y="523"/>
                  <a:pt x="261" y="523"/>
                </a:cubicBezTo>
                <a:cubicBezTo>
                  <a:pt x="392" y="523"/>
                  <a:pt x="523" y="392"/>
                  <a:pt x="523" y="262"/>
                </a:cubicBezTo>
                <a:cubicBezTo>
                  <a:pt x="523" y="113"/>
                  <a:pt x="392" y="0"/>
                  <a:pt x="261" y="0"/>
                </a:cubicBezTo>
                <a:cubicBezTo>
                  <a:pt x="113" y="0"/>
                  <a:pt x="0" y="113"/>
                  <a:pt x="0" y="262"/>
                </a:cubicBezTo>
              </a:path>
            </a:pathLst>
          </a:custGeom>
          <a:solidFill>
            <a:schemeClr val="accent2"/>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4" name="Freeform 222">
            <a:extLst>
              <a:ext uri="{FF2B5EF4-FFF2-40B4-BE49-F238E27FC236}">
                <a16:creationId xmlns:a16="http://schemas.microsoft.com/office/drawing/2014/main" id="{62144EE5-80B9-C2EF-9428-ADE0E40AFEF6}"/>
              </a:ext>
            </a:extLst>
          </p:cNvPr>
          <p:cNvSpPr>
            <a:spLocks noChangeArrowheads="1"/>
          </p:cNvSpPr>
          <p:nvPr/>
        </p:nvSpPr>
        <p:spPr bwMode="auto">
          <a:xfrm>
            <a:off x="3473888" y="2786968"/>
            <a:ext cx="319622" cy="319622"/>
          </a:xfrm>
          <a:custGeom>
            <a:avLst/>
            <a:gdLst>
              <a:gd name="T0" fmla="*/ 316 w 634"/>
              <a:gd name="T1" fmla="*/ 634 h 635"/>
              <a:gd name="T2" fmla="*/ 316 w 634"/>
              <a:gd name="T3" fmla="*/ 634 h 635"/>
              <a:gd name="T4" fmla="*/ 0 w 634"/>
              <a:gd name="T5" fmla="*/ 318 h 635"/>
              <a:gd name="T6" fmla="*/ 316 w 634"/>
              <a:gd name="T7" fmla="*/ 0 h 635"/>
              <a:gd name="T8" fmla="*/ 633 w 634"/>
              <a:gd name="T9" fmla="*/ 318 h 635"/>
              <a:gd name="T10" fmla="*/ 316 w 634"/>
              <a:gd name="T11" fmla="*/ 634 h 635"/>
              <a:gd name="T12" fmla="*/ 316 w 634"/>
              <a:gd name="T13" fmla="*/ 113 h 635"/>
              <a:gd name="T14" fmla="*/ 316 w 634"/>
              <a:gd name="T15" fmla="*/ 113 h 635"/>
              <a:gd name="T16" fmla="*/ 111 w 634"/>
              <a:gd name="T17" fmla="*/ 318 h 635"/>
              <a:gd name="T18" fmla="*/ 316 w 634"/>
              <a:gd name="T19" fmla="*/ 523 h 635"/>
              <a:gd name="T20" fmla="*/ 522 w 634"/>
              <a:gd name="T21" fmla="*/ 318 h 635"/>
              <a:gd name="T22" fmla="*/ 316 w 634"/>
              <a:gd name="T23" fmla="*/ 11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4" h="635">
                <a:moveTo>
                  <a:pt x="316" y="634"/>
                </a:moveTo>
                <a:lnTo>
                  <a:pt x="316" y="634"/>
                </a:lnTo>
                <a:cubicBezTo>
                  <a:pt x="149" y="634"/>
                  <a:pt x="0" y="486"/>
                  <a:pt x="0" y="318"/>
                </a:cubicBezTo>
                <a:cubicBezTo>
                  <a:pt x="0" y="150"/>
                  <a:pt x="149" y="0"/>
                  <a:pt x="316" y="0"/>
                </a:cubicBezTo>
                <a:cubicBezTo>
                  <a:pt x="484" y="0"/>
                  <a:pt x="633" y="150"/>
                  <a:pt x="633" y="318"/>
                </a:cubicBezTo>
                <a:cubicBezTo>
                  <a:pt x="633" y="486"/>
                  <a:pt x="484" y="634"/>
                  <a:pt x="316" y="634"/>
                </a:cubicBezTo>
                <a:close/>
                <a:moveTo>
                  <a:pt x="316" y="113"/>
                </a:moveTo>
                <a:lnTo>
                  <a:pt x="316" y="113"/>
                </a:lnTo>
                <a:cubicBezTo>
                  <a:pt x="205" y="113"/>
                  <a:pt x="111" y="206"/>
                  <a:pt x="111" y="318"/>
                </a:cubicBezTo>
                <a:cubicBezTo>
                  <a:pt x="111" y="429"/>
                  <a:pt x="205" y="523"/>
                  <a:pt x="316" y="523"/>
                </a:cubicBezTo>
                <a:cubicBezTo>
                  <a:pt x="428" y="523"/>
                  <a:pt x="522" y="429"/>
                  <a:pt x="522" y="318"/>
                </a:cubicBezTo>
                <a:cubicBezTo>
                  <a:pt x="522" y="206"/>
                  <a:pt x="428" y="113"/>
                  <a:pt x="316" y="113"/>
                </a:cubicBezTo>
                <a:close/>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5" name="Freeform 223">
            <a:extLst>
              <a:ext uri="{FF2B5EF4-FFF2-40B4-BE49-F238E27FC236}">
                <a16:creationId xmlns:a16="http://schemas.microsoft.com/office/drawing/2014/main" id="{9969A8F6-1604-215F-A371-FBDA25910BAC}"/>
              </a:ext>
            </a:extLst>
          </p:cNvPr>
          <p:cNvSpPr>
            <a:spLocks noChangeArrowheads="1"/>
          </p:cNvSpPr>
          <p:nvPr/>
        </p:nvSpPr>
        <p:spPr bwMode="auto">
          <a:xfrm>
            <a:off x="3502743" y="1726003"/>
            <a:ext cx="264132" cy="264131"/>
          </a:xfrm>
          <a:custGeom>
            <a:avLst/>
            <a:gdLst>
              <a:gd name="T0" fmla="*/ 0 w 524"/>
              <a:gd name="T1" fmla="*/ 261 h 524"/>
              <a:gd name="T2" fmla="*/ 0 w 524"/>
              <a:gd name="T3" fmla="*/ 261 h 524"/>
              <a:gd name="T4" fmla="*/ 261 w 524"/>
              <a:gd name="T5" fmla="*/ 523 h 524"/>
              <a:gd name="T6" fmla="*/ 523 w 524"/>
              <a:gd name="T7" fmla="*/ 261 h 524"/>
              <a:gd name="T8" fmla="*/ 261 w 524"/>
              <a:gd name="T9" fmla="*/ 0 h 524"/>
              <a:gd name="T10" fmla="*/ 0 w 524"/>
              <a:gd name="T11" fmla="*/ 261 h 524"/>
            </a:gdLst>
            <a:ahLst/>
            <a:cxnLst>
              <a:cxn ang="0">
                <a:pos x="T0" y="T1"/>
              </a:cxn>
              <a:cxn ang="0">
                <a:pos x="T2" y="T3"/>
              </a:cxn>
              <a:cxn ang="0">
                <a:pos x="T4" y="T5"/>
              </a:cxn>
              <a:cxn ang="0">
                <a:pos x="T6" y="T7"/>
              </a:cxn>
              <a:cxn ang="0">
                <a:pos x="T8" y="T9"/>
              </a:cxn>
              <a:cxn ang="0">
                <a:pos x="T10" y="T11"/>
              </a:cxn>
            </a:cxnLst>
            <a:rect l="0" t="0" r="r" b="b"/>
            <a:pathLst>
              <a:path w="524" h="524">
                <a:moveTo>
                  <a:pt x="0" y="261"/>
                </a:moveTo>
                <a:lnTo>
                  <a:pt x="0" y="261"/>
                </a:lnTo>
                <a:cubicBezTo>
                  <a:pt x="0" y="392"/>
                  <a:pt x="113" y="523"/>
                  <a:pt x="261" y="523"/>
                </a:cubicBezTo>
                <a:cubicBezTo>
                  <a:pt x="392" y="523"/>
                  <a:pt x="523" y="392"/>
                  <a:pt x="523" y="261"/>
                </a:cubicBezTo>
                <a:cubicBezTo>
                  <a:pt x="523" y="113"/>
                  <a:pt x="392" y="0"/>
                  <a:pt x="261" y="0"/>
                </a:cubicBezTo>
                <a:cubicBezTo>
                  <a:pt x="113" y="0"/>
                  <a:pt x="0" y="113"/>
                  <a:pt x="0" y="261"/>
                </a:cubicBezTo>
              </a:path>
            </a:pathLst>
          </a:custGeom>
          <a:solidFill>
            <a:schemeClr val="accent1"/>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6" name="Freeform 224">
            <a:extLst>
              <a:ext uri="{FF2B5EF4-FFF2-40B4-BE49-F238E27FC236}">
                <a16:creationId xmlns:a16="http://schemas.microsoft.com/office/drawing/2014/main" id="{F6E8CD49-DE26-989F-1675-6915D5DD9987}"/>
              </a:ext>
            </a:extLst>
          </p:cNvPr>
          <p:cNvSpPr>
            <a:spLocks noChangeArrowheads="1"/>
          </p:cNvSpPr>
          <p:nvPr/>
        </p:nvSpPr>
        <p:spPr bwMode="auto">
          <a:xfrm>
            <a:off x="3473888" y="1699367"/>
            <a:ext cx="319622" cy="319622"/>
          </a:xfrm>
          <a:custGeom>
            <a:avLst/>
            <a:gdLst>
              <a:gd name="T0" fmla="*/ 316 w 634"/>
              <a:gd name="T1" fmla="*/ 633 h 634"/>
              <a:gd name="T2" fmla="*/ 316 w 634"/>
              <a:gd name="T3" fmla="*/ 633 h 634"/>
              <a:gd name="T4" fmla="*/ 0 w 634"/>
              <a:gd name="T5" fmla="*/ 316 h 634"/>
              <a:gd name="T6" fmla="*/ 316 w 634"/>
              <a:gd name="T7" fmla="*/ 0 h 634"/>
              <a:gd name="T8" fmla="*/ 633 w 634"/>
              <a:gd name="T9" fmla="*/ 316 h 634"/>
              <a:gd name="T10" fmla="*/ 316 w 634"/>
              <a:gd name="T11" fmla="*/ 633 h 634"/>
              <a:gd name="T12" fmla="*/ 316 w 634"/>
              <a:gd name="T13" fmla="*/ 111 h 634"/>
              <a:gd name="T14" fmla="*/ 316 w 634"/>
              <a:gd name="T15" fmla="*/ 111 h 634"/>
              <a:gd name="T16" fmla="*/ 111 w 634"/>
              <a:gd name="T17" fmla="*/ 316 h 634"/>
              <a:gd name="T18" fmla="*/ 316 w 634"/>
              <a:gd name="T19" fmla="*/ 521 h 634"/>
              <a:gd name="T20" fmla="*/ 522 w 634"/>
              <a:gd name="T21" fmla="*/ 316 h 634"/>
              <a:gd name="T22" fmla="*/ 316 w 634"/>
              <a:gd name="T23" fmla="*/ 111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4" h="634">
                <a:moveTo>
                  <a:pt x="316" y="633"/>
                </a:moveTo>
                <a:lnTo>
                  <a:pt x="316" y="633"/>
                </a:lnTo>
                <a:cubicBezTo>
                  <a:pt x="149" y="633"/>
                  <a:pt x="0" y="484"/>
                  <a:pt x="0" y="316"/>
                </a:cubicBezTo>
                <a:cubicBezTo>
                  <a:pt x="0" y="148"/>
                  <a:pt x="149" y="0"/>
                  <a:pt x="316" y="0"/>
                </a:cubicBezTo>
                <a:cubicBezTo>
                  <a:pt x="484" y="0"/>
                  <a:pt x="633" y="148"/>
                  <a:pt x="633" y="316"/>
                </a:cubicBezTo>
                <a:cubicBezTo>
                  <a:pt x="633" y="484"/>
                  <a:pt x="484" y="633"/>
                  <a:pt x="316" y="633"/>
                </a:cubicBezTo>
                <a:close/>
                <a:moveTo>
                  <a:pt x="316" y="111"/>
                </a:moveTo>
                <a:lnTo>
                  <a:pt x="316" y="111"/>
                </a:lnTo>
                <a:cubicBezTo>
                  <a:pt x="205" y="111"/>
                  <a:pt x="111" y="205"/>
                  <a:pt x="111" y="316"/>
                </a:cubicBezTo>
                <a:cubicBezTo>
                  <a:pt x="111" y="428"/>
                  <a:pt x="205" y="521"/>
                  <a:pt x="316" y="521"/>
                </a:cubicBezTo>
                <a:cubicBezTo>
                  <a:pt x="428" y="521"/>
                  <a:pt x="522" y="428"/>
                  <a:pt x="522" y="316"/>
                </a:cubicBezTo>
                <a:cubicBezTo>
                  <a:pt x="522" y="205"/>
                  <a:pt x="428" y="111"/>
                  <a:pt x="316" y="111"/>
                </a:cubicBezTo>
                <a:close/>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7" name="Freeform 225">
            <a:extLst>
              <a:ext uri="{FF2B5EF4-FFF2-40B4-BE49-F238E27FC236}">
                <a16:creationId xmlns:a16="http://schemas.microsoft.com/office/drawing/2014/main" id="{7C9BC4BA-BA03-8939-BD10-A1BD9CF68273}"/>
              </a:ext>
            </a:extLst>
          </p:cNvPr>
          <p:cNvSpPr>
            <a:spLocks noChangeArrowheads="1"/>
          </p:cNvSpPr>
          <p:nvPr/>
        </p:nvSpPr>
        <p:spPr bwMode="auto">
          <a:xfrm>
            <a:off x="3558233" y="1295401"/>
            <a:ext cx="150933" cy="150933"/>
          </a:xfrm>
          <a:custGeom>
            <a:avLst/>
            <a:gdLst>
              <a:gd name="T0" fmla="*/ 0 w 299"/>
              <a:gd name="T1" fmla="*/ 150 h 299"/>
              <a:gd name="T2" fmla="*/ 0 w 299"/>
              <a:gd name="T3" fmla="*/ 150 h 299"/>
              <a:gd name="T4" fmla="*/ 148 w 299"/>
              <a:gd name="T5" fmla="*/ 298 h 299"/>
              <a:gd name="T6" fmla="*/ 298 w 299"/>
              <a:gd name="T7" fmla="*/ 150 h 299"/>
              <a:gd name="T8" fmla="*/ 148 w 299"/>
              <a:gd name="T9" fmla="*/ 0 h 299"/>
              <a:gd name="T10" fmla="*/ 0 w 299"/>
              <a:gd name="T11" fmla="*/ 150 h 299"/>
            </a:gdLst>
            <a:ahLst/>
            <a:cxnLst>
              <a:cxn ang="0">
                <a:pos x="T0" y="T1"/>
              </a:cxn>
              <a:cxn ang="0">
                <a:pos x="T2" y="T3"/>
              </a:cxn>
              <a:cxn ang="0">
                <a:pos x="T4" y="T5"/>
              </a:cxn>
              <a:cxn ang="0">
                <a:pos x="T6" y="T7"/>
              </a:cxn>
              <a:cxn ang="0">
                <a:pos x="T8" y="T9"/>
              </a:cxn>
              <a:cxn ang="0">
                <a:pos x="T10" y="T11"/>
              </a:cxn>
            </a:cxnLst>
            <a:rect l="0" t="0" r="r" b="b"/>
            <a:pathLst>
              <a:path w="299" h="299">
                <a:moveTo>
                  <a:pt x="0" y="150"/>
                </a:moveTo>
                <a:lnTo>
                  <a:pt x="0" y="150"/>
                </a:lnTo>
                <a:cubicBezTo>
                  <a:pt x="0" y="224"/>
                  <a:pt x="74" y="298"/>
                  <a:pt x="148" y="298"/>
                </a:cubicBezTo>
                <a:cubicBezTo>
                  <a:pt x="223" y="298"/>
                  <a:pt x="298" y="224"/>
                  <a:pt x="298" y="150"/>
                </a:cubicBezTo>
                <a:cubicBezTo>
                  <a:pt x="298" y="75"/>
                  <a:pt x="223" y="0"/>
                  <a:pt x="148" y="0"/>
                </a:cubicBezTo>
                <a:cubicBezTo>
                  <a:pt x="74" y="0"/>
                  <a:pt x="0" y="75"/>
                  <a:pt x="0" y="150"/>
                </a:cubicBezTo>
              </a:path>
            </a:pathLst>
          </a:custGeom>
          <a:solidFill>
            <a:schemeClr val="bg1">
              <a:lumMod val="95000"/>
            </a:schemeClr>
          </a:solidFill>
          <a:ln>
            <a:noFill/>
          </a:ln>
          <a:effectLst/>
        </p:spPr>
        <p:txBody>
          <a:bodyPr wrap="none" anchor="ctr"/>
          <a:lstStyle/>
          <a:p>
            <a:endParaRPr lang="en-SV" sz="898">
              <a:latin typeface="Segoe UI" panose="020B0502040204020203" pitchFamily="34" charset="0"/>
            </a:endParaRPr>
          </a:p>
        </p:txBody>
      </p:sp>
      <p:sp>
        <p:nvSpPr>
          <p:cNvPr id="198" name="Freeform 226">
            <a:extLst>
              <a:ext uri="{FF2B5EF4-FFF2-40B4-BE49-F238E27FC236}">
                <a16:creationId xmlns:a16="http://schemas.microsoft.com/office/drawing/2014/main" id="{89469AB0-C122-C8D1-B42E-87F603CF3E5C}"/>
              </a:ext>
            </a:extLst>
          </p:cNvPr>
          <p:cNvSpPr>
            <a:spLocks noChangeArrowheads="1"/>
          </p:cNvSpPr>
          <p:nvPr/>
        </p:nvSpPr>
        <p:spPr bwMode="auto">
          <a:xfrm>
            <a:off x="2247561" y="4766848"/>
            <a:ext cx="723588" cy="714710"/>
          </a:xfrm>
          <a:custGeom>
            <a:avLst/>
            <a:gdLst>
              <a:gd name="T0" fmla="*/ 1435 w 1436"/>
              <a:gd name="T1" fmla="*/ 709 h 1418"/>
              <a:gd name="T2" fmla="*/ 1435 w 1436"/>
              <a:gd name="T3" fmla="*/ 709 h 1418"/>
              <a:gd name="T4" fmla="*/ 708 w 1436"/>
              <a:gd name="T5" fmla="*/ 1417 h 1418"/>
              <a:gd name="T6" fmla="*/ 0 w 1436"/>
              <a:gd name="T7" fmla="*/ 709 h 1418"/>
              <a:gd name="T8" fmla="*/ 708 w 1436"/>
              <a:gd name="T9" fmla="*/ 0 h 1418"/>
              <a:gd name="T10" fmla="*/ 1435 w 1436"/>
              <a:gd name="T11" fmla="*/ 709 h 1418"/>
            </a:gdLst>
            <a:ahLst/>
            <a:cxnLst>
              <a:cxn ang="0">
                <a:pos x="T0" y="T1"/>
              </a:cxn>
              <a:cxn ang="0">
                <a:pos x="T2" y="T3"/>
              </a:cxn>
              <a:cxn ang="0">
                <a:pos x="T4" y="T5"/>
              </a:cxn>
              <a:cxn ang="0">
                <a:pos x="T6" y="T7"/>
              </a:cxn>
              <a:cxn ang="0">
                <a:pos x="T8" y="T9"/>
              </a:cxn>
              <a:cxn ang="0">
                <a:pos x="T10" y="T11"/>
              </a:cxn>
            </a:cxnLst>
            <a:rect l="0" t="0" r="r" b="b"/>
            <a:pathLst>
              <a:path w="1436" h="1418">
                <a:moveTo>
                  <a:pt x="1435" y="709"/>
                </a:moveTo>
                <a:lnTo>
                  <a:pt x="1435" y="709"/>
                </a:lnTo>
                <a:cubicBezTo>
                  <a:pt x="1435" y="1101"/>
                  <a:pt x="1118" y="1417"/>
                  <a:pt x="708" y="1417"/>
                </a:cubicBezTo>
                <a:cubicBezTo>
                  <a:pt x="317" y="1417"/>
                  <a:pt x="0" y="1101"/>
                  <a:pt x="0" y="709"/>
                </a:cubicBezTo>
                <a:cubicBezTo>
                  <a:pt x="0" y="317"/>
                  <a:pt x="317" y="0"/>
                  <a:pt x="708" y="0"/>
                </a:cubicBezTo>
                <a:cubicBezTo>
                  <a:pt x="1118" y="0"/>
                  <a:pt x="1435" y="317"/>
                  <a:pt x="1435" y="709"/>
                </a:cubicBezTo>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199" name="Freeform 227">
            <a:extLst>
              <a:ext uri="{FF2B5EF4-FFF2-40B4-BE49-F238E27FC236}">
                <a16:creationId xmlns:a16="http://schemas.microsoft.com/office/drawing/2014/main" id="{3F941999-0B24-7FD8-4EF1-E97CE44A9776}"/>
              </a:ext>
            </a:extLst>
          </p:cNvPr>
          <p:cNvSpPr>
            <a:spLocks noChangeArrowheads="1"/>
          </p:cNvSpPr>
          <p:nvPr/>
        </p:nvSpPr>
        <p:spPr bwMode="auto">
          <a:xfrm>
            <a:off x="2209828" y="4729116"/>
            <a:ext cx="787957" cy="787957"/>
          </a:xfrm>
          <a:custGeom>
            <a:avLst/>
            <a:gdLst>
              <a:gd name="T0" fmla="*/ 783 w 1567"/>
              <a:gd name="T1" fmla="*/ 1565 h 1566"/>
              <a:gd name="T2" fmla="*/ 783 w 1567"/>
              <a:gd name="T3" fmla="*/ 1565 h 1566"/>
              <a:gd name="T4" fmla="*/ 0 w 1567"/>
              <a:gd name="T5" fmla="*/ 783 h 1566"/>
              <a:gd name="T6" fmla="*/ 783 w 1567"/>
              <a:gd name="T7" fmla="*/ 0 h 1566"/>
              <a:gd name="T8" fmla="*/ 1566 w 1567"/>
              <a:gd name="T9" fmla="*/ 783 h 1566"/>
              <a:gd name="T10" fmla="*/ 783 w 1567"/>
              <a:gd name="T11" fmla="*/ 1565 h 1566"/>
              <a:gd name="T12" fmla="*/ 783 w 1567"/>
              <a:gd name="T13" fmla="*/ 131 h 1566"/>
              <a:gd name="T14" fmla="*/ 783 w 1567"/>
              <a:gd name="T15" fmla="*/ 131 h 1566"/>
              <a:gd name="T16" fmla="*/ 149 w 1567"/>
              <a:gd name="T17" fmla="*/ 783 h 1566"/>
              <a:gd name="T18" fmla="*/ 783 w 1567"/>
              <a:gd name="T19" fmla="*/ 1435 h 1566"/>
              <a:gd name="T20" fmla="*/ 1435 w 1567"/>
              <a:gd name="T21" fmla="*/ 783 h 1566"/>
              <a:gd name="T22" fmla="*/ 783 w 1567"/>
              <a:gd name="T23" fmla="*/ 131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7" h="1566">
                <a:moveTo>
                  <a:pt x="783" y="1565"/>
                </a:moveTo>
                <a:lnTo>
                  <a:pt x="783" y="1565"/>
                </a:lnTo>
                <a:cubicBezTo>
                  <a:pt x="354" y="1565"/>
                  <a:pt x="0" y="1212"/>
                  <a:pt x="0" y="783"/>
                </a:cubicBezTo>
                <a:cubicBezTo>
                  <a:pt x="0" y="354"/>
                  <a:pt x="354" y="0"/>
                  <a:pt x="783" y="0"/>
                </a:cubicBezTo>
                <a:cubicBezTo>
                  <a:pt x="1230" y="0"/>
                  <a:pt x="1566" y="354"/>
                  <a:pt x="1566" y="783"/>
                </a:cubicBezTo>
                <a:cubicBezTo>
                  <a:pt x="1566" y="1212"/>
                  <a:pt x="1230" y="1565"/>
                  <a:pt x="783" y="1565"/>
                </a:cubicBezTo>
                <a:close/>
                <a:moveTo>
                  <a:pt x="783" y="131"/>
                </a:moveTo>
                <a:lnTo>
                  <a:pt x="783" y="131"/>
                </a:lnTo>
                <a:cubicBezTo>
                  <a:pt x="429" y="131"/>
                  <a:pt x="149" y="429"/>
                  <a:pt x="149" y="783"/>
                </a:cubicBezTo>
                <a:cubicBezTo>
                  <a:pt x="149" y="1137"/>
                  <a:pt x="429" y="1435"/>
                  <a:pt x="783" y="1435"/>
                </a:cubicBezTo>
                <a:cubicBezTo>
                  <a:pt x="1137" y="1435"/>
                  <a:pt x="1435" y="1137"/>
                  <a:pt x="1435" y="783"/>
                </a:cubicBezTo>
                <a:cubicBezTo>
                  <a:pt x="1435" y="429"/>
                  <a:pt x="1137" y="131"/>
                  <a:pt x="783" y="131"/>
                </a:cubicBezTo>
                <a:close/>
              </a:path>
            </a:pathLst>
          </a:custGeom>
          <a:solidFill>
            <a:schemeClr val="accent4"/>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0" name="Freeform 228">
            <a:extLst>
              <a:ext uri="{FF2B5EF4-FFF2-40B4-BE49-F238E27FC236}">
                <a16:creationId xmlns:a16="http://schemas.microsoft.com/office/drawing/2014/main" id="{A67FE66D-517A-63FB-6070-8E7F98459A95}"/>
              </a:ext>
            </a:extLst>
          </p:cNvPr>
          <p:cNvSpPr>
            <a:spLocks noChangeArrowheads="1"/>
          </p:cNvSpPr>
          <p:nvPr/>
        </p:nvSpPr>
        <p:spPr bwMode="auto">
          <a:xfrm>
            <a:off x="2247561" y="3679247"/>
            <a:ext cx="723588" cy="712489"/>
          </a:xfrm>
          <a:custGeom>
            <a:avLst/>
            <a:gdLst>
              <a:gd name="T0" fmla="*/ 1435 w 1436"/>
              <a:gd name="T1" fmla="*/ 708 h 1417"/>
              <a:gd name="T2" fmla="*/ 1435 w 1436"/>
              <a:gd name="T3" fmla="*/ 708 h 1417"/>
              <a:gd name="T4" fmla="*/ 708 w 1436"/>
              <a:gd name="T5" fmla="*/ 1416 h 1417"/>
              <a:gd name="T6" fmla="*/ 0 w 1436"/>
              <a:gd name="T7" fmla="*/ 708 h 1417"/>
              <a:gd name="T8" fmla="*/ 708 w 1436"/>
              <a:gd name="T9" fmla="*/ 0 h 1417"/>
              <a:gd name="T10" fmla="*/ 1435 w 1436"/>
              <a:gd name="T11" fmla="*/ 708 h 1417"/>
            </a:gdLst>
            <a:ahLst/>
            <a:cxnLst>
              <a:cxn ang="0">
                <a:pos x="T0" y="T1"/>
              </a:cxn>
              <a:cxn ang="0">
                <a:pos x="T2" y="T3"/>
              </a:cxn>
              <a:cxn ang="0">
                <a:pos x="T4" y="T5"/>
              </a:cxn>
              <a:cxn ang="0">
                <a:pos x="T6" y="T7"/>
              </a:cxn>
              <a:cxn ang="0">
                <a:pos x="T8" y="T9"/>
              </a:cxn>
              <a:cxn ang="0">
                <a:pos x="T10" y="T11"/>
              </a:cxn>
            </a:cxnLst>
            <a:rect l="0" t="0" r="r" b="b"/>
            <a:pathLst>
              <a:path w="1436" h="1417">
                <a:moveTo>
                  <a:pt x="1435" y="708"/>
                </a:moveTo>
                <a:lnTo>
                  <a:pt x="1435" y="708"/>
                </a:lnTo>
                <a:cubicBezTo>
                  <a:pt x="1435" y="1099"/>
                  <a:pt x="1118" y="1416"/>
                  <a:pt x="708" y="1416"/>
                </a:cubicBezTo>
                <a:cubicBezTo>
                  <a:pt x="317" y="1416"/>
                  <a:pt x="0" y="1099"/>
                  <a:pt x="0" y="708"/>
                </a:cubicBezTo>
                <a:cubicBezTo>
                  <a:pt x="0" y="316"/>
                  <a:pt x="317" y="0"/>
                  <a:pt x="708" y="0"/>
                </a:cubicBezTo>
                <a:cubicBezTo>
                  <a:pt x="1118" y="0"/>
                  <a:pt x="1435" y="316"/>
                  <a:pt x="1435" y="708"/>
                </a:cubicBezTo>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1" name="Freeform 229">
            <a:extLst>
              <a:ext uri="{FF2B5EF4-FFF2-40B4-BE49-F238E27FC236}">
                <a16:creationId xmlns:a16="http://schemas.microsoft.com/office/drawing/2014/main" id="{1C9EFAAC-DDEE-F56F-8A7C-D6A92DCCE13B}"/>
              </a:ext>
            </a:extLst>
          </p:cNvPr>
          <p:cNvSpPr>
            <a:spLocks noChangeArrowheads="1"/>
          </p:cNvSpPr>
          <p:nvPr/>
        </p:nvSpPr>
        <p:spPr bwMode="auto">
          <a:xfrm>
            <a:off x="2209828" y="3641513"/>
            <a:ext cx="787957" cy="787957"/>
          </a:xfrm>
          <a:custGeom>
            <a:avLst/>
            <a:gdLst>
              <a:gd name="T0" fmla="*/ 783 w 1567"/>
              <a:gd name="T1" fmla="*/ 1566 h 1567"/>
              <a:gd name="T2" fmla="*/ 783 w 1567"/>
              <a:gd name="T3" fmla="*/ 1566 h 1567"/>
              <a:gd name="T4" fmla="*/ 0 w 1567"/>
              <a:gd name="T5" fmla="*/ 783 h 1567"/>
              <a:gd name="T6" fmla="*/ 783 w 1567"/>
              <a:gd name="T7" fmla="*/ 0 h 1567"/>
              <a:gd name="T8" fmla="*/ 1566 w 1567"/>
              <a:gd name="T9" fmla="*/ 783 h 1567"/>
              <a:gd name="T10" fmla="*/ 783 w 1567"/>
              <a:gd name="T11" fmla="*/ 1566 h 1567"/>
              <a:gd name="T12" fmla="*/ 783 w 1567"/>
              <a:gd name="T13" fmla="*/ 130 h 1567"/>
              <a:gd name="T14" fmla="*/ 783 w 1567"/>
              <a:gd name="T15" fmla="*/ 130 h 1567"/>
              <a:gd name="T16" fmla="*/ 149 w 1567"/>
              <a:gd name="T17" fmla="*/ 783 h 1567"/>
              <a:gd name="T18" fmla="*/ 783 w 1567"/>
              <a:gd name="T19" fmla="*/ 1435 h 1567"/>
              <a:gd name="T20" fmla="*/ 1435 w 1567"/>
              <a:gd name="T21" fmla="*/ 783 h 1567"/>
              <a:gd name="T22" fmla="*/ 783 w 1567"/>
              <a:gd name="T23" fmla="*/ 13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7" h="1567">
                <a:moveTo>
                  <a:pt x="783" y="1566"/>
                </a:moveTo>
                <a:lnTo>
                  <a:pt x="783" y="1566"/>
                </a:lnTo>
                <a:cubicBezTo>
                  <a:pt x="354" y="1566"/>
                  <a:pt x="0" y="1211"/>
                  <a:pt x="0" y="783"/>
                </a:cubicBezTo>
                <a:cubicBezTo>
                  <a:pt x="0" y="354"/>
                  <a:pt x="354" y="0"/>
                  <a:pt x="783" y="0"/>
                </a:cubicBezTo>
                <a:cubicBezTo>
                  <a:pt x="1230" y="0"/>
                  <a:pt x="1566" y="354"/>
                  <a:pt x="1566" y="783"/>
                </a:cubicBezTo>
                <a:cubicBezTo>
                  <a:pt x="1566" y="1211"/>
                  <a:pt x="1230" y="1566"/>
                  <a:pt x="783" y="1566"/>
                </a:cubicBezTo>
                <a:close/>
                <a:moveTo>
                  <a:pt x="783" y="130"/>
                </a:moveTo>
                <a:lnTo>
                  <a:pt x="783" y="130"/>
                </a:lnTo>
                <a:cubicBezTo>
                  <a:pt x="429" y="130"/>
                  <a:pt x="149" y="428"/>
                  <a:pt x="149" y="783"/>
                </a:cubicBezTo>
                <a:cubicBezTo>
                  <a:pt x="149" y="1137"/>
                  <a:pt x="429" y="1435"/>
                  <a:pt x="783" y="1435"/>
                </a:cubicBezTo>
                <a:cubicBezTo>
                  <a:pt x="1137" y="1435"/>
                  <a:pt x="1435" y="1137"/>
                  <a:pt x="1435" y="783"/>
                </a:cubicBezTo>
                <a:cubicBezTo>
                  <a:pt x="1435" y="428"/>
                  <a:pt x="1137" y="130"/>
                  <a:pt x="783" y="130"/>
                </a:cubicBezTo>
                <a:close/>
              </a:path>
            </a:pathLst>
          </a:custGeom>
          <a:solidFill>
            <a:schemeClr val="accent3"/>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2" name="Freeform 230">
            <a:extLst>
              <a:ext uri="{FF2B5EF4-FFF2-40B4-BE49-F238E27FC236}">
                <a16:creationId xmlns:a16="http://schemas.microsoft.com/office/drawing/2014/main" id="{3703E4C7-7419-3C46-C236-D6B7E8C607A7}"/>
              </a:ext>
            </a:extLst>
          </p:cNvPr>
          <p:cNvSpPr>
            <a:spLocks noChangeArrowheads="1"/>
          </p:cNvSpPr>
          <p:nvPr/>
        </p:nvSpPr>
        <p:spPr bwMode="auto">
          <a:xfrm>
            <a:off x="2247561" y="2589424"/>
            <a:ext cx="723588" cy="714710"/>
          </a:xfrm>
          <a:custGeom>
            <a:avLst/>
            <a:gdLst>
              <a:gd name="T0" fmla="*/ 1435 w 1436"/>
              <a:gd name="T1" fmla="*/ 709 h 1418"/>
              <a:gd name="T2" fmla="*/ 1435 w 1436"/>
              <a:gd name="T3" fmla="*/ 709 h 1418"/>
              <a:gd name="T4" fmla="*/ 708 w 1436"/>
              <a:gd name="T5" fmla="*/ 1417 h 1418"/>
              <a:gd name="T6" fmla="*/ 0 w 1436"/>
              <a:gd name="T7" fmla="*/ 709 h 1418"/>
              <a:gd name="T8" fmla="*/ 708 w 1436"/>
              <a:gd name="T9" fmla="*/ 0 h 1418"/>
              <a:gd name="T10" fmla="*/ 1435 w 1436"/>
              <a:gd name="T11" fmla="*/ 709 h 1418"/>
            </a:gdLst>
            <a:ahLst/>
            <a:cxnLst>
              <a:cxn ang="0">
                <a:pos x="T0" y="T1"/>
              </a:cxn>
              <a:cxn ang="0">
                <a:pos x="T2" y="T3"/>
              </a:cxn>
              <a:cxn ang="0">
                <a:pos x="T4" y="T5"/>
              </a:cxn>
              <a:cxn ang="0">
                <a:pos x="T6" y="T7"/>
              </a:cxn>
              <a:cxn ang="0">
                <a:pos x="T8" y="T9"/>
              </a:cxn>
              <a:cxn ang="0">
                <a:pos x="T10" y="T11"/>
              </a:cxn>
            </a:cxnLst>
            <a:rect l="0" t="0" r="r" b="b"/>
            <a:pathLst>
              <a:path w="1436" h="1418">
                <a:moveTo>
                  <a:pt x="1435" y="709"/>
                </a:moveTo>
                <a:lnTo>
                  <a:pt x="1435" y="709"/>
                </a:lnTo>
                <a:cubicBezTo>
                  <a:pt x="1435" y="1100"/>
                  <a:pt x="1118" y="1417"/>
                  <a:pt x="708" y="1417"/>
                </a:cubicBezTo>
                <a:cubicBezTo>
                  <a:pt x="317" y="1417"/>
                  <a:pt x="0" y="1100"/>
                  <a:pt x="0" y="709"/>
                </a:cubicBezTo>
                <a:cubicBezTo>
                  <a:pt x="0" y="317"/>
                  <a:pt x="317" y="0"/>
                  <a:pt x="708" y="0"/>
                </a:cubicBezTo>
                <a:cubicBezTo>
                  <a:pt x="1118" y="0"/>
                  <a:pt x="1435" y="317"/>
                  <a:pt x="1435" y="709"/>
                </a:cubicBezTo>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3" name="Freeform 231">
            <a:extLst>
              <a:ext uri="{FF2B5EF4-FFF2-40B4-BE49-F238E27FC236}">
                <a16:creationId xmlns:a16="http://schemas.microsoft.com/office/drawing/2014/main" id="{AC4BBDBD-8815-8A86-2759-9481D2176711}"/>
              </a:ext>
            </a:extLst>
          </p:cNvPr>
          <p:cNvSpPr>
            <a:spLocks noChangeArrowheads="1"/>
          </p:cNvSpPr>
          <p:nvPr/>
        </p:nvSpPr>
        <p:spPr bwMode="auto">
          <a:xfrm>
            <a:off x="2209828" y="2553911"/>
            <a:ext cx="787957" cy="787957"/>
          </a:xfrm>
          <a:custGeom>
            <a:avLst/>
            <a:gdLst>
              <a:gd name="T0" fmla="*/ 783 w 1567"/>
              <a:gd name="T1" fmla="*/ 1566 h 1567"/>
              <a:gd name="T2" fmla="*/ 783 w 1567"/>
              <a:gd name="T3" fmla="*/ 1566 h 1567"/>
              <a:gd name="T4" fmla="*/ 0 w 1567"/>
              <a:gd name="T5" fmla="*/ 783 h 1567"/>
              <a:gd name="T6" fmla="*/ 783 w 1567"/>
              <a:gd name="T7" fmla="*/ 0 h 1567"/>
              <a:gd name="T8" fmla="*/ 1566 w 1567"/>
              <a:gd name="T9" fmla="*/ 783 h 1567"/>
              <a:gd name="T10" fmla="*/ 783 w 1567"/>
              <a:gd name="T11" fmla="*/ 1566 h 1567"/>
              <a:gd name="T12" fmla="*/ 783 w 1567"/>
              <a:gd name="T13" fmla="*/ 130 h 1567"/>
              <a:gd name="T14" fmla="*/ 783 w 1567"/>
              <a:gd name="T15" fmla="*/ 130 h 1567"/>
              <a:gd name="T16" fmla="*/ 149 w 1567"/>
              <a:gd name="T17" fmla="*/ 783 h 1567"/>
              <a:gd name="T18" fmla="*/ 783 w 1567"/>
              <a:gd name="T19" fmla="*/ 1435 h 1567"/>
              <a:gd name="T20" fmla="*/ 1435 w 1567"/>
              <a:gd name="T21" fmla="*/ 783 h 1567"/>
              <a:gd name="T22" fmla="*/ 783 w 1567"/>
              <a:gd name="T23" fmla="*/ 13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7" h="1567">
                <a:moveTo>
                  <a:pt x="783" y="1566"/>
                </a:moveTo>
                <a:lnTo>
                  <a:pt x="783" y="1566"/>
                </a:lnTo>
                <a:cubicBezTo>
                  <a:pt x="354" y="1566"/>
                  <a:pt x="0" y="1211"/>
                  <a:pt x="0" y="783"/>
                </a:cubicBezTo>
                <a:cubicBezTo>
                  <a:pt x="0" y="354"/>
                  <a:pt x="354" y="0"/>
                  <a:pt x="783" y="0"/>
                </a:cubicBezTo>
                <a:cubicBezTo>
                  <a:pt x="1230" y="0"/>
                  <a:pt x="1566" y="354"/>
                  <a:pt x="1566" y="783"/>
                </a:cubicBezTo>
                <a:cubicBezTo>
                  <a:pt x="1566" y="1211"/>
                  <a:pt x="1230" y="1566"/>
                  <a:pt x="783" y="1566"/>
                </a:cubicBezTo>
                <a:close/>
                <a:moveTo>
                  <a:pt x="783" y="130"/>
                </a:moveTo>
                <a:lnTo>
                  <a:pt x="783" y="130"/>
                </a:lnTo>
                <a:cubicBezTo>
                  <a:pt x="429" y="130"/>
                  <a:pt x="149" y="428"/>
                  <a:pt x="149" y="783"/>
                </a:cubicBezTo>
                <a:cubicBezTo>
                  <a:pt x="149" y="1136"/>
                  <a:pt x="429" y="1435"/>
                  <a:pt x="783" y="1435"/>
                </a:cubicBezTo>
                <a:cubicBezTo>
                  <a:pt x="1137" y="1435"/>
                  <a:pt x="1435" y="1136"/>
                  <a:pt x="1435" y="783"/>
                </a:cubicBezTo>
                <a:cubicBezTo>
                  <a:pt x="1435" y="428"/>
                  <a:pt x="1137" y="130"/>
                  <a:pt x="783" y="130"/>
                </a:cubicBezTo>
                <a:close/>
              </a:path>
            </a:pathLst>
          </a:custGeom>
          <a:solidFill>
            <a:schemeClr val="accent2"/>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4" name="Freeform 232">
            <a:extLst>
              <a:ext uri="{FF2B5EF4-FFF2-40B4-BE49-F238E27FC236}">
                <a16:creationId xmlns:a16="http://schemas.microsoft.com/office/drawing/2014/main" id="{BB388300-5077-EB9C-15BD-17E1CDA59144}"/>
              </a:ext>
            </a:extLst>
          </p:cNvPr>
          <p:cNvSpPr>
            <a:spLocks noChangeArrowheads="1"/>
          </p:cNvSpPr>
          <p:nvPr/>
        </p:nvSpPr>
        <p:spPr bwMode="auto">
          <a:xfrm>
            <a:off x="2247561" y="1501823"/>
            <a:ext cx="723588" cy="712491"/>
          </a:xfrm>
          <a:custGeom>
            <a:avLst/>
            <a:gdLst>
              <a:gd name="T0" fmla="*/ 1435 w 1436"/>
              <a:gd name="T1" fmla="*/ 708 h 1417"/>
              <a:gd name="T2" fmla="*/ 1435 w 1436"/>
              <a:gd name="T3" fmla="*/ 708 h 1417"/>
              <a:gd name="T4" fmla="*/ 708 w 1436"/>
              <a:gd name="T5" fmla="*/ 1416 h 1417"/>
              <a:gd name="T6" fmla="*/ 0 w 1436"/>
              <a:gd name="T7" fmla="*/ 708 h 1417"/>
              <a:gd name="T8" fmla="*/ 708 w 1436"/>
              <a:gd name="T9" fmla="*/ 0 h 1417"/>
              <a:gd name="T10" fmla="*/ 1435 w 1436"/>
              <a:gd name="T11" fmla="*/ 708 h 1417"/>
            </a:gdLst>
            <a:ahLst/>
            <a:cxnLst>
              <a:cxn ang="0">
                <a:pos x="T0" y="T1"/>
              </a:cxn>
              <a:cxn ang="0">
                <a:pos x="T2" y="T3"/>
              </a:cxn>
              <a:cxn ang="0">
                <a:pos x="T4" y="T5"/>
              </a:cxn>
              <a:cxn ang="0">
                <a:pos x="T6" y="T7"/>
              </a:cxn>
              <a:cxn ang="0">
                <a:pos x="T8" y="T9"/>
              </a:cxn>
              <a:cxn ang="0">
                <a:pos x="T10" y="T11"/>
              </a:cxn>
            </a:cxnLst>
            <a:rect l="0" t="0" r="r" b="b"/>
            <a:pathLst>
              <a:path w="1436" h="1417">
                <a:moveTo>
                  <a:pt x="1435" y="708"/>
                </a:moveTo>
                <a:lnTo>
                  <a:pt x="1435" y="708"/>
                </a:lnTo>
                <a:cubicBezTo>
                  <a:pt x="1435" y="1100"/>
                  <a:pt x="1118" y="1416"/>
                  <a:pt x="708" y="1416"/>
                </a:cubicBezTo>
                <a:cubicBezTo>
                  <a:pt x="317" y="1416"/>
                  <a:pt x="0" y="1100"/>
                  <a:pt x="0" y="708"/>
                </a:cubicBezTo>
                <a:cubicBezTo>
                  <a:pt x="0" y="317"/>
                  <a:pt x="317" y="0"/>
                  <a:pt x="708" y="0"/>
                </a:cubicBezTo>
                <a:cubicBezTo>
                  <a:pt x="1118" y="0"/>
                  <a:pt x="1435" y="317"/>
                  <a:pt x="1435" y="708"/>
                </a:cubicBezTo>
              </a:path>
            </a:pathLst>
          </a:custGeom>
          <a:solidFill>
            <a:srgbClr val="FFFFFF"/>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5" name="Freeform 233">
            <a:extLst>
              <a:ext uri="{FF2B5EF4-FFF2-40B4-BE49-F238E27FC236}">
                <a16:creationId xmlns:a16="http://schemas.microsoft.com/office/drawing/2014/main" id="{65533BFB-E026-E885-43CD-DE29D1DFD317}"/>
              </a:ext>
            </a:extLst>
          </p:cNvPr>
          <p:cNvSpPr>
            <a:spLocks noChangeArrowheads="1"/>
          </p:cNvSpPr>
          <p:nvPr/>
        </p:nvSpPr>
        <p:spPr bwMode="auto">
          <a:xfrm>
            <a:off x="2209828" y="1464090"/>
            <a:ext cx="787957" cy="787956"/>
          </a:xfrm>
          <a:custGeom>
            <a:avLst/>
            <a:gdLst>
              <a:gd name="T0" fmla="*/ 783 w 1567"/>
              <a:gd name="T1" fmla="*/ 1566 h 1567"/>
              <a:gd name="T2" fmla="*/ 783 w 1567"/>
              <a:gd name="T3" fmla="*/ 1566 h 1567"/>
              <a:gd name="T4" fmla="*/ 0 w 1567"/>
              <a:gd name="T5" fmla="*/ 783 h 1567"/>
              <a:gd name="T6" fmla="*/ 783 w 1567"/>
              <a:gd name="T7" fmla="*/ 0 h 1567"/>
              <a:gd name="T8" fmla="*/ 1566 w 1567"/>
              <a:gd name="T9" fmla="*/ 783 h 1567"/>
              <a:gd name="T10" fmla="*/ 783 w 1567"/>
              <a:gd name="T11" fmla="*/ 1566 h 1567"/>
              <a:gd name="T12" fmla="*/ 783 w 1567"/>
              <a:gd name="T13" fmla="*/ 131 h 1567"/>
              <a:gd name="T14" fmla="*/ 783 w 1567"/>
              <a:gd name="T15" fmla="*/ 131 h 1567"/>
              <a:gd name="T16" fmla="*/ 149 w 1567"/>
              <a:gd name="T17" fmla="*/ 783 h 1567"/>
              <a:gd name="T18" fmla="*/ 783 w 1567"/>
              <a:gd name="T19" fmla="*/ 1435 h 1567"/>
              <a:gd name="T20" fmla="*/ 1435 w 1567"/>
              <a:gd name="T21" fmla="*/ 783 h 1567"/>
              <a:gd name="T22" fmla="*/ 783 w 1567"/>
              <a:gd name="T23" fmla="*/ 131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7" h="1567">
                <a:moveTo>
                  <a:pt x="783" y="1566"/>
                </a:moveTo>
                <a:lnTo>
                  <a:pt x="783" y="1566"/>
                </a:lnTo>
                <a:cubicBezTo>
                  <a:pt x="354" y="1566"/>
                  <a:pt x="0" y="1212"/>
                  <a:pt x="0" y="783"/>
                </a:cubicBezTo>
                <a:cubicBezTo>
                  <a:pt x="0" y="355"/>
                  <a:pt x="354" y="0"/>
                  <a:pt x="783" y="0"/>
                </a:cubicBezTo>
                <a:cubicBezTo>
                  <a:pt x="1230" y="0"/>
                  <a:pt x="1566" y="355"/>
                  <a:pt x="1566" y="783"/>
                </a:cubicBezTo>
                <a:cubicBezTo>
                  <a:pt x="1566" y="1212"/>
                  <a:pt x="1230" y="1566"/>
                  <a:pt x="783" y="1566"/>
                </a:cubicBezTo>
                <a:close/>
                <a:moveTo>
                  <a:pt x="783" y="131"/>
                </a:moveTo>
                <a:lnTo>
                  <a:pt x="783" y="131"/>
                </a:lnTo>
                <a:cubicBezTo>
                  <a:pt x="429" y="131"/>
                  <a:pt x="149" y="430"/>
                  <a:pt x="149" y="783"/>
                </a:cubicBezTo>
                <a:cubicBezTo>
                  <a:pt x="149" y="1137"/>
                  <a:pt x="429" y="1435"/>
                  <a:pt x="783" y="1435"/>
                </a:cubicBezTo>
                <a:cubicBezTo>
                  <a:pt x="1137" y="1435"/>
                  <a:pt x="1435" y="1137"/>
                  <a:pt x="1435" y="783"/>
                </a:cubicBezTo>
                <a:cubicBezTo>
                  <a:pt x="1435" y="430"/>
                  <a:pt x="1137" y="131"/>
                  <a:pt x="783" y="131"/>
                </a:cubicBezTo>
                <a:close/>
              </a:path>
            </a:pathLst>
          </a:custGeom>
          <a:solidFill>
            <a:schemeClr val="accent1"/>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898">
              <a:latin typeface="Segoe UI" panose="020B0502040204020203" pitchFamily="34" charset="0"/>
            </a:endParaRPr>
          </a:p>
        </p:txBody>
      </p:sp>
      <p:sp>
        <p:nvSpPr>
          <p:cNvPr id="206" name="Freeform 234">
            <a:extLst>
              <a:ext uri="{FF2B5EF4-FFF2-40B4-BE49-F238E27FC236}">
                <a16:creationId xmlns:a16="http://schemas.microsoft.com/office/drawing/2014/main" id="{6D57B47A-57ED-6AA4-C3EA-932A39B2B690}"/>
              </a:ext>
            </a:extLst>
          </p:cNvPr>
          <p:cNvSpPr>
            <a:spLocks noChangeArrowheads="1"/>
          </p:cNvSpPr>
          <p:nvPr/>
        </p:nvSpPr>
        <p:spPr bwMode="auto">
          <a:xfrm>
            <a:off x="5597496" y="1510700"/>
            <a:ext cx="648122" cy="648122"/>
          </a:xfrm>
          <a:custGeom>
            <a:avLst/>
            <a:gdLst>
              <a:gd name="T0" fmla="*/ 1286 w 1287"/>
              <a:gd name="T1" fmla="*/ 634 h 1287"/>
              <a:gd name="T2" fmla="*/ 1286 w 1287"/>
              <a:gd name="T3" fmla="*/ 634 h 1287"/>
              <a:gd name="T4" fmla="*/ 653 w 1287"/>
              <a:gd name="T5" fmla="*/ 1286 h 1287"/>
              <a:gd name="T6" fmla="*/ 0 w 1287"/>
              <a:gd name="T7" fmla="*/ 634 h 1287"/>
              <a:gd name="T8" fmla="*/ 653 w 1287"/>
              <a:gd name="T9" fmla="*/ 0 h 1287"/>
              <a:gd name="T10" fmla="*/ 1286 w 1287"/>
              <a:gd name="T11" fmla="*/ 634 h 1287"/>
            </a:gdLst>
            <a:ahLst/>
            <a:cxnLst>
              <a:cxn ang="0">
                <a:pos x="T0" y="T1"/>
              </a:cxn>
              <a:cxn ang="0">
                <a:pos x="T2" y="T3"/>
              </a:cxn>
              <a:cxn ang="0">
                <a:pos x="T4" y="T5"/>
              </a:cxn>
              <a:cxn ang="0">
                <a:pos x="T6" y="T7"/>
              </a:cxn>
              <a:cxn ang="0">
                <a:pos x="T8" y="T9"/>
              </a:cxn>
              <a:cxn ang="0">
                <a:pos x="T10" y="T11"/>
              </a:cxn>
            </a:cxnLst>
            <a:rect l="0" t="0" r="r" b="b"/>
            <a:pathLst>
              <a:path w="1287" h="1287">
                <a:moveTo>
                  <a:pt x="1286" y="634"/>
                </a:moveTo>
                <a:lnTo>
                  <a:pt x="1286" y="634"/>
                </a:lnTo>
                <a:cubicBezTo>
                  <a:pt x="1286" y="1006"/>
                  <a:pt x="1007" y="1286"/>
                  <a:pt x="653" y="1286"/>
                </a:cubicBezTo>
                <a:cubicBezTo>
                  <a:pt x="298" y="1286"/>
                  <a:pt x="0" y="1006"/>
                  <a:pt x="0" y="634"/>
                </a:cubicBezTo>
                <a:cubicBezTo>
                  <a:pt x="0" y="279"/>
                  <a:pt x="298" y="0"/>
                  <a:pt x="653" y="0"/>
                </a:cubicBezTo>
                <a:cubicBezTo>
                  <a:pt x="1007" y="0"/>
                  <a:pt x="1286" y="279"/>
                  <a:pt x="1286" y="634"/>
                </a:cubicBezTo>
              </a:path>
            </a:pathLst>
          </a:custGeom>
          <a:solidFill>
            <a:schemeClr val="accent1"/>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050">
              <a:latin typeface="Segoe UI" panose="020B0502040204020203" pitchFamily="34" charset="0"/>
            </a:endParaRPr>
          </a:p>
        </p:txBody>
      </p:sp>
      <p:sp>
        <p:nvSpPr>
          <p:cNvPr id="207" name="Freeform 235">
            <a:extLst>
              <a:ext uri="{FF2B5EF4-FFF2-40B4-BE49-F238E27FC236}">
                <a16:creationId xmlns:a16="http://schemas.microsoft.com/office/drawing/2014/main" id="{EA58BFB2-A7B7-D412-2F26-B00993F76684}"/>
              </a:ext>
            </a:extLst>
          </p:cNvPr>
          <p:cNvSpPr>
            <a:spLocks noChangeArrowheads="1"/>
          </p:cNvSpPr>
          <p:nvPr/>
        </p:nvSpPr>
        <p:spPr bwMode="auto">
          <a:xfrm>
            <a:off x="5597496" y="2609401"/>
            <a:ext cx="648122" cy="648122"/>
          </a:xfrm>
          <a:custGeom>
            <a:avLst/>
            <a:gdLst>
              <a:gd name="T0" fmla="*/ 1286 w 1287"/>
              <a:gd name="T1" fmla="*/ 651 h 1287"/>
              <a:gd name="T2" fmla="*/ 1286 w 1287"/>
              <a:gd name="T3" fmla="*/ 651 h 1287"/>
              <a:gd name="T4" fmla="*/ 633 w 1287"/>
              <a:gd name="T5" fmla="*/ 1286 h 1287"/>
              <a:gd name="T6" fmla="*/ 0 w 1287"/>
              <a:gd name="T7" fmla="*/ 651 h 1287"/>
              <a:gd name="T8" fmla="*/ 633 w 1287"/>
              <a:gd name="T9" fmla="*/ 0 h 1287"/>
              <a:gd name="T10" fmla="*/ 1286 w 1287"/>
              <a:gd name="T11" fmla="*/ 651 h 1287"/>
            </a:gdLst>
            <a:ahLst/>
            <a:cxnLst>
              <a:cxn ang="0">
                <a:pos x="T0" y="T1"/>
              </a:cxn>
              <a:cxn ang="0">
                <a:pos x="T2" y="T3"/>
              </a:cxn>
              <a:cxn ang="0">
                <a:pos x="T4" y="T5"/>
              </a:cxn>
              <a:cxn ang="0">
                <a:pos x="T6" y="T7"/>
              </a:cxn>
              <a:cxn ang="0">
                <a:pos x="T8" y="T9"/>
              </a:cxn>
              <a:cxn ang="0">
                <a:pos x="T10" y="T11"/>
              </a:cxn>
            </a:cxnLst>
            <a:rect l="0" t="0" r="r" b="b"/>
            <a:pathLst>
              <a:path w="1287" h="1287">
                <a:moveTo>
                  <a:pt x="1286" y="651"/>
                </a:moveTo>
                <a:lnTo>
                  <a:pt x="1286" y="651"/>
                </a:lnTo>
                <a:cubicBezTo>
                  <a:pt x="1286" y="1006"/>
                  <a:pt x="988" y="1286"/>
                  <a:pt x="633" y="1286"/>
                </a:cubicBezTo>
                <a:cubicBezTo>
                  <a:pt x="279" y="1286"/>
                  <a:pt x="0" y="1006"/>
                  <a:pt x="0" y="651"/>
                </a:cubicBezTo>
                <a:cubicBezTo>
                  <a:pt x="0" y="279"/>
                  <a:pt x="279" y="0"/>
                  <a:pt x="633" y="0"/>
                </a:cubicBezTo>
                <a:cubicBezTo>
                  <a:pt x="988" y="0"/>
                  <a:pt x="1286" y="279"/>
                  <a:pt x="1286" y="651"/>
                </a:cubicBezTo>
              </a:path>
            </a:pathLst>
          </a:custGeom>
          <a:solidFill>
            <a:schemeClr val="accent2"/>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050">
              <a:latin typeface="Segoe UI" panose="020B0502040204020203" pitchFamily="34" charset="0"/>
            </a:endParaRPr>
          </a:p>
        </p:txBody>
      </p:sp>
      <p:sp>
        <p:nvSpPr>
          <p:cNvPr id="208" name="Freeform 236">
            <a:extLst>
              <a:ext uri="{FF2B5EF4-FFF2-40B4-BE49-F238E27FC236}">
                <a16:creationId xmlns:a16="http://schemas.microsoft.com/office/drawing/2014/main" id="{4FD47AF6-3E01-8A8E-DE5C-70B75306E298}"/>
              </a:ext>
            </a:extLst>
          </p:cNvPr>
          <p:cNvSpPr>
            <a:spLocks noChangeArrowheads="1"/>
          </p:cNvSpPr>
          <p:nvPr/>
        </p:nvSpPr>
        <p:spPr bwMode="auto">
          <a:xfrm>
            <a:off x="5597496" y="3670368"/>
            <a:ext cx="648122" cy="648122"/>
          </a:xfrm>
          <a:custGeom>
            <a:avLst/>
            <a:gdLst>
              <a:gd name="T0" fmla="*/ 1286 w 1287"/>
              <a:gd name="T1" fmla="*/ 634 h 1287"/>
              <a:gd name="T2" fmla="*/ 1286 w 1287"/>
              <a:gd name="T3" fmla="*/ 634 h 1287"/>
              <a:gd name="T4" fmla="*/ 633 w 1287"/>
              <a:gd name="T5" fmla="*/ 1286 h 1287"/>
              <a:gd name="T6" fmla="*/ 0 w 1287"/>
              <a:gd name="T7" fmla="*/ 634 h 1287"/>
              <a:gd name="T8" fmla="*/ 633 w 1287"/>
              <a:gd name="T9" fmla="*/ 0 h 1287"/>
              <a:gd name="T10" fmla="*/ 1286 w 1287"/>
              <a:gd name="T11" fmla="*/ 634 h 1287"/>
            </a:gdLst>
            <a:ahLst/>
            <a:cxnLst>
              <a:cxn ang="0">
                <a:pos x="T0" y="T1"/>
              </a:cxn>
              <a:cxn ang="0">
                <a:pos x="T2" y="T3"/>
              </a:cxn>
              <a:cxn ang="0">
                <a:pos x="T4" y="T5"/>
              </a:cxn>
              <a:cxn ang="0">
                <a:pos x="T6" y="T7"/>
              </a:cxn>
              <a:cxn ang="0">
                <a:pos x="T8" y="T9"/>
              </a:cxn>
              <a:cxn ang="0">
                <a:pos x="T10" y="T11"/>
              </a:cxn>
            </a:cxnLst>
            <a:rect l="0" t="0" r="r" b="b"/>
            <a:pathLst>
              <a:path w="1287" h="1287">
                <a:moveTo>
                  <a:pt x="1286" y="634"/>
                </a:moveTo>
                <a:lnTo>
                  <a:pt x="1286" y="634"/>
                </a:lnTo>
                <a:cubicBezTo>
                  <a:pt x="1286" y="987"/>
                  <a:pt x="988" y="1286"/>
                  <a:pt x="633" y="1286"/>
                </a:cubicBezTo>
                <a:cubicBezTo>
                  <a:pt x="279" y="1286"/>
                  <a:pt x="0" y="987"/>
                  <a:pt x="0" y="634"/>
                </a:cubicBezTo>
                <a:cubicBezTo>
                  <a:pt x="0" y="280"/>
                  <a:pt x="279" y="0"/>
                  <a:pt x="633" y="0"/>
                </a:cubicBezTo>
                <a:cubicBezTo>
                  <a:pt x="988" y="0"/>
                  <a:pt x="1286" y="280"/>
                  <a:pt x="1286" y="634"/>
                </a:cubicBezTo>
              </a:path>
            </a:pathLst>
          </a:custGeom>
          <a:solidFill>
            <a:schemeClr val="accent3"/>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050">
              <a:latin typeface="Segoe UI" panose="020B0502040204020203" pitchFamily="34" charset="0"/>
            </a:endParaRPr>
          </a:p>
        </p:txBody>
      </p:sp>
      <p:sp>
        <p:nvSpPr>
          <p:cNvPr id="209" name="Freeform 237">
            <a:extLst>
              <a:ext uri="{FF2B5EF4-FFF2-40B4-BE49-F238E27FC236}">
                <a16:creationId xmlns:a16="http://schemas.microsoft.com/office/drawing/2014/main" id="{505C1C16-E869-F6F6-F552-69F98D805EF4}"/>
              </a:ext>
            </a:extLst>
          </p:cNvPr>
          <p:cNvSpPr>
            <a:spLocks noChangeArrowheads="1"/>
          </p:cNvSpPr>
          <p:nvPr/>
        </p:nvSpPr>
        <p:spPr bwMode="auto">
          <a:xfrm>
            <a:off x="5597496" y="4795702"/>
            <a:ext cx="648122" cy="648122"/>
          </a:xfrm>
          <a:custGeom>
            <a:avLst/>
            <a:gdLst>
              <a:gd name="T0" fmla="*/ 1286 w 1287"/>
              <a:gd name="T1" fmla="*/ 633 h 1287"/>
              <a:gd name="T2" fmla="*/ 1286 w 1287"/>
              <a:gd name="T3" fmla="*/ 633 h 1287"/>
              <a:gd name="T4" fmla="*/ 633 w 1287"/>
              <a:gd name="T5" fmla="*/ 1286 h 1287"/>
              <a:gd name="T6" fmla="*/ 0 w 1287"/>
              <a:gd name="T7" fmla="*/ 633 h 1287"/>
              <a:gd name="T8" fmla="*/ 633 w 1287"/>
              <a:gd name="T9" fmla="*/ 0 h 1287"/>
              <a:gd name="T10" fmla="*/ 1286 w 1287"/>
              <a:gd name="T11" fmla="*/ 633 h 1287"/>
            </a:gdLst>
            <a:ahLst/>
            <a:cxnLst>
              <a:cxn ang="0">
                <a:pos x="T0" y="T1"/>
              </a:cxn>
              <a:cxn ang="0">
                <a:pos x="T2" y="T3"/>
              </a:cxn>
              <a:cxn ang="0">
                <a:pos x="T4" y="T5"/>
              </a:cxn>
              <a:cxn ang="0">
                <a:pos x="T6" y="T7"/>
              </a:cxn>
              <a:cxn ang="0">
                <a:pos x="T8" y="T9"/>
              </a:cxn>
              <a:cxn ang="0">
                <a:pos x="T10" y="T11"/>
              </a:cxn>
            </a:cxnLst>
            <a:rect l="0" t="0" r="r" b="b"/>
            <a:pathLst>
              <a:path w="1287" h="1287">
                <a:moveTo>
                  <a:pt x="1286" y="633"/>
                </a:moveTo>
                <a:lnTo>
                  <a:pt x="1286" y="633"/>
                </a:lnTo>
                <a:cubicBezTo>
                  <a:pt x="1286" y="987"/>
                  <a:pt x="988" y="1286"/>
                  <a:pt x="633" y="1286"/>
                </a:cubicBezTo>
                <a:cubicBezTo>
                  <a:pt x="279" y="1286"/>
                  <a:pt x="0" y="987"/>
                  <a:pt x="0" y="633"/>
                </a:cubicBezTo>
                <a:cubicBezTo>
                  <a:pt x="0" y="279"/>
                  <a:pt x="279" y="0"/>
                  <a:pt x="633" y="0"/>
                </a:cubicBezTo>
                <a:cubicBezTo>
                  <a:pt x="988" y="0"/>
                  <a:pt x="1286" y="279"/>
                  <a:pt x="1286" y="633"/>
                </a:cubicBezTo>
              </a:path>
            </a:pathLst>
          </a:custGeom>
          <a:solidFill>
            <a:schemeClr val="accent4"/>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050">
              <a:latin typeface="Segoe UI" panose="020B0502040204020203" pitchFamily="34" charset="0"/>
            </a:endParaRPr>
          </a:p>
        </p:txBody>
      </p:sp>
      <p:sp>
        <p:nvSpPr>
          <p:cNvPr id="210" name="Freeform 238">
            <a:extLst>
              <a:ext uri="{FF2B5EF4-FFF2-40B4-BE49-F238E27FC236}">
                <a16:creationId xmlns:a16="http://schemas.microsoft.com/office/drawing/2014/main" id="{6D7CEDE5-F049-4F5E-F734-A5628018B9D8}"/>
              </a:ext>
            </a:extLst>
          </p:cNvPr>
          <p:cNvSpPr>
            <a:spLocks noChangeArrowheads="1"/>
          </p:cNvSpPr>
          <p:nvPr/>
        </p:nvSpPr>
        <p:spPr bwMode="auto">
          <a:xfrm>
            <a:off x="6477001" y="1295400"/>
            <a:ext cx="4619624" cy="892278"/>
          </a:xfrm>
          <a:custGeom>
            <a:avLst/>
            <a:gdLst>
              <a:gd name="T0" fmla="*/ 260 w 4698"/>
              <a:gd name="T1" fmla="*/ 0 h 1771"/>
              <a:gd name="T2" fmla="*/ 260 w 4698"/>
              <a:gd name="T3" fmla="*/ 577 h 1771"/>
              <a:gd name="T4" fmla="*/ 0 w 4698"/>
              <a:gd name="T5" fmla="*/ 913 h 1771"/>
              <a:gd name="T6" fmla="*/ 260 w 4698"/>
              <a:gd name="T7" fmla="*/ 1174 h 1771"/>
              <a:gd name="T8" fmla="*/ 260 w 4698"/>
              <a:gd name="T9" fmla="*/ 1770 h 1771"/>
              <a:gd name="T10" fmla="*/ 4697 w 4698"/>
              <a:gd name="T11" fmla="*/ 1770 h 1771"/>
              <a:gd name="T12" fmla="*/ 4697 w 4698"/>
              <a:gd name="T13" fmla="*/ 0 h 1771"/>
              <a:gd name="T14" fmla="*/ 260 w 4698"/>
              <a:gd name="T15" fmla="*/ 0 h 1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8" h="1771">
                <a:moveTo>
                  <a:pt x="260" y="0"/>
                </a:moveTo>
                <a:lnTo>
                  <a:pt x="260" y="577"/>
                </a:lnTo>
                <a:lnTo>
                  <a:pt x="0" y="913"/>
                </a:lnTo>
                <a:lnTo>
                  <a:pt x="260" y="1174"/>
                </a:lnTo>
                <a:lnTo>
                  <a:pt x="260" y="1770"/>
                </a:lnTo>
                <a:lnTo>
                  <a:pt x="4697" y="1770"/>
                </a:lnTo>
                <a:lnTo>
                  <a:pt x="4697" y="0"/>
                </a:lnTo>
                <a:lnTo>
                  <a:pt x="260"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400">
              <a:solidFill>
                <a:schemeClr val="tx2"/>
              </a:solidFill>
              <a:latin typeface="Segoe UI" panose="020B0502040204020203" pitchFamily="34" charset="0"/>
            </a:endParaRPr>
          </a:p>
        </p:txBody>
      </p:sp>
      <p:sp>
        <p:nvSpPr>
          <p:cNvPr id="211" name="Freeform 240">
            <a:extLst>
              <a:ext uri="{FF2B5EF4-FFF2-40B4-BE49-F238E27FC236}">
                <a16:creationId xmlns:a16="http://schemas.microsoft.com/office/drawing/2014/main" id="{AC6DE6FD-73F7-01C8-7CCC-C3E2750523A9}"/>
              </a:ext>
            </a:extLst>
          </p:cNvPr>
          <p:cNvSpPr>
            <a:spLocks noChangeArrowheads="1"/>
          </p:cNvSpPr>
          <p:nvPr/>
        </p:nvSpPr>
        <p:spPr bwMode="auto">
          <a:xfrm>
            <a:off x="6477001" y="2420735"/>
            <a:ext cx="4619624" cy="892278"/>
          </a:xfrm>
          <a:custGeom>
            <a:avLst/>
            <a:gdLst>
              <a:gd name="T0" fmla="*/ 260 w 4698"/>
              <a:gd name="T1" fmla="*/ 0 h 1771"/>
              <a:gd name="T2" fmla="*/ 260 w 4698"/>
              <a:gd name="T3" fmla="*/ 577 h 1771"/>
              <a:gd name="T4" fmla="*/ 0 w 4698"/>
              <a:gd name="T5" fmla="*/ 913 h 1771"/>
              <a:gd name="T6" fmla="*/ 260 w 4698"/>
              <a:gd name="T7" fmla="*/ 1174 h 1771"/>
              <a:gd name="T8" fmla="*/ 260 w 4698"/>
              <a:gd name="T9" fmla="*/ 1770 h 1771"/>
              <a:gd name="T10" fmla="*/ 4697 w 4698"/>
              <a:gd name="T11" fmla="*/ 1770 h 1771"/>
              <a:gd name="T12" fmla="*/ 4697 w 4698"/>
              <a:gd name="T13" fmla="*/ 0 h 1771"/>
              <a:gd name="T14" fmla="*/ 260 w 4698"/>
              <a:gd name="T15" fmla="*/ 0 h 1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8" h="1771">
                <a:moveTo>
                  <a:pt x="260" y="0"/>
                </a:moveTo>
                <a:lnTo>
                  <a:pt x="260" y="577"/>
                </a:lnTo>
                <a:lnTo>
                  <a:pt x="0" y="913"/>
                </a:lnTo>
                <a:lnTo>
                  <a:pt x="260" y="1174"/>
                </a:lnTo>
                <a:lnTo>
                  <a:pt x="260" y="1770"/>
                </a:lnTo>
                <a:lnTo>
                  <a:pt x="4697" y="1770"/>
                </a:lnTo>
                <a:lnTo>
                  <a:pt x="4697" y="0"/>
                </a:lnTo>
                <a:lnTo>
                  <a:pt x="260"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400">
              <a:solidFill>
                <a:schemeClr val="tx2"/>
              </a:solidFill>
              <a:latin typeface="Segoe UI" panose="020B0502040204020203" pitchFamily="34" charset="0"/>
            </a:endParaRPr>
          </a:p>
        </p:txBody>
      </p:sp>
      <p:sp>
        <p:nvSpPr>
          <p:cNvPr id="212" name="Freeform 242">
            <a:extLst>
              <a:ext uri="{FF2B5EF4-FFF2-40B4-BE49-F238E27FC236}">
                <a16:creationId xmlns:a16="http://schemas.microsoft.com/office/drawing/2014/main" id="{D7D65700-9771-ED92-FED4-33ED6C0E51DD}"/>
              </a:ext>
            </a:extLst>
          </p:cNvPr>
          <p:cNvSpPr>
            <a:spLocks noChangeArrowheads="1"/>
          </p:cNvSpPr>
          <p:nvPr/>
        </p:nvSpPr>
        <p:spPr bwMode="auto">
          <a:xfrm>
            <a:off x="6477001" y="3546071"/>
            <a:ext cx="4619624" cy="892278"/>
          </a:xfrm>
          <a:custGeom>
            <a:avLst/>
            <a:gdLst>
              <a:gd name="T0" fmla="*/ 260 w 4698"/>
              <a:gd name="T1" fmla="*/ 0 h 1772"/>
              <a:gd name="T2" fmla="*/ 260 w 4698"/>
              <a:gd name="T3" fmla="*/ 597 h 1772"/>
              <a:gd name="T4" fmla="*/ 0 w 4698"/>
              <a:gd name="T5" fmla="*/ 914 h 1772"/>
              <a:gd name="T6" fmla="*/ 260 w 4698"/>
              <a:gd name="T7" fmla="*/ 1175 h 1772"/>
              <a:gd name="T8" fmla="*/ 260 w 4698"/>
              <a:gd name="T9" fmla="*/ 1771 h 1772"/>
              <a:gd name="T10" fmla="*/ 4697 w 4698"/>
              <a:gd name="T11" fmla="*/ 1771 h 1772"/>
              <a:gd name="T12" fmla="*/ 4697 w 4698"/>
              <a:gd name="T13" fmla="*/ 0 h 1772"/>
              <a:gd name="T14" fmla="*/ 260 w 4698"/>
              <a:gd name="T15" fmla="*/ 0 h 17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8" h="1772">
                <a:moveTo>
                  <a:pt x="260" y="0"/>
                </a:moveTo>
                <a:lnTo>
                  <a:pt x="260" y="597"/>
                </a:lnTo>
                <a:lnTo>
                  <a:pt x="0" y="914"/>
                </a:lnTo>
                <a:lnTo>
                  <a:pt x="260" y="1175"/>
                </a:lnTo>
                <a:lnTo>
                  <a:pt x="260" y="1771"/>
                </a:lnTo>
                <a:lnTo>
                  <a:pt x="4697" y="1771"/>
                </a:lnTo>
                <a:lnTo>
                  <a:pt x="4697" y="0"/>
                </a:lnTo>
                <a:lnTo>
                  <a:pt x="260"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400">
              <a:solidFill>
                <a:schemeClr val="tx2"/>
              </a:solidFill>
              <a:latin typeface="Segoe UI" panose="020B0502040204020203" pitchFamily="34" charset="0"/>
            </a:endParaRPr>
          </a:p>
        </p:txBody>
      </p:sp>
      <p:sp>
        <p:nvSpPr>
          <p:cNvPr id="213" name="Freeform 244">
            <a:extLst>
              <a:ext uri="{FF2B5EF4-FFF2-40B4-BE49-F238E27FC236}">
                <a16:creationId xmlns:a16="http://schemas.microsoft.com/office/drawing/2014/main" id="{B36E41B1-AA0F-0A54-00E0-6F26C76D3510}"/>
              </a:ext>
            </a:extLst>
          </p:cNvPr>
          <p:cNvSpPr>
            <a:spLocks noChangeArrowheads="1"/>
          </p:cNvSpPr>
          <p:nvPr/>
        </p:nvSpPr>
        <p:spPr bwMode="auto">
          <a:xfrm>
            <a:off x="6477001" y="4673625"/>
            <a:ext cx="4619624" cy="892278"/>
          </a:xfrm>
          <a:custGeom>
            <a:avLst/>
            <a:gdLst>
              <a:gd name="T0" fmla="*/ 260 w 4698"/>
              <a:gd name="T1" fmla="*/ 0 h 1771"/>
              <a:gd name="T2" fmla="*/ 260 w 4698"/>
              <a:gd name="T3" fmla="*/ 596 h 1771"/>
              <a:gd name="T4" fmla="*/ 0 w 4698"/>
              <a:gd name="T5" fmla="*/ 931 h 1771"/>
              <a:gd name="T6" fmla="*/ 260 w 4698"/>
              <a:gd name="T7" fmla="*/ 1173 h 1771"/>
              <a:gd name="T8" fmla="*/ 260 w 4698"/>
              <a:gd name="T9" fmla="*/ 1770 h 1771"/>
              <a:gd name="T10" fmla="*/ 4697 w 4698"/>
              <a:gd name="T11" fmla="*/ 1770 h 1771"/>
              <a:gd name="T12" fmla="*/ 4697 w 4698"/>
              <a:gd name="T13" fmla="*/ 0 h 1771"/>
              <a:gd name="T14" fmla="*/ 260 w 4698"/>
              <a:gd name="T15" fmla="*/ 0 h 1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8" h="1771">
                <a:moveTo>
                  <a:pt x="260" y="0"/>
                </a:moveTo>
                <a:lnTo>
                  <a:pt x="260" y="596"/>
                </a:lnTo>
                <a:lnTo>
                  <a:pt x="0" y="931"/>
                </a:lnTo>
                <a:lnTo>
                  <a:pt x="260" y="1173"/>
                </a:lnTo>
                <a:lnTo>
                  <a:pt x="260" y="1770"/>
                </a:lnTo>
                <a:lnTo>
                  <a:pt x="4697" y="1770"/>
                </a:lnTo>
                <a:lnTo>
                  <a:pt x="4697" y="0"/>
                </a:lnTo>
                <a:lnTo>
                  <a:pt x="260" y="0"/>
                </a:lnTo>
              </a:path>
            </a:pathLst>
          </a:custGeom>
          <a:solidFill>
            <a:schemeClr val="bg1">
              <a:lumMod val="95000"/>
            </a:schemeClr>
          </a:solid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SV" sz="1400">
              <a:solidFill>
                <a:schemeClr val="tx2"/>
              </a:solidFill>
              <a:latin typeface="Segoe UI" panose="020B0502040204020203" pitchFamily="34" charset="0"/>
            </a:endParaRPr>
          </a:p>
        </p:txBody>
      </p:sp>
      <p:sp>
        <p:nvSpPr>
          <p:cNvPr id="214" name="TextBox 213">
            <a:extLst>
              <a:ext uri="{FF2B5EF4-FFF2-40B4-BE49-F238E27FC236}">
                <a16:creationId xmlns:a16="http://schemas.microsoft.com/office/drawing/2014/main" id="{6C7DA654-8433-6F26-952A-44A512BE3716}"/>
              </a:ext>
            </a:extLst>
          </p:cNvPr>
          <p:cNvSpPr txBox="1"/>
          <p:nvPr/>
        </p:nvSpPr>
        <p:spPr>
          <a:xfrm>
            <a:off x="6784440" y="1563702"/>
            <a:ext cx="3934774" cy="369332"/>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 </a:t>
            </a:r>
          </a:p>
        </p:txBody>
      </p:sp>
      <p:sp>
        <p:nvSpPr>
          <p:cNvPr id="215" name="TextBox 214">
            <a:extLst>
              <a:ext uri="{FF2B5EF4-FFF2-40B4-BE49-F238E27FC236}">
                <a16:creationId xmlns:a16="http://schemas.microsoft.com/office/drawing/2014/main" id="{5F3613E1-11C1-5C0B-B141-2216C7FCD229}"/>
              </a:ext>
            </a:extLst>
          </p:cNvPr>
          <p:cNvSpPr txBox="1"/>
          <p:nvPr/>
        </p:nvSpPr>
        <p:spPr>
          <a:xfrm>
            <a:off x="6784440" y="2697259"/>
            <a:ext cx="3934774" cy="369332"/>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 </a:t>
            </a:r>
          </a:p>
        </p:txBody>
      </p:sp>
      <p:sp>
        <p:nvSpPr>
          <p:cNvPr id="216" name="TextBox 215">
            <a:extLst>
              <a:ext uri="{FF2B5EF4-FFF2-40B4-BE49-F238E27FC236}">
                <a16:creationId xmlns:a16="http://schemas.microsoft.com/office/drawing/2014/main" id="{D054D6B5-D688-1BBD-4CE8-4E37CBF57315}"/>
              </a:ext>
            </a:extLst>
          </p:cNvPr>
          <p:cNvSpPr txBox="1"/>
          <p:nvPr/>
        </p:nvSpPr>
        <p:spPr>
          <a:xfrm>
            <a:off x="6784440" y="3816992"/>
            <a:ext cx="3934774" cy="369332"/>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 </a:t>
            </a:r>
          </a:p>
        </p:txBody>
      </p:sp>
      <p:sp>
        <p:nvSpPr>
          <p:cNvPr id="217" name="TextBox 216">
            <a:extLst>
              <a:ext uri="{FF2B5EF4-FFF2-40B4-BE49-F238E27FC236}">
                <a16:creationId xmlns:a16="http://schemas.microsoft.com/office/drawing/2014/main" id="{8DC7FC64-75CA-CD7E-6CFA-21C64AE377C7}"/>
              </a:ext>
            </a:extLst>
          </p:cNvPr>
          <p:cNvSpPr txBox="1"/>
          <p:nvPr/>
        </p:nvSpPr>
        <p:spPr>
          <a:xfrm>
            <a:off x="6784440" y="4964374"/>
            <a:ext cx="3934774" cy="369332"/>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 </a:t>
            </a:r>
          </a:p>
        </p:txBody>
      </p:sp>
      <p:sp>
        <p:nvSpPr>
          <p:cNvPr id="222" name="Rectangle 221">
            <a:extLst>
              <a:ext uri="{FF2B5EF4-FFF2-40B4-BE49-F238E27FC236}">
                <a16:creationId xmlns:a16="http://schemas.microsoft.com/office/drawing/2014/main" id="{0B736478-ED63-C17B-8700-02C90442B66C}"/>
              </a:ext>
            </a:extLst>
          </p:cNvPr>
          <p:cNvSpPr/>
          <p:nvPr/>
        </p:nvSpPr>
        <p:spPr>
          <a:xfrm>
            <a:off x="5526581" y="1675021"/>
            <a:ext cx="789952" cy="369332"/>
          </a:xfrm>
          <a:prstGeom prst="rect">
            <a:avLst/>
          </a:prstGeom>
        </p:spPr>
        <p:txBody>
          <a:bodyPr wrap="square">
            <a:spAutoFit/>
          </a:bodyPr>
          <a:lstStyle/>
          <a:p>
            <a:pPr algn="ctr"/>
            <a:r>
              <a:rPr lang="en-US" b="1">
                <a:solidFill>
                  <a:schemeClr val="bg1"/>
                </a:solidFill>
                <a:latin typeface="Segoe UI" panose="020B0502040204020203" pitchFamily="34" charset="0"/>
                <a:ea typeface="Roboto Medium" panose="02000000000000000000" pitchFamily="2" charset="0"/>
                <a:cs typeface="Montserrat" charset="0"/>
              </a:rPr>
              <a:t>1</a:t>
            </a:r>
          </a:p>
        </p:txBody>
      </p:sp>
      <p:sp>
        <p:nvSpPr>
          <p:cNvPr id="223" name="Rectangle 222">
            <a:extLst>
              <a:ext uri="{FF2B5EF4-FFF2-40B4-BE49-F238E27FC236}">
                <a16:creationId xmlns:a16="http://schemas.microsoft.com/office/drawing/2014/main" id="{0092EA22-32AF-8F47-4119-20C631C6FAE4}"/>
              </a:ext>
            </a:extLst>
          </p:cNvPr>
          <p:cNvSpPr/>
          <p:nvPr/>
        </p:nvSpPr>
        <p:spPr>
          <a:xfrm>
            <a:off x="5526581" y="2767107"/>
            <a:ext cx="789952" cy="369332"/>
          </a:xfrm>
          <a:prstGeom prst="rect">
            <a:avLst/>
          </a:prstGeom>
        </p:spPr>
        <p:txBody>
          <a:bodyPr wrap="square">
            <a:spAutoFit/>
          </a:bodyPr>
          <a:lstStyle/>
          <a:p>
            <a:pPr algn="ctr"/>
            <a:r>
              <a:rPr lang="en-US" b="1">
                <a:solidFill>
                  <a:schemeClr val="bg1"/>
                </a:solidFill>
                <a:latin typeface="Segoe UI" panose="020B0502040204020203" pitchFamily="34" charset="0"/>
                <a:ea typeface="Roboto Medium" panose="02000000000000000000" pitchFamily="2" charset="0"/>
                <a:cs typeface="Montserrat" charset="0"/>
              </a:rPr>
              <a:t>2</a:t>
            </a:r>
          </a:p>
        </p:txBody>
      </p:sp>
      <p:sp>
        <p:nvSpPr>
          <p:cNvPr id="224" name="Rectangle 223">
            <a:extLst>
              <a:ext uri="{FF2B5EF4-FFF2-40B4-BE49-F238E27FC236}">
                <a16:creationId xmlns:a16="http://schemas.microsoft.com/office/drawing/2014/main" id="{C23C9ABD-03F7-ED70-6F4B-6C45FDB5BC7F}"/>
              </a:ext>
            </a:extLst>
          </p:cNvPr>
          <p:cNvSpPr/>
          <p:nvPr/>
        </p:nvSpPr>
        <p:spPr>
          <a:xfrm>
            <a:off x="5526581" y="3831545"/>
            <a:ext cx="789952" cy="369332"/>
          </a:xfrm>
          <a:prstGeom prst="rect">
            <a:avLst/>
          </a:prstGeom>
        </p:spPr>
        <p:txBody>
          <a:bodyPr wrap="square">
            <a:spAutoFit/>
          </a:bodyPr>
          <a:lstStyle/>
          <a:p>
            <a:pPr algn="ctr"/>
            <a:r>
              <a:rPr lang="en-US" b="1">
                <a:solidFill>
                  <a:schemeClr val="bg1"/>
                </a:solidFill>
                <a:latin typeface="Segoe UI" panose="020B0502040204020203" pitchFamily="34" charset="0"/>
                <a:ea typeface="Roboto Medium" panose="02000000000000000000" pitchFamily="2" charset="0"/>
                <a:cs typeface="Montserrat" charset="0"/>
              </a:rPr>
              <a:t>3</a:t>
            </a:r>
          </a:p>
        </p:txBody>
      </p:sp>
      <p:sp>
        <p:nvSpPr>
          <p:cNvPr id="225" name="Rectangle 224">
            <a:extLst>
              <a:ext uri="{FF2B5EF4-FFF2-40B4-BE49-F238E27FC236}">
                <a16:creationId xmlns:a16="http://schemas.microsoft.com/office/drawing/2014/main" id="{021109CD-14C0-B19C-38C2-6F6A7D5BD96B}"/>
              </a:ext>
            </a:extLst>
          </p:cNvPr>
          <p:cNvSpPr/>
          <p:nvPr/>
        </p:nvSpPr>
        <p:spPr>
          <a:xfrm>
            <a:off x="5526581" y="4965102"/>
            <a:ext cx="789952" cy="369332"/>
          </a:xfrm>
          <a:prstGeom prst="rect">
            <a:avLst/>
          </a:prstGeom>
        </p:spPr>
        <p:txBody>
          <a:bodyPr wrap="square">
            <a:spAutoFit/>
          </a:bodyPr>
          <a:lstStyle/>
          <a:p>
            <a:pPr algn="ctr"/>
            <a:r>
              <a:rPr lang="en-US" b="1">
                <a:solidFill>
                  <a:schemeClr val="bg1"/>
                </a:solidFill>
                <a:latin typeface="Segoe UI" panose="020B0502040204020203" pitchFamily="34" charset="0"/>
                <a:ea typeface="Roboto Medium" panose="02000000000000000000" pitchFamily="2" charset="0"/>
                <a:cs typeface="Montserrat" charset="0"/>
              </a:rPr>
              <a:t>4</a:t>
            </a:r>
          </a:p>
        </p:txBody>
      </p:sp>
      <p:sp>
        <p:nvSpPr>
          <p:cNvPr id="226" name="Gráfico 211">
            <a:extLst>
              <a:ext uri="{FF2B5EF4-FFF2-40B4-BE49-F238E27FC236}">
                <a16:creationId xmlns:a16="http://schemas.microsoft.com/office/drawing/2014/main" id="{7A57E85F-136D-55D9-5882-6D5ED89D7A3A}"/>
              </a:ext>
            </a:extLst>
          </p:cNvPr>
          <p:cNvSpPr/>
          <p:nvPr/>
        </p:nvSpPr>
        <p:spPr>
          <a:xfrm>
            <a:off x="2434226" y="1652011"/>
            <a:ext cx="353155" cy="353155"/>
          </a:xfrm>
          <a:custGeom>
            <a:avLst/>
            <a:gdLst>
              <a:gd name="connsiteX0" fmla="*/ 519307 w 571237"/>
              <a:gd name="connsiteY0" fmla="*/ 0 h 571237"/>
              <a:gd name="connsiteX1" fmla="*/ 51931 w 571237"/>
              <a:gd name="connsiteY1" fmla="*/ 0 h 571237"/>
              <a:gd name="connsiteX2" fmla="*/ 0 w 571237"/>
              <a:gd name="connsiteY2" fmla="*/ 51931 h 571237"/>
              <a:gd name="connsiteX3" fmla="*/ 0 w 571237"/>
              <a:gd name="connsiteY3" fmla="*/ 519307 h 571237"/>
              <a:gd name="connsiteX4" fmla="*/ 51931 w 571237"/>
              <a:gd name="connsiteY4" fmla="*/ 571238 h 571237"/>
              <a:gd name="connsiteX5" fmla="*/ 519307 w 571237"/>
              <a:gd name="connsiteY5" fmla="*/ 571238 h 571237"/>
              <a:gd name="connsiteX6" fmla="*/ 571238 w 571237"/>
              <a:gd name="connsiteY6" fmla="*/ 519307 h 571237"/>
              <a:gd name="connsiteX7" fmla="*/ 571238 w 571237"/>
              <a:gd name="connsiteY7" fmla="*/ 51931 h 571237"/>
              <a:gd name="connsiteX8" fmla="*/ 519307 w 571237"/>
              <a:gd name="connsiteY8" fmla="*/ 0 h 571237"/>
              <a:gd name="connsiteX9" fmla="*/ 411639 w 571237"/>
              <a:gd name="connsiteY9" fmla="*/ 374926 h 571237"/>
              <a:gd name="connsiteX10" fmla="*/ 411639 w 571237"/>
              <a:gd name="connsiteY10" fmla="*/ 393287 h 571237"/>
              <a:gd name="connsiteX11" fmla="*/ 393283 w 571237"/>
              <a:gd name="connsiteY11" fmla="*/ 411643 h 571237"/>
              <a:gd name="connsiteX12" fmla="*/ 374922 w 571237"/>
              <a:gd name="connsiteY12" fmla="*/ 411643 h 571237"/>
              <a:gd name="connsiteX13" fmla="*/ 285616 w 571237"/>
              <a:gd name="connsiteY13" fmla="*/ 322338 h 571237"/>
              <a:gd name="connsiteX14" fmla="*/ 196311 w 571237"/>
              <a:gd name="connsiteY14" fmla="*/ 411643 h 571237"/>
              <a:gd name="connsiteX15" fmla="*/ 177950 w 571237"/>
              <a:gd name="connsiteY15" fmla="*/ 411643 h 571237"/>
              <a:gd name="connsiteX16" fmla="*/ 159594 w 571237"/>
              <a:gd name="connsiteY16" fmla="*/ 393287 h 571237"/>
              <a:gd name="connsiteX17" fmla="*/ 159594 w 571237"/>
              <a:gd name="connsiteY17" fmla="*/ 374926 h 571237"/>
              <a:gd name="connsiteX18" fmla="*/ 248899 w 571237"/>
              <a:gd name="connsiteY18" fmla="*/ 285620 h 571237"/>
              <a:gd name="connsiteX19" fmla="*/ 159594 w 571237"/>
              <a:gd name="connsiteY19" fmla="*/ 196315 h 571237"/>
              <a:gd name="connsiteX20" fmla="*/ 159594 w 571237"/>
              <a:gd name="connsiteY20" fmla="*/ 177954 h 571237"/>
              <a:gd name="connsiteX21" fmla="*/ 177950 w 571237"/>
              <a:gd name="connsiteY21" fmla="*/ 159598 h 571237"/>
              <a:gd name="connsiteX22" fmla="*/ 196311 w 571237"/>
              <a:gd name="connsiteY22" fmla="*/ 159598 h 571237"/>
              <a:gd name="connsiteX23" fmla="*/ 285616 w 571237"/>
              <a:gd name="connsiteY23" fmla="*/ 248903 h 571237"/>
              <a:gd name="connsiteX24" fmla="*/ 374922 w 571237"/>
              <a:gd name="connsiteY24" fmla="*/ 159598 h 571237"/>
              <a:gd name="connsiteX25" fmla="*/ 393283 w 571237"/>
              <a:gd name="connsiteY25" fmla="*/ 159598 h 571237"/>
              <a:gd name="connsiteX26" fmla="*/ 411639 w 571237"/>
              <a:gd name="connsiteY26" fmla="*/ 177954 h 571237"/>
              <a:gd name="connsiteX27" fmla="*/ 411639 w 571237"/>
              <a:gd name="connsiteY27" fmla="*/ 196315 h 571237"/>
              <a:gd name="connsiteX28" fmla="*/ 322333 w 571237"/>
              <a:gd name="connsiteY28" fmla="*/ 285620 h 571237"/>
              <a:gd name="connsiteX29" fmla="*/ 411639 w 571237"/>
              <a:gd name="connsiteY29" fmla="*/ 374926 h 57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1237" h="571237">
                <a:moveTo>
                  <a:pt x="519307" y="0"/>
                </a:moveTo>
                <a:lnTo>
                  <a:pt x="51931" y="0"/>
                </a:lnTo>
                <a:cubicBezTo>
                  <a:pt x="23303" y="0"/>
                  <a:pt x="0" y="23290"/>
                  <a:pt x="0" y="51931"/>
                </a:cubicBezTo>
                <a:lnTo>
                  <a:pt x="0" y="519307"/>
                </a:lnTo>
                <a:cubicBezTo>
                  <a:pt x="0" y="547947"/>
                  <a:pt x="23303" y="571238"/>
                  <a:pt x="51931" y="571238"/>
                </a:cubicBezTo>
                <a:lnTo>
                  <a:pt x="519307" y="571238"/>
                </a:lnTo>
                <a:cubicBezTo>
                  <a:pt x="547934" y="571238"/>
                  <a:pt x="571238" y="547948"/>
                  <a:pt x="571238" y="519307"/>
                </a:cubicBezTo>
                <a:lnTo>
                  <a:pt x="571238" y="51931"/>
                </a:lnTo>
                <a:cubicBezTo>
                  <a:pt x="571236" y="23290"/>
                  <a:pt x="547934" y="0"/>
                  <a:pt x="519307" y="0"/>
                </a:cubicBezTo>
                <a:close/>
                <a:moveTo>
                  <a:pt x="411639" y="374926"/>
                </a:moveTo>
                <a:cubicBezTo>
                  <a:pt x="416710" y="379996"/>
                  <a:pt x="416710" y="388216"/>
                  <a:pt x="411639" y="393287"/>
                </a:cubicBezTo>
                <a:lnTo>
                  <a:pt x="393283" y="411643"/>
                </a:lnTo>
                <a:cubicBezTo>
                  <a:pt x="388211" y="416713"/>
                  <a:pt x="379993" y="416713"/>
                  <a:pt x="374922" y="411643"/>
                </a:cubicBezTo>
                <a:lnTo>
                  <a:pt x="285616" y="322338"/>
                </a:lnTo>
                <a:lnTo>
                  <a:pt x="196311" y="411643"/>
                </a:lnTo>
                <a:cubicBezTo>
                  <a:pt x="191239" y="416713"/>
                  <a:pt x="183021" y="416713"/>
                  <a:pt x="177950" y="411643"/>
                </a:cubicBezTo>
                <a:lnTo>
                  <a:pt x="159594" y="393287"/>
                </a:lnTo>
                <a:cubicBezTo>
                  <a:pt x="154522" y="388217"/>
                  <a:pt x="154522" y="379997"/>
                  <a:pt x="159594" y="374926"/>
                </a:cubicBezTo>
                <a:lnTo>
                  <a:pt x="248899" y="285620"/>
                </a:lnTo>
                <a:lnTo>
                  <a:pt x="159594" y="196315"/>
                </a:lnTo>
                <a:cubicBezTo>
                  <a:pt x="154522" y="191245"/>
                  <a:pt x="154522" y="183025"/>
                  <a:pt x="159594" y="177954"/>
                </a:cubicBezTo>
                <a:lnTo>
                  <a:pt x="177950" y="159598"/>
                </a:lnTo>
                <a:cubicBezTo>
                  <a:pt x="183021" y="154528"/>
                  <a:pt x="191239" y="154528"/>
                  <a:pt x="196311" y="159598"/>
                </a:cubicBezTo>
                <a:lnTo>
                  <a:pt x="285616" y="248903"/>
                </a:lnTo>
                <a:lnTo>
                  <a:pt x="374922" y="159598"/>
                </a:lnTo>
                <a:cubicBezTo>
                  <a:pt x="379993" y="154528"/>
                  <a:pt x="388211" y="154528"/>
                  <a:pt x="393283" y="159598"/>
                </a:cubicBezTo>
                <a:lnTo>
                  <a:pt x="411639" y="177954"/>
                </a:lnTo>
                <a:cubicBezTo>
                  <a:pt x="416710" y="183024"/>
                  <a:pt x="416710" y="191244"/>
                  <a:pt x="411639" y="196315"/>
                </a:cubicBezTo>
                <a:lnTo>
                  <a:pt x="322333" y="285620"/>
                </a:lnTo>
                <a:lnTo>
                  <a:pt x="411639" y="374926"/>
                </a:lnTo>
                <a:close/>
              </a:path>
            </a:pathLst>
          </a:custGeom>
          <a:solidFill>
            <a:schemeClr val="accent1"/>
          </a:solidFill>
          <a:ln w="1198" cap="flat">
            <a:noFill/>
            <a:prstDash val="solid"/>
            <a:miter/>
          </a:ln>
        </p:spPr>
        <p:txBody>
          <a:bodyPr rtlCol="0" anchor="ctr"/>
          <a:lstStyle/>
          <a:p>
            <a:endParaRPr lang="es-MX" sz="898">
              <a:latin typeface="Segoe UI" panose="020B0502040204020203" pitchFamily="34" charset="0"/>
            </a:endParaRPr>
          </a:p>
        </p:txBody>
      </p:sp>
      <p:sp>
        <p:nvSpPr>
          <p:cNvPr id="227" name="Forma libre 142">
            <a:extLst>
              <a:ext uri="{FF2B5EF4-FFF2-40B4-BE49-F238E27FC236}">
                <a16:creationId xmlns:a16="http://schemas.microsoft.com/office/drawing/2014/main" id="{4533875C-5BD9-1A9A-A46A-DA7434D943B9}"/>
              </a:ext>
            </a:extLst>
          </p:cNvPr>
          <p:cNvSpPr/>
          <p:nvPr/>
        </p:nvSpPr>
        <p:spPr>
          <a:xfrm>
            <a:off x="2416532" y="3854778"/>
            <a:ext cx="371352" cy="371350"/>
          </a:xfrm>
          <a:custGeom>
            <a:avLst/>
            <a:gdLst>
              <a:gd name="connsiteX0" fmla="*/ 571087 w 571088"/>
              <a:gd name="connsiteY0" fmla="*/ 170029 h 571086"/>
              <a:gd name="connsiteX1" fmla="*/ 505766 w 571088"/>
              <a:gd name="connsiteY1" fmla="*/ 39457 h 571086"/>
              <a:gd name="connsiteX2" fmla="*/ 441909 w 571088"/>
              <a:gd name="connsiteY2" fmla="*/ 0 h 571086"/>
              <a:gd name="connsiteX3" fmla="*/ 129091 w 571088"/>
              <a:gd name="connsiteY3" fmla="*/ 0 h 571086"/>
              <a:gd name="connsiteX4" fmla="*/ 65234 w 571088"/>
              <a:gd name="connsiteY4" fmla="*/ 39493 h 571086"/>
              <a:gd name="connsiteX5" fmla="*/ 0 w 571088"/>
              <a:gd name="connsiteY5" fmla="*/ 170047 h 571086"/>
              <a:gd name="connsiteX6" fmla="*/ 0 w 571088"/>
              <a:gd name="connsiteY6" fmla="*/ 285543 h 571086"/>
              <a:gd name="connsiteX7" fmla="*/ 35693 w 571088"/>
              <a:gd name="connsiteY7" fmla="*/ 285543 h 571086"/>
              <a:gd name="connsiteX8" fmla="*/ 35693 w 571088"/>
              <a:gd name="connsiteY8" fmla="*/ 535394 h 571086"/>
              <a:gd name="connsiteX9" fmla="*/ 71387 w 571088"/>
              <a:gd name="connsiteY9" fmla="*/ 571087 h 571086"/>
              <a:gd name="connsiteX10" fmla="*/ 499702 w 571088"/>
              <a:gd name="connsiteY10" fmla="*/ 571087 h 571086"/>
              <a:gd name="connsiteX11" fmla="*/ 535395 w 571088"/>
              <a:gd name="connsiteY11" fmla="*/ 535394 h 571086"/>
              <a:gd name="connsiteX12" fmla="*/ 535395 w 571088"/>
              <a:gd name="connsiteY12" fmla="*/ 285544 h 571086"/>
              <a:gd name="connsiteX13" fmla="*/ 571088 w 571088"/>
              <a:gd name="connsiteY13" fmla="*/ 285544 h 571086"/>
              <a:gd name="connsiteX14" fmla="*/ 571088 w 571088"/>
              <a:gd name="connsiteY14" fmla="*/ 170029 h 571086"/>
              <a:gd name="connsiteX15" fmla="*/ 464008 w 571088"/>
              <a:gd name="connsiteY15" fmla="*/ 499702 h 571086"/>
              <a:gd name="connsiteX16" fmla="*/ 428315 w 571088"/>
              <a:gd name="connsiteY16" fmla="*/ 499702 h 571086"/>
              <a:gd name="connsiteX17" fmla="*/ 428315 w 571088"/>
              <a:gd name="connsiteY17" fmla="*/ 356930 h 571086"/>
              <a:gd name="connsiteX18" fmla="*/ 321236 w 571088"/>
              <a:gd name="connsiteY18" fmla="*/ 356930 h 571086"/>
              <a:gd name="connsiteX19" fmla="*/ 321236 w 571088"/>
              <a:gd name="connsiteY19" fmla="*/ 499702 h 571086"/>
              <a:gd name="connsiteX20" fmla="*/ 107079 w 571088"/>
              <a:gd name="connsiteY20" fmla="*/ 499702 h 571086"/>
              <a:gd name="connsiteX21" fmla="*/ 107079 w 571088"/>
              <a:gd name="connsiteY21" fmla="*/ 285544 h 571086"/>
              <a:gd name="connsiteX22" fmla="*/ 464008 w 571088"/>
              <a:gd name="connsiteY22" fmla="*/ 285544 h 57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1088" h="571086">
                <a:moveTo>
                  <a:pt x="571087" y="170029"/>
                </a:moveTo>
                <a:lnTo>
                  <a:pt x="505766" y="39457"/>
                </a:lnTo>
                <a:cubicBezTo>
                  <a:pt x="493601" y="15128"/>
                  <a:pt x="469133" y="0"/>
                  <a:pt x="441909" y="0"/>
                </a:cubicBezTo>
                <a:lnTo>
                  <a:pt x="129091" y="0"/>
                </a:lnTo>
                <a:cubicBezTo>
                  <a:pt x="101868" y="0"/>
                  <a:pt x="77399" y="15128"/>
                  <a:pt x="65234" y="39493"/>
                </a:cubicBezTo>
                <a:lnTo>
                  <a:pt x="0" y="170047"/>
                </a:lnTo>
                <a:lnTo>
                  <a:pt x="0" y="285543"/>
                </a:lnTo>
                <a:lnTo>
                  <a:pt x="35693" y="285543"/>
                </a:lnTo>
                <a:lnTo>
                  <a:pt x="35693" y="535394"/>
                </a:lnTo>
                <a:cubicBezTo>
                  <a:pt x="35693" y="555105"/>
                  <a:pt x="51675" y="571087"/>
                  <a:pt x="71387" y="571087"/>
                </a:cubicBezTo>
                <a:lnTo>
                  <a:pt x="499702" y="571087"/>
                </a:lnTo>
                <a:cubicBezTo>
                  <a:pt x="519413" y="571087"/>
                  <a:pt x="535395" y="555105"/>
                  <a:pt x="535395" y="535394"/>
                </a:cubicBezTo>
                <a:lnTo>
                  <a:pt x="535395" y="285544"/>
                </a:lnTo>
                <a:lnTo>
                  <a:pt x="571088" y="285544"/>
                </a:lnTo>
                <a:lnTo>
                  <a:pt x="571088" y="170029"/>
                </a:lnTo>
                <a:close/>
                <a:moveTo>
                  <a:pt x="464008" y="499702"/>
                </a:moveTo>
                <a:lnTo>
                  <a:pt x="428315" y="499702"/>
                </a:lnTo>
                <a:lnTo>
                  <a:pt x="428315" y="356930"/>
                </a:lnTo>
                <a:lnTo>
                  <a:pt x="321236" y="356930"/>
                </a:lnTo>
                <a:lnTo>
                  <a:pt x="321236" y="499702"/>
                </a:lnTo>
                <a:lnTo>
                  <a:pt x="107079" y="499702"/>
                </a:lnTo>
                <a:lnTo>
                  <a:pt x="107079" y="285544"/>
                </a:lnTo>
                <a:lnTo>
                  <a:pt x="464008" y="285544"/>
                </a:lnTo>
                <a:close/>
              </a:path>
            </a:pathLst>
          </a:custGeom>
          <a:solidFill>
            <a:schemeClr val="accent3"/>
          </a:solidFill>
          <a:ln w="1072" cap="flat">
            <a:noFill/>
            <a:prstDash val="solid"/>
            <a:miter/>
          </a:ln>
        </p:spPr>
        <p:txBody>
          <a:bodyPr rtlCol="0" anchor="ctr"/>
          <a:lstStyle/>
          <a:p>
            <a:endParaRPr lang="es-MX" sz="898">
              <a:latin typeface="Segoe UI" panose="020B0502040204020203" pitchFamily="34" charset="0"/>
            </a:endParaRPr>
          </a:p>
        </p:txBody>
      </p:sp>
      <p:sp>
        <p:nvSpPr>
          <p:cNvPr id="228" name="Forma libre 143">
            <a:extLst>
              <a:ext uri="{FF2B5EF4-FFF2-40B4-BE49-F238E27FC236}">
                <a16:creationId xmlns:a16="http://schemas.microsoft.com/office/drawing/2014/main" id="{0E2902BD-13A2-573D-8A75-E0DE183B2BA4}"/>
              </a:ext>
            </a:extLst>
          </p:cNvPr>
          <p:cNvSpPr/>
          <p:nvPr/>
        </p:nvSpPr>
        <p:spPr>
          <a:xfrm>
            <a:off x="2509371" y="4063663"/>
            <a:ext cx="69628" cy="69628"/>
          </a:xfrm>
          <a:custGeom>
            <a:avLst/>
            <a:gdLst>
              <a:gd name="connsiteX0" fmla="*/ 0 w 107078"/>
              <a:gd name="connsiteY0" fmla="*/ 0 h 107078"/>
              <a:gd name="connsiteX1" fmla="*/ 107079 w 107078"/>
              <a:gd name="connsiteY1" fmla="*/ 0 h 107078"/>
              <a:gd name="connsiteX2" fmla="*/ 107079 w 107078"/>
              <a:gd name="connsiteY2" fmla="*/ 107079 h 107078"/>
              <a:gd name="connsiteX3" fmla="*/ 0 w 107078"/>
              <a:gd name="connsiteY3" fmla="*/ 107079 h 107078"/>
            </a:gdLst>
            <a:ahLst/>
            <a:cxnLst>
              <a:cxn ang="0">
                <a:pos x="connsiteX0" y="connsiteY0"/>
              </a:cxn>
              <a:cxn ang="0">
                <a:pos x="connsiteX1" y="connsiteY1"/>
              </a:cxn>
              <a:cxn ang="0">
                <a:pos x="connsiteX2" y="connsiteY2"/>
              </a:cxn>
              <a:cxn ang="0">
                <a:pos x="connsiteX3" y="connsiteY3"/>
              </a:cxn>
            </a:cxnLst>
            <a:rect l="l" t="t" r="r" b="b"/>
            <a:pathLst>
              <a:path w="107078" h="107078">
                <a:moveTo>
                  <a:pt x="0" y="0"/>
                </a:moveTo>
                <a:lnTo>
                  <a:pt x="107079" y="0"/>
                </a:lnTo>
                <a:lnTo>
                  <a:pt x="107079" y="107079"/>
                </a:lnTo>
                <a:lnTo>
                  <a:pt x="0" y="107079"/>
                </a:lnTo>
                <a:close/>
              </a:path>
            </a:pathLst>
          </a:custGeom>
          <a:solidFill>
            <a:schemeClr val="accent3"/>
          </a:solidFill>
          <a:ln w="1072" cap="flat">
            <a:noFill/>
            <a:prstDash val="solid"/>
            <a:miter/>
          </a:ln>
        </p:spPr>
        <p:txBody>
          <a:bodyPr rtlCol="0" anchor="ctr"/>
          <a:lstStyle/>
          <a:p>
            <a:endParaRPr lang="es-MX" sz="898">
              <a:latin typeface="Segoe UI" panose="020B0502040204020203" pitchFamily="34" charset="0"/>
            </a:endParaRPr>
          </a:p>
        </p:txBody>
      </p:sp>
      <p:sp>
        <p:nvSpPr>
          <p:cNvPr id="229" name="Gráfico 227">
            <a:extLst>
              <a:ext uri="{FF2B5EF4-FFF2-40B4-BE49-F238E27FC236}">
                <a16:creationId xmlns:a16="http://schemas.microsoft.com/office/drawing/2014/main" id="{CEADF70D-33BE-130D-E431-FDFAE6C5D30D}"/>
              </a:ext>
            </a:extLst>
          </p:cNvPr>
          <p:cNvSpPr/>
          <p:nvPr/>
        </p:nvSpPr>
        <p:spPr>
          <a:xfrm>
            <a:off x="2428868" y="2749308"/>
            <a:ext cx="384930" cy="384930"/>
          </a:xfrm>
          <a:custGeom>
            <a:avLst/>
            <a:gdLst>
              <a:gd name="connsiteX0" fmla="*/ 380554 w 570831"/>
              <a:gd name="connsiteY0" fmla="*/ 0 h 570831"/>
              <a:gd name="connsiteX1" fmla="*/ 190276 w 570831"/>
              <a:gd name="connsiteY1" fmla="*/ 190277 h 570831"/>
              <a:gd name="connsiteX2" fmla="*/ 194318 w 570831"/>
              <a:gd name="connsiteY2" fmla="*/ 228474 h 570831"/>
              <a:gd name="connsiteX3" fmla="*/ 173064 w 570831"/>
              <a:gd name="connsiteY3" fmla="*/ 239100 h 570831"/>
              <a:gd name="connsiteX4" fmla="*/ 166643 w 570831"/>
              <a:gd name="connsiteY4" fmla="*/ 247833 h 570831"/>
              <a:gd name="connsiteX5" fmla="*/ 169976 w 570831"/>
              <a:gd name="connsiteY5" fmla="*/ 258146 h 570831"/>
              <a:gd name="connsiteX6" fmla="*/ 185353 w 570831"/>
              <a:gd name="connsiteY6" fmla="*/ 273523 h 570831"/>
              <a:gd name="connsiteX7" fmla="*/ 173460 w 570831"/>
              <a:gd name="connsiteY7" fmla="*/ 285416 h 570831"/>
              <a:gd name="connsiteX8" fmla="*/ 154599 w 570831"/>
              <a:gd name="connsiteY8" fmla="*/ 285416 h 570831"/>
              <a:gd name="connsiteX9" fmla="*/ 142707 w 570831"/>
              <a:gd name="connsiteY9" fmla="*/ 297308 h 570831"/>
              <a:gd name="connsiteX10" fmla="*/ 142707 w 570831"/>
              <a:gd name="connsiteY10" fmla="*/ 316169 h 570831"/>
              <a:gd name="connsiteX11" fmla="*/ 125891 w 570831"/>
              <a:gd name="connsiteY11" fmla="*/ 332985 h 570831"/>
              <a:gd name="connsiteX12" fmla="*/ 107031 w 570831"/>
              <a:gd name="connsiteY12" fmla="*/ 332985 h 570831"/>
              <a:gd name="connsiteX13" fmla="*/ 95138 w 570831"/>
              <a:gd name="connsiteY13" fmla="*/ 344878 h 570831"/>
              <a:gd name="connsiteX14" fmla="*/ 95138 w 570831"/>
              <a:gd name="connsiteY14" fmla="*/ 363739 h 570831"/>
              <a:gd name="connsiteX15" fmla="*/ 78322 w 570831"/>
              <a:gd name="connsiteY15" fmla="*/ 380554 h 570831"/>
              <a:gd name="connsiteX16" fmla="*/ 59461 w 570831"/>
              <a:gd name="connsiteY16" fmla="*/ 380554 h 570831"/>
              <a:gd name="connsiteX17" fmla="*/ 47569 w 570831"/>
              <a:gd name="connsiteY17" fmla="*/ 392446 h 570831"/>
              <a:gd name="connsiteX18" fmla="*/ 47569 w 570831"/>
              <a:gd name="connsiteY18" fmla="*/ 411307 h 570831"/>
              <a:gd name="connsiteX19" fmla="*/ 3484 w 570831"/>
              <a:gd name="connsiteY19" fmla="*/ 455392 h 570831"/>
              <a:gd name="connsiteX20" fmla="*/ 0 w 570831"/>
              <a:gd name="connsiteY20" fmla="*/ 463800 h 570831"/>
              <a:gd name="connsiteX21" fmla="*/ 0 w 570831"/>
              <a:gd name="connsiteY21" fmla="*/ 558938 h 570831"/>
              <a:gd name="connsiteX22" fmla="*/ 11893 w 570831"/>
              <a:gd name="connsiteY22" fmla="*/ 570831 h 570831"/>
              <a:gd name="connsiteX23" fmla="*/ 107031 w 570831"/>
              <a:gd name="connsiteY23" fmla="*/ 570831 h 570831"/>
              <a:gd name="connsiteX24" fmla="*/ 115439 w 570831"/>
              <a:gd name="connsiteY24" fmla="*/ 567347 h 570831"/>
              <a:gd name="connsiteX25" fmla="*/ 297308 w 570831"/>
              <a:gd name="connsiteY25" fmla="*/ 385478 h 570831"/>
              <a:gd name="connsiteX26" fmla="*/ 312685 w 570831"/>
              <a:gd name="connsiteY26" fmla="*/ 400855 h 570831"/>
              <a:gd name="connsiteX27" fmla="*/ 322998 w 570831"/>
              <a:gd name="connsiteY27" fmla="*/ 404189 h 570831"/>
              <a:gd name="connsiteX28" fmla="*/ 331731 w 570831"/>
              <a:gd name="connsiteY28" fmla="*/ 397767 h 570831"/>
              <a:gd name="connsiteX29" fmla="*/ 342357 w 570831"/>
              <a:gd name="connsiteY29" fmla="*/ 376513 h 570831"/>
              <a:gd name="connsiteX30" fmla="*/ 570831 w 570831"/>
              <a:gd name="connsiteY30" fmla="*/ 190277 h 570831"/>
              <a:gd name="connsiteX31" fmla="*/ 380554 w 570831"/>
              <a:gd name="connsiteY31" fmla="*/ 0 h 570831"/>
              <a:gd name="connsiteX32" fmla="*/ 258147 w 570831"/>
              <a:gd name="connsiteY32" fmla="*/ 329501 h 570831"/>
              <a:gd name="connsiteX33" fmla="*/ 91654 w 570831"/>
              <a:gd name="connsiteY33" fmla="*/ 495993 h 570831"/>
              <a:gd name="connsiteX34" fmla="*/ 83245 w 570831"/>
              <a:gd name="connsiteY34" fmla="*/ 499477 h 570831"/>
              <a:gd name="connsiteX35" fmla="*/ 74837 w 570831"/>
              <a:gd name="connsiteY35" fmla="*/ 495993 h 570831"/>
              <a:gd name="connsiteX36" fmla="*/ 74837 w 570831"/>
              <a:gd name="connsiteY36" fmla="*/ 479177 h 570831"/>
              <a:gd name="connsiteX37" fmla="*/ 241329 w 570831"/>
              <a:gd name="connsiteY37" fmla="*/ 312685 h 570831"/>
              <a:gd name="connsiteX38" fmla="*/ 258145 w 570831"/>
              <a:gd name="connsiteY38" fmla="*/ 312685 h 570831"/>
              <a:gd name="connsiteX39" fmla="*/ 258147 w 570831"/>
              <a:gd name="connsiteY39" fmla="*/ 329501 h 570831"/>
              <a:gd name="connsiteX40" fmla="*/ 440016 w 570831"/>
              <a:gd name="connsiteY40" fmla="*/ 190277 h 570831"/>
              <a:gd name="connsiteX41" fmla="*/ 380555 w 570831"/>
              <a:gd name="connsiteY41" fmla="*/ 130816 h 570831"/>
              <a:gd name="connsiteX42" fmla="*/ 440016 w 570831"/>
              <a:gd name="connsiteY42" fmla="*/ 71354 h 570831"/>
              <a:gd name="connsiteX43" fmla="*/ 499477 w 570831"/>
              <a:gd name="connsiteY43" fmla="*/ 130815 h 570831"/>
              <a:gd name="connsiteX44" fmla="*/ 440016 w 570831"/>
              <a:gd name="connsiteY44" fmla="*/ 190277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70831" h="570831">
                <a:moveTo>
                  <a:pt x="380554" y="0"/>
                </a:moveTo>
                <a:cubicBezTo>
                  <a:pt x="275637" y="0"/>
                  <a:pt x="190276" y="85360"/>
                  <a:pt x="190276" y="190277"/>
                </a:cubicBezTo>
                <a:cubicBezTo>
                  <a:pt x="190276" y="202773"/>
                  <a:pt x="191635" y="215595"/>
                  <a:pt x="194318" y="228474"/>
                </a:cubicBezTo>
                <a:lnTo>
                  <a:pt x="173064" y="239100"/>
                </a:lnTo>
                <a:cubicBezTo>
                  <a:pt x="169649" y="240807"/>
                  <a:pt x="167258" y="244059"/>
                  <a:pt x="166643" y="247833"/>
                </a:cubicBezTo>
                <a:cubicBezTo>
                  <a:pt x="166027" y="251607"/>
                  <a:pt x="167270" y="255440"/>
                  <a:pt x="169976" y="258146"/>
                </a:cubicBezTo>
                <a:lnTo>
                  <a:pt x="185353" y="273523"/>
                </a:lnTo>
                <a:lnTo>
                  <a:pt x="173460" y="285416"/>
                </a:lnTo>
                <a:lnTo>
                  <a:pt x="154599" y="285416"/>
                </a:lnTo>
                <a:cubicBezTo>
                  <a:pt x="148026" y="285416"/>
                  <a:pt x="142707" y="290735"/>
                  <a:pt x="142707" y="297308"/>
                </a:cubicBezTo>
                <a:lnTo>
                  <a:pt x="142707" y="316169"/>
                </a:lnTo>
                <a:lnTo>
                  <a:pt x="125891" y="332985"/>
                </a:lnTo>
                <a:lnTo>
                  <a:pt x="107031" y="332985"/>
                </a:lnTo>
                <a:cubicBezTo>
                  <a:pt x="100457" y="332985"/>
                  <a:pt x="95138" y="338304"/>
                  <a:pt x="95138" y="344878"/>
                </a:cubicBezTo>
                <a:lnTo>
                  <a:pt x="95138" y="363739"/>
                </a:lnTo>
                <a:lnTo>
                  <a:pt x="78322" y="380554"/>
                </a:lnTo>
                <a:lnTo>
                  <a:pt x="59461" y="380554"/>
                </a:lnTo>
                <a:cubicBezTo>
                  <a:pt x="52888" y="380554"/>
                  <a:pt x="47569" y="385873"/>
                  <a:pt x="47569" y="392446"/>
                </a:cubicBezTo>
                <a:lnTo>
                  <a:pt x="47569" y="411307"/>
                </a:lnTo>
                <a:lnTo>
                  <a:pt x="3484" y="455392"/>
                </a:lnTo>
                <a:cubicBezTo>
                  <a:pt x="1254" y="457621"/>
                  <a:pt x="0" y="460641"/>
                  <a:pt x="0" y="463800"/>
                </a:cubicBezTo>
                <a:lnTo>
                  <a:pt x="0" y="558938"/>
                </a:lnTo>
                <a:cubicBezTo>
                  <a:pt x="0" y="565512"/>
                  <a:pt x="5319" y="570831"/>
                  <a:pt x="11893" y="570831"/>
                </a:cubicBezTo>
                <a:lnTo>
                  <a:pt x="107031" y="570831"/>
                </a:lnTo>
                <a:cubicBezTo>
                  <a:pt x="110189" y="570831"/>
                  <a:pt x="113210" y="569577"/>
                  <a:pt x="115439" y="567347"/>
                </a:cubicBezTo>
                <a:lnTo>
                  <a:pt x="297308" y="385478"/>
                </a:lnTo>
                <a:lnTo>
                  <a:pt x="312685" y="400855"/>
                </a:lnTo>
                <a:cubicBezTo>
                  <a:pt x="315380" y="403561"/>
                  <a:pt x="319224" y="404827"/>
                  <a:pt x="322998" y="404189"/>
                </a:cubicBezTo>
                <a:cubicBezTo>
                  <a:pt x="326772" y="403573"/>
                  <a:pt x="330024" y="401181"/>
                  <a:pt x="331731" y="397767"/>
                </a:cubicBezTo>
                <a:lnTo>
                  <a:pt x="342357" y="376513"/>
                </a:lnTo>
                <a:cubicBezTo>
                  <a:pt x="463359" y="401737"/>
                  <a:pt x="570831" y="307690"/>
                  <a:pt x="570831" y="190277"/>
                </a:cubicBezTo>
                <a:cubicBezTo>
                  <a:pt x="570831" y="85360"/>
                  <a:pt x="485472" y="0"/>
                  <a:pt x="380554" y="0"/>
                </a:cubicBezTo>
                <a:close/>
                <a:moveTo>
                  <a:pt x="258147" y="329501"/>
                </a:moveTo>
                <a:lnTo>
                  <a:pt x="91654" y="495993"/>
                </a:lnTo>
                <a:cubicBezTo>
                  <a:pt x="89332" y="498315"/>
                  <a:pt x="86288" y="499477"/>
                  <a:pt x="83245" y="499477"/>
                </a:cubicBezTo>
                <a:cubicBezTo>
                  <a:pt x="80203" y="499477"/>
                  <a:pt x="77160" y="498315"/>
                  <a:pt x="74837" y="495993"/>
                </a:cubicBezTo>
                <a:cubicBezTo>
                  <a:pt x="70191" y="491347"/>
                  <a:pt x="70191" y="483822"/>
                  <a:pt x="74837" y="479177"/>
                </a:cubicBezTo>
                <a:lnTo>
                  <a:pt x="241329" y="312685"/>
                </a:lnTo>
                <a:cubicBezTo>
                  <a:pt x="245975" y="308039"/>
                  <a:pt x="253500" y="308039"/>
                  <a:pt x="258145" y="312685"/>
                </a:cubicBezTo>
                <a:cubicBezTo>
                  <a:pt x="262792" y="317330"/>
                  <a:pt x="262792" y="324855"/>
                  <a:pt x="258147" y="329501"/>
                </a:cubicBezTo>
                <a:close/>
                <a:moveTo>
                  <a:pt x="440016" y="190277"/>
                </a:moveTo>
                <a:cubicBezTo>
                  <a:pt x="407231" y="190277"/>
                  <a:pt x="380555" y="163601"/>
                  <a:pt x="380555" y="130816"/>
                </a:cubicBezTo>
                <a:cubicBezTo>
                  <a:pt x="380555" y="98031"/>
                  <a:pt x="407230" y="71354"/>
                  <a:pt x="440016" y="71354"/>
                </a:cubicBezTo>
                <a:cubicBezTo>
                  <a:pt x="472802" y="71354"/>
                  <a:pt x="499477" y="98030"/>
                  <a:pt x="499477" y="130815"/>
                </a:cubicBezTo>
                <a:cubicBezTo>
                  <a:pt x="499477" y="163600"/>
                  <a:pt x="472801" y="190277"/>
                  <a:pt x="440016" y="190277"/>
                </a:cubicBezTo>
                <a:close/>
              </a:path>
            </a:pathLst>
          </a:custGeom>
          <a:solidFill>
            <a:schemeClr val="accent2"/>
          </a:solidFill>
          <a:ln w="1098" cap="flat">
            <a:noFill/>
            <a:prstDash val="solid"/>
            <a:miter/>
          </a:ln>
        </p:spPr>
        <p:txBody>
          <a:bodyPr rtlCol="0" anchor="ctr"/>
          <a:lstStyle/>
          <a:p>
            <a:endParaRPr lang="es-MX" sz="898">
              <a:latin typeface="Segoe UI" panose="020B0502040204020203" pitchFamily="34" charset="0"/>
            </a:endParaRPr>
          </a:p>
        </p:txBody>
      </p:sp>
      <p:sp>
        <p:nvSpPr>
          <p:cNvPr id="230" name="Forma libre 306">
            <a:extLst>
              <a:ext uri="{FF2B5EF4-FFF2-40B4-BE49-F238E27FC236}">
                <a16:creationId xmlns:a16="http://schemas.microsoft.com/office/drawing/2014/main" id="{55CF22AC-E509-827D-04D8-2E35F9F95385}"/>
              </a:ext>
            </a:extLst>
          </p:cNvPr>
          <p:cNvSpPr/>
          <p:nvPr/>
        </p:nvSpPr>
        <p:spPr>
          <a:xfrm>
            <a:off x="2605438" y="4870336"/>
            <a:ext cx="199877" cy="279830"/>
          </a:xfrm>
          <a:custGeom>
            <a:avLst/>
            <a:gdLst>
              <a:gd name="connsiteX0" fmla="*/ 118922 w 237845"/>
              <a:gd name="connsiteY0" fmla="*/ 332984 h 332984"/>
              <a:gd name="connsiteX1" fmla="*/ 237846 w 237845"/>
              <a:gd name="connsiteY1" fmla="*/ 213968 h 332984"/>
              <a:gd name="connsiteX2" fmla="*/ 128446 w 237845"/>
              <a:gd name="connsiteY2" fmla="*/ 4515 h 332984"/>
              <a:gd name="connsiteX3" fmla="*/ 109400 w 237845"/>
              <a:gd name="connsiteY3" fmla="*/ 4515 h 332984"/>
              <a:gd name="connsiteX4" fmla="*/ 0 w 237845"/>
              <a:gd name="connsiteY4" fmla="*/ 213968 h 332984"/>
              <a:gd name="connsiteX5" fmla="*/ 118922 w 237845"/>
              <a:gd name="connsiteY5" fmla="*/ 332984 h 332984"/>
              <a:gd name="connsiteX6" fmla="*/ 59461 w 237845"/>
              <a:gd name="connsiteY6" fmla="*/ 202065 h 332984"/>
              <a:gd name="connsiteX7" fmla="*/ 71354 w 237845"/>
              <a:gd name="connsiteY7" fmla="*/ 213967 h 332984"/>
              <a:gd name="connsiteX8" fmla="*/ 118924 w 237845"/>
              <a:gd name="connsiteY8" fmla="*/ 261573 h 332984"/>
              <a:gd name="connsiteX9" fmla="*/ 130816 w 237845"/>
              <a:gd name="connsiteY9" fmla="*/ 273475 h 332984"/>
              <a:gd name="connsiteX10" fmla="*/ 118924 w 237845"/>
              <a:gd name="connsiteY10" fmla="*/ 285376 h 332984"/>
              <a:gd name="connsiteX11" fmla="*/ 47570 w 237845"/>
              <a:gd name="connsiteY11" fmla="*/ 213967 h 332984"/>
              <a:gd name="connsiteX12" fmla="*/ 59461 w 237845"/>
              <a:gd name="connsiteY12" fmla="*/ 202065 h 33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845" h="332984">
                <a:moveTo>
                  <a:pt x="118922" y="332984"/>
                </a:moveTo>
                <a:cubicBezTo>
                  <a:pt x="184493" y="332984"/>
                  <a:pt x="237846" y="279589"/>
                  <a:pt x="237846" y="213968"/>
                </a:cubicBezTo>
                <a:cubicBezTo>
                  <a:pt x="237846" y="152624"/>
                  <a:pt x="139642" y="19485"/>
                  <a:pt x="128446" y="4515"/>
                </a:cubicBezTo>
                <a:cubicBezTo>
                  <a:pt x="123939" y="-1505"/>
                  <a:pt x="113905" y="-1505"/>
                  <a:pt x="109400" y="4515"/>
                </a:cubicBezTo>
                <a:cubicBezTo>
                  <a:pt x="98204" y="19485"/>
                  <a:pt x="0" y="152624"/>
                  <a:pt x="0" y="213968"/>
                </a:cubicBezTo>
                <a:cubicBezTo>
                  <a:pt x="0" y="279589"/>
                  <a:pt x="53353" y="332984"/>
                  <a:pt x="118922" y="332984"/>
                </a:cubicBezTo>
                <a:close/>
                <a:moveTo>
                  <a:pt x="59461" y="202065"/>
                </a:moveTo>
                <a:cubicBezTo>
                  <a:pt x="66035" y="202065"/>
                  <a:pt x="71354" y="207389"/>
                  <a:pt x="71354" y="213967"/>
                </a:cubicBezTo>
                <a:cubicBezTo>
                  <a:pt x="71354" y="240223"/>
                  <a:pt x="92700" y="261573"/>
                  <a:pt x="118924" y="261573"/>
                </a:cubicBezTo>
                <a:cubicBezTo>
                  <a:pt x="125497" y="261573"/>
                  <a:pt x="130816" y="266897"/>
                  <a:pt x="130816" y="273475"/>
                </a:cubicBezTo>
                <a:cubicBezTo>
                  <a:pt x="130816" y="280054"/>
                  <a:pt x="125497" y="285376"/>
                  <a:pt x="118924" y="285376"/>
                </a:cubicBezTo>
                <a:cubicBezTo>
                  <a:pt x="79576" y="285376"/>
                  <a:pt x="47570" y="253344"/>
                  <a:pt x="47570" y="213967"/>
                </a:cubicBezTo>
                <a:cubicBezTo>
                  <a:pt x="47569" y="207389"/>
                  <a:pt x="52888" y="202065"/>
                  <a:pt x="59461" y="202065"/>
                </a:cubicBezTo>
                <a:close/>
              </a:path>
            </a:pathLst>
          </a:custGeom>
          <a:solidFill>
            <a:schemeClr val="accent4"/>
          </a:solidFill>
          <a:ln w="1098" cap="flat">
            <a:noFill/>
            <a:prstDash val="solid"/>
            <a:miter/>
          </a:ln>
        </p:spPr>
        <p:txBody>
          <a:bodyPr rtlCol="0" anchor="ctr"/>
          <a:lstStyle/>
          <a:p>
            <a:endParaRPr lang="es-MX" sz="898">
              <a:latin typeface="Segoe UI" panose="020B0502040204020203" pitchFamily="34" charset="0"/>
            </a:endParaRPr>
          </a:p>
        </p:txBody>
      </p:sp>
      <p:sp>
        <p:nvSpPr>
          <p:cNvPr id="231" name="Forma libre 307">
            <a:extLst>
              <a:ext uri="{FF2B5EF4-FFF2-40B4-BE49-F238E27FC236}">
                <a16:creationId xmlns:a16="http://schemas.microsoft.com/office/drawing/2014/main" id="{47833D45-19F4-581B-1A53-3E770FAC4F01}"/>
              </a:ext>
            </a:extLst>
          </p:cNvPr>
          <p:cNvSpPr/>
          <p:nvPr/>
        </p:nvSpPr>
        <p:spPr>
          <a:xfrm>
            <a:off x="2355589" y="5130178"/>
            <a:ext cx="117458" cy="179889"/>
          </a:xfrm>
          <a:custGeom>
            <a:avLst/>
            <a:gdLst>
              <a:gd name="connsiteX0" fmla="*/ 111072 w 139770"/>
              <a:gd name="connsiteY0" fmla="*/ 19601 h 214060"/>
              <a:gd name="connsiteX1" fmla="*/ 14215 w 139770"/>
              <a:gd name="connsiteY1" fmla="*/ 230 h 214060"/>
              <a:gd name="connsiteX2" fmla="*/ 4344 w 139770"/>
              <a:gd name="connsiteY2" fmla="*/ 2692 h 214060"/>
              <a:gd name="connsiteX3" fmla="*/ 0 w 139770"/>
              <a:gd name="connsiteY3" fmla="*/ 11891 h 214060"/>
              <a:gd name="connsiteX4" fmla="*/ 0 w 139770"/>
              <a:gd name="connsiteY4" fmla="*/ 202168 h 214060"/>
              <a:gd name="connsiteX5" fmla="*/ 11893 w 139770"/>
              <a:gd name="connsiteY5" fmla="*/ 214061 h 214060"/>
              <a:gd name="connsiteX6" fmla="*/ 86405 w 139770"/>
              <a:gd name="connsiteY6" fmla="*/ 214061 h 214060"/>
              <a:gd name="connsiteX7" fmla="*/ 121734 w 139770"/>
              <a:gd name="connsiteY7" fmla="*/ 183435 h 214060"/>
              <a:gd name="connsiteX8" fmla="*/ 139410 w 139770"/>
              <a:gd name="connsiteY8" fmla="*/ 59634 h 214060"/>
              <a:gd name="connsiteX9" fmla="*/ 111072 w 139770"/>
              <a:gd name="connsiteY9" fmla="*/ 19601 h 21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770" h="214060">
                <a:moveTo>
                  <a:pt x="111072" y="19601"/>
                </a:moveTo>
                <a:lnTo>
                  <a:pt x="14215" y="230"/>
                </a:lnTo>
                <a:cubicBezTo>
                  <a:pt x="10754" y="-467"/>
                  <a:pt x="7108" y="439"/>
                  <a:pt x="4344" y="2692"/>
                </a:cubicBezTo>
                <a:cubicBezTo>
                  <a:pt x="1603" y="4957"/>
                  <a:pt x="0" y="8325"/>
                  <a:pt x="0" y="11891"/>
                </a:cubicBezTo>
                <a:lnTo>
                  <a:pt x="0" y="202168"/>
                </a:lnTo>
                <a:cubicBezTo>
                  <a:pt x="0" y="208742"/>
                  <a:pt x="5319" y="214061"/>
                  <a:pt x="11893" y="214061"/>
                </a:cubicBezTo>
                <a:lnTo>
                  <a:pt x="86405" y="214061"/>
                </a:lnTo>
                <a:cubicBezTo>
                  <a:pt x="104057" y="214061"/>
                  <a:pt x="119248" y="200890"/>
                  <a:pt x="121734" y="183435"/>
                </a:cubicBezTo>
                <a:lnTo>
                  <a:pt x="139410" y="59634"/>
                </a:lnTo>
                <a:cubicBezTo>
                  <a:pt x="142081" y="40889"/>
                  <a:pt x="129654" y="23306"/>
                  <a:pt x="111072" y="19601"/>
                </a:cubicBezTo>
                <a:close/>
              </a:path>
            </a:pathLst>
          </a:custGeom>
          <a:solidFill>
            <a:schemeClr val="accent4"/>
          </a:solidFill>
          <a:ln w="1098" cap="flat">
            <a:noFill/>
            <a:prstDash val="solid"/>
            <a:miter/>
          </a:ln>
        </p:spPr>
        <p:txBody>
          <a:bodyPr rtlCol="0" anchor="ctr"/>
          <a:lstStyle/>
          <a:p>
            <a:endParaRPr lang="es-MX" sz="898">
              <a:latin typeface="Segoe UI" panose="020B0502040204020203" pitchFamily="34" charset="0"/>
            </a:endParaRPr>
          </a:p>
        </p:txBody>
      </p:sp>
      <p:sp>
        <p:nvSpPr>
          <p:cNvPr id="232" name="Forma libre 308">
            <a:extLst>
              <a:ext uri="{FF2B5EF4-FFF2-40B4-BE49-F238E27FC236}">
                <a16:creationId xmlns:a16="http://schemas.microsoft.com/office/drawing/2014/main" id="{2212CA24-909C-C559-6D87-0492BE0747DD}"/>
              </a:ext>
            </a:extLst>
          </p:cNvPr>
          <p:cNvSpPr/>
          <p:nvPr/>
        </p:nvSpPr>
        <p:spPr>
          <a:xfrm>
            <a:off x="2476201" y="5160156"/>
            <a:ext cx="359094" cy="189884"/>
          </a:xfrm>
          <a:custGeom>
            <a:avLst/>
            <a:gdLst>
              <a:gd name="connsiteX0" fmla="*/ 355954 w 427306"/>
              <a:gd name="connsiteY0" fmla="*/ 71355 h 225953"/>
              <a:gd name="connsiteX1" fmla="*/ 283470 w 427306"/>
              <a:gd name="connsiteY1" fmla="*/ 84889 h 225953"/>
              <a:gd name="connsiteX2" fmla="*/ 284600 w 427306"/>
              <a:gd name="connsiteY2" fmla="*/ 95139 h 225953"/>
              <a:gd name="connsiteX3" fmla="*/ 262325 w 427306"/>
              <a:gd name="connsiteY3" fmla="*/ 139643 h 225953"/>
              <a:gd name="connsiteX4" fmla="*/ 206115 w 427306"/>
              <a:gd name="connsiteY4" fmla="*/ 154868 h 225953"/>
              <a:gd name="connsiteX5" fmla="*/ 72303 w 427306"/>
              <a:gd name="connsiteY5" fmla="*/ 129353 h 225953"/>
              <a:gd name="connsiteX6" fmla="*/ 64267 w 427306"/>
              <a:gd name="connsiteY6" fmla="*/ 114570 h 225953"/>
              <a:gd name="connsiteX7" fmla="*/ 79039 w 427306"/>
              <a:gd name="connsiteY7" fmla="*/ 106545 h 225953"/>
              <a:gd name="connsiteX8" fmla="*/ 206115 w 427306"/>
              <a:gd name="connsiteY8" fmla="*/ 131084 h 225953"/>
              <a:gd name="connsiteX9" fmla="*/ 248110 w 427306"/>
              <a:gd name="connsiteY9" fmla="*/ 120574 h 225953"/>
              <a:gd name="connsiteX10" fmla="*/ 260816 w 427306"/>
              <a:gd name="connsiteY10" fmla="*/ 95139 h 225953"/>
              <a:gd name="connsiteX11" fmla="*/ 260200 w 427306"/>
              <a:gd name="connsiteY11" fmla="*/ 89489 h 225953"/>
              <a:gd name="connsiteX12" fmla="*/ 168047 w 427306"/>
              <a:gd name="connsiteY12" fmla="*/ 35910 h 225953"/>
              <a:gd name="connsiteX13" fmla="*/ 117226 w 427306"/>
              <a:gd name="connsiteY13" fmla="*/ 17165 h 225953"/>
              <a:gd name="connsiteX14" fmla="*/ 58647 w 427306"/>
              <a:gd name="connsiteY14" fmla="*/ 0 h 225953"/>
              <a:gd name="connsiteX15" fmla="*/ 30054 w 427306"/>
              <a:gd name="connsiteY15" fmla="*/ 1962 h 225953"/>
              <a:gd name="connsiteX16" fmla="*/ 19741 w 427306"/>
              <a:gd name="connsiteY16" fmla="*/ 14633 h 225953"/>
              <a:gd name="connsiteX17" fmla="*/ 19415 w 427306"/>
              <a:gd name="connsiteY17" fmla="*/ 27326 h 225953"/>
              <a:gd name="connsiteX18" fmla="*/ 1740 w 427306"/>
              <a:gd name="connsiteY18" fmla="*/ 151162 h 225953"/>
              <a:gd name="connsiteX19" fmla="*/ 973 w 427306"/>
              <a:gd name="connsiteY19" fmla="*/ 154379 h 225953"/>
              <a:gd name="connsiteX20" fmla="*/ 345 w 427306"/>
              <a:gd name="connsiteY20" fmla="*/ 156759 h 225953"/>
              <a:gd name="connsiteX21" fmla="*/ 7034 w 427306"/>
              <a:gd name="connsiteY21" fmla="*/ 170463 h 225953"/>
              <a:gd name="connsiteX22" fmla="*/ 177568 w 427306"/>
              <a:gd name="connsiteY22" fmla="*/ 225953 h 225953"/>
              <a:gd name="connsiteX23" fmla="*/ 381503 w 427306"/>
              <a:gd name="connsiteY23" fmla="*/ 148375 h 225953"/>
              <a:gd name="connsiteX24" fmla="*/ 420199 w 427306"/>
              <a:gd name="connsiteY24" fmla="*/ 129816 h 225953"/>
              <a:gd name="connsiteX25" fmla="*/ 427306 w 427306"/>
              <a:gd name="connsiteY25" fmla="*/ 118922 h 225953"/>
              <a:gd name="connsiteX26" fmla="*/ 355954 w 427306"/>
              <a:gd name="connsiteY26" fmla="*/ 71355 h 22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7306" h="225953">
                <a:moveTo>
                  <a:pt x="355954" y="71355"/>
                </a:moveTo>
                <a:cubicBezTo>
                  <a:pt x="338841" y="71355"/>
                  <a:pt x="308191" y="78386"/>
                  <a:pt x="283470" y="84889"/>
                </a:cubicBezTo>
                <a:cubicBezTo>
                  <a:pt x="284002" y="88244"/>
                  <a:pt x="284600" y="91578"/>
                  <a:pt x="284600" y="95139"/>
                </a:cubicBezTo>
                <a:cubicBezTo>
                  <a:pt x="284600" y="113128"/>
                  <a:pt x="276680" y="128923"/>
                  <a:pt x="262325" y="139643"/>
                </a:cubicBezTo>
                <a:cubicBezTo>
                  <a:pt x="248412" y="150026"/>
                  <a:pt x="230550" y="154868"/>
                  <a:pt x="206115" y="154868"/>
                </a:cubicBezTo>
                <a:cubicBezTo>
                  <a:pt x="173991" y="154868"/>
                  <a:pt x="130231" y="146517"/>
                  <a:pt x="72303" y="129353"/>
                </a:cubicBezTo>
                <a:cubicBezTo>
                  <a:pt x="65985" y="127484"/>
                  <a:pt x="62408" y="120863"/>
                  <a:pt x="64267" y="114570"/>
                </a:cubicBezTo>
                <a:cubicBezTo>
                  <a:pt x="66149" y="108287"/>
                  <a:pt x="72791" y="104675"/>
                  <a:pt x="79039" y="106545"/>
                </a:cubicBezTo>
                <a:cubicBezTo>
                  <a:pt x="133995" y="122827"/>
                  <a:pt x="176733" y="131084"/>
                  <a:pt x="206115" y="131084"/>
                </a:cubicBezTo>
                <a:cubicBezTo>
                  <a:pt x="231131" y="131084"/>
                  <a:pt x="242071" y="125091"/>
                  <a:pt x="248110" y="120574"/>
                </a:cubicBezTo>
                <a:cubicBezTo>
                  <a:pt x="256425" y="114371"/>
                  <a:pt x="260816" y="105580"/>
                  <a:pt x="260816" y="95139"/>
                </a:cubicBezTo>
                <a:cubicBezTo>
                  <a:pt x="260816" y="93145"/>
                  <a:pt x="260452" y="91349"/>
                  <a:pt x="260200" y="89489"/>
                </a:cubicBezTo>
                <a:cubicBezTo>
                  <a:pt x="255698" y="56656"/>
                  <a:pt x="212467" y="44933"/>
                  <a:pt x="168047" y="35910"/>
                </a:cubicBezTo>
                <a:cubicBezTo>
                  <a:pt x="147421" y="31729"/>
                  <a:pt x="132068" y="24332"/>
                  <a:pt x="117226" y="17165"/>
                </a:cubicBezTo>
                <a:cubicBezTo>
                  <a:pt x="98923" y="8338"/>
                  <a:pt x="81641" y="0"/>
                  <a:pt x="58647" y="0"/>
                </a:cubicBezTo>
                <a:cubicBezTo>
                  <a:pt x="49541" y="0"/>
                  <a:pt x="39925" y="662"/>
                  <a:pt x="30054" y="1962"/>
                </a:cubicBezTo>
                <a:cubicBezTo>
                  <a:pt x="23806" y="2787"/>
                  <a:pt x="19276" y="8338"/>
                  <a:pt x="19741" y="14633"/>
                </a:cubicBezTo>
                <a:cubicBezTo>
                  <a:pt x="20090" y="19256"/>
                  <a:pt x="19996" y="23402"/>
                  <a:pt x="19415" y="27326"/>
                </a:cubicBezTo>
                <a:lnTo>
                  <a:pt x="1740" y="151162"/>
                </a:lnTo>
                <a:cubicBezTo>
                  <a:pt x="1577" y="152277"/>
                  <a:pt x="1251" y="153323"/>
                  <a:pt x="973" y="154379"/>
                </a:cubicBezTo>
                <a:cubicBezTo>
                  <a:pt x="949" y="154483"/>
                  <a:pt x="368" y="156666"/>
                  <a:pt x="345" y="156759"/>
                </a:cubicBezTo>
                <a:cubicBezTo>
                  <a:pt x="-1025" y="162345"/>
                  <a:pt x="1785" y="168118"/>
                  <a:pt x="7034" y="170463"/>
                </a:cubicBezTo>
                <a:cubicBezTo>
                  <a:pt x="63616" y="195781"/>
                  <a:pt x="139150" y="225953"/>
                  <a:pt x="177568" y="225953"/>
                </a:cubicBezTo>
                <a:cubicBezTo>
                  <a:pt x="223697" y="225953"/>
                  <a:pt x="318674" y="179267"/>
                  <a:pt x="381503" y="148375"/>
                </a:cubicBezTo>
                <a:cubicBezTo>
                  <a:pt x="397879" y="140326"/>
                  <a:pt x="411419" y="133660"/>
                  <a:pt x="420199" y="129816"/>
                </a:cubicBezTo>
                <a:cubicBezTo>
                  <a:pt x="424519" y="127912"/>
                  <a:pt x="427306" y="123637"/>
                  <a:pt x="427306" y="118922"/>
                </a:cubicBezTo>
                <a:cubicBezTo>
                  <a:pt x="427308" y="90913"/>
                  <a:pt x="397972" y="71355"/>
                  <a:pt x="355954" y="71355"/>
                </a:cubicBezTo>
                <a:close/>
              </a:path>
            </a:pathLst>
          </a:custGeom>
          <a:solidFill>
            <a:schemeClr val="accent4"/>
          </a:solidFill>
          <a:ln w="1098" cap="flat">
            <a:noFill/>
            <a:prstDash val="solid"/>
            <a:miter/>
          </a:ln>
        </p:spPr>
        <p:txBody>
          <a:bodyPr rtlCol="0" anchor="ctr"/>
          <a:lstStyle/>
          <a:p>
            <a:endParaRPr lang="es-MX" sz="898">
              <a:latin typeface="Segoe UI" panose="020B0502040204020203" pitchFamily="34" charset="0"/>
            </a:endParaRPr>
          </a:p>
        </p:txBody>
      </p:sp>
      <p:sp>
        <p:nvSpPr>
          <p:cNvPr id="233" name="Rectangle 232">
            <a:extLst>
              <a:ext uri="{FF2B5EF4-FFF2-40B4-BE49-F238E27FC236}">
                <a16:creationId xmlns:a16="http://schemas.microsoft.com/office/drawing/2014/main" id="{06285E56-8B95-1882-8A7C-ABE5462B7408}"/>
              </a:ext>
            </a:extLst>
          </p:cNvPr>
          <p:cNvSpPr/>
          <p:nvPr/>
        </p:nvSpPr>
        <p:spPr>
          <a:xfrm>
            <a:off x="3985272" y="1629037"/>
            <a:ext cx="1317364" cy="369332"/>
          </a:xfrm>
          <a:prstGeom prst="rect">
            <a:avLst/>
          </a:prstGeom>
        </p:spPr>
        <p:txBody>
          <a:bodyPr wrap="square">
            <a:spAutoFit/>
          </a:bodyPr>
          <a:lstStyle/>
          <a:p>
            <a:r>
              <a:rPr lang="en-US" b="1">
                <a:solidFill>
                  <a:schemeClr val="tx2"/>
                </a:solidFill>
                <a:latin typeface="Segoe UI" panose="020B0502040204020203" pitchFamily="34" charset="0"/>
                <a:ea typeface="Roboto Medium" panose="02000000000000000000" pitchFamily="2" charset="0"/>
                <a:cs typeface="Montserrat" charset="0"/>
              </a:rPr>
              <a:t>Problem</a:t>
            </a:r>
          </a:p>
        </p:txBody>
      </p:sp>
      <p:sp>
        <p:nvSpPr>
          <p:cNvPr id="234" name="Rectangle 233">
            <a:extLst>
              <a:ext uri="{FF2B5EF4-FFF2-40B4-BE49-F238E27FC236}">
                <a16:creationId xmlns:a16="http://schemas.microsoft.com/office/drawing/2014/main" id="{2A159DE9-B151-42B7-83B6-EDFF00E14A60}"/>
              </a:ext>
            </a:extLst>
          </p:cNvPr>
          <p:cNvSpPr/>
          <p:nvPr/>
        </p:nvSpPr>
        <p:spPr>
          <a:xfrm>
            <a:off x="3985272" y="2728353"/>
            <a:ext cx="1317364" cy="369332"/>
          </a:xfrm>
          <a:prstGeom prst="rect">
            <a:avLst/>
          </a:prstGeom>
        </p:spPr>
        <p:txBody>
          <a:bodyPr wrap="square">
            <a:spAutoFit/>
          </a:bodyPr>
          <a:lstStyle/>
          <a:p>
            <a:r>
              <a:rPr lang="en-US" b="1">
                <a:solidFill>
                  <a:schemeClr val="tx2"/>
                </a:solidFill>
                <a:latin typeface="Segoe UI" panose="020B0502040204020203" pitchFamily="34" charset="0"/>
                <a:ea typeface="Roboto Medium" panose="02000000000000000000" pitchFamily="2" charset="0"/>
                <a:cs typeface="Montserrat" charset="0"/>
              </a:rPr>
              <a:t>Solution</a:t>
            </a:r>
          </a:p>
        </p:txBody>
      </p:sp>
      <p:sp>
        <p:nvSpPr>
          <p:cNvPr id="235" name="Rectangle 234">
            <a:extLst>
              <a:ext uri="{FF2B5EF4-FFF2-40B4-BE49-F238E27FC236}">
                <a16:creationId xmlns:a16="http://schemas.microsoft.com/office/drawing/2014/main" id="{7521E00D-F391-4932-4334-A9D91991EB87}"/>
              </a:ext>
            </a:extLst>
          </p:cNvPr>
          <p:cNvSpPr/>
          <p:nvPr/>
        </p:nvSpPr>
        <p:spPr>
          <a:xfrm>
            <a:off x="3985272" y="3813316"/>
            <a:ext cx="1317364" cy="369332"/>
          </a:xfrm>
          <a:prstGeom prst="rect">
            <a:avLst/>
          </a:prstGeom>
        </p:spPr>
        <p:txBody>
          <a:bodyPr wrap="square">
            <a:spAutoFit/>
          </a:bodyPr>
          <a:lstStyle/>
          <a:p>
            <a:r>
              <a:rPr lang="en-US" b="1">
                <a:solidFill>
                  <a:schemeClr val="tx2"/>
                </a:solidFill>
                <a:latin typeface="Segoe UI" panose="020B0502040204020203" pitchFamily="34" charset="0"/>
                <a:ea typeface="Roboto Medium" panose="02000000000000000000" pitchFamily="2" charset="0"/>
                <a:cs typeface="Montserrat" charset="0"/>
              </a:rPr>
              <a:t>Market</a:t>
            </a:r>
          </a:p>
        </p:txBody>
      </p:sp>
      <p:sp>
        <p:nvSpPr>
          <p:cNvPr id="236" name="Rectangle 235">
            <a:extLst>
              <a:ext uri="{FF2B5EF4-FFF2-40B4-BE49-F238E27FC236}">
                <a16:creationId xmlns:a16="http://schemas.microsoft.com/office/drawing/2014/main" id="{47E0D532-3AB0-8F96-DF7C-1E027CE1E5E1}"/>
              </a:ext>
            </a:extLst>
          </p:cNvPr>
          <p:cNvSpPr/>
          <p:nvPr/>
        </p:nvSpPr>
        <p:spPr>
          <a:xfrm>
            <a:off x="3985272" y="4898280"/>
            <a:ext cx="1317364" cy="369332"/>
          </a:xfrm>
          <a:prstGeom prst="rect">
            <a:avLst/>
          </a:prstGeom>
        </p:spPr>
        <p:txBody>
          <a:bodyPr wrap="square">
            <a:spAutoFit/>
          </a:bodyPr>
          <a:lstStyle/>
          <a:p>
            <a:r>
              <a:rPr lang="en-US" b="1">
                <a:solidFill>
                  <a:schemeClr val="tx2"/>
                </a:solidFill>
                <a:latin typeface="Segoe UI" panose="020B0502040204020203" pitchFamily="34" charset="0"/>
                <a:ea typeface="Roboto Medium" panose="02000000000000000000" pitchFamily="2" charset="0"/>
                <a:cs typeface="Montserrat" charset="0"/>
              </a:rPr>
              <a:t>Mission</a:t>
            </a:r>
          </a:p>
        </p:txBody>
      </p:sp>
    </p:spTree>
    <p:extLst>
      <p:ext uri="{BB962C8B-B14F-4D97-AF65-F5344CB8AC3E}">
        <p14:creationId xmlns:p14="http://schemas.microsoft.com/office/powerpoint/2010/main" val="2790269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9">
            <a:extLst>
              <a:ext uri="{FF2B5EF4-FFF2-40B4-BE49-F238E27FC236}">
                <a16:creationId xmlns:a16="http://schemas.microsoft.com/office/drawing/2014/main" id="{A011A38C-2AD6-EA46-8384-325C80D425FD}"/>
              </a:ext>
            </a:extLst>
          </p:cNvPr>
          <p:cNvGraphicFramePr>
            <a:graphicFrameLocks noGrp="1"/>
          </p:cNvGraphicFramePr>
          <p:nvPr>
            <p:extLst>
              <p:ext uri="{D42A27DB-BD31-4B8C-83A1-F6EECF244321}">
                <p14:modId xmlns:p14="http://schemas.microsoft.com/office/powerpoint/2010/main" val="1595974458"/>
              </p:ext>
            </p:extLst>
          </p:nvPr>
        </p:nvGraphicFramePr>
        <p:xfrm>
          <a:off x="990601" y="1584191"/>
          <a:ext cx="10141243" cy="3978381"/>
        </p:xfrm>
        <a:graphic>
          <a:graphicData uri="http://schemas.openxmlformats.org/drawingml/2006/table">
            <a:tbl>
              <a:tblPr firstRow="1" bandRow="1">
                <a:tableStyleId>{5C22544A-7EE6-4342-B048-85BDC9FD1C3A}</a:tableStyleId>
              </a:tblPr>
              <a:tblGrid>
                <a:gridCol w="3132147">
                  <a:extLst>
                    <a:ext uri="{9D8B030D-6E8A-4147-A177-3AD203B41FA5}">
                      <a16:colId xmlns:a16="http://schemas.microsoft.com/office/drawing/2014/main" val="20001"/>
                    </a:ext>
                  </a:extLst>
                </a:gridCol>
                <a:gridCol w="1752274">
                  <a:extLst>
                    <a:ext uri="{9D8B030D-6E8A-4147-A177-3AD203B41FA5}">
                      <a16:colId xmlns:a16="http://schemas.microsoft.com/office/drawing/2014/main" val="2572780193"/>
                    </a:ext>
                  </a:extLst>
                </a:gridCol>
                <a:gridCol w="1752274">
                  <a:extLst>
                    <a:ext uri="{9D8B030D-6E8A-4147-A177-3AD203B41FA5}">
                      <a16:colId xmlns:a16="http://schemas.microsoft.com/office/drawing/2014/main" val="20003"/>
                    </a:ext>
                  </a:extLst>
                </a:gridCol>
                <a:gridCol w="1752274">
                  <a:extLst>
                    <a:ext uri="{9D8B030D-6E8A-4147-A177-3AD203B41FA5}">
                      <a16:colId xmlns:a16="http://schemas.microsoft.com/office/drawing/2014/main" val="595203637"/>
                    </a:ext>
                  </a:extLst>
                </a:gridCol>
                <a:gridCol w="1752274">
                  <a:extLst>
                    <a:ext uri="{9D8B030D-6E8A-4147-A177-3AD203B41FA5}">
                      <a16:colId xmlns:a16="http://schemas.microsoft.com/office/drawing/2014/main" val="1350958320"/>
                    </a:ext>
                  </a:extLst>
                </a:gridCol>
              </a:tblGrid>
              <a:tr h="563457">
                <a:tc>
                  <a:txBody>
                    <a:bodyPr/>
                    <a:lstStyle/>
                    <a:p>
                      <a:pPr algn="ctr"/>
                      <a:r>
                        <a:rPr lang="en-US" sz="1800" b="1" i="0">
                          <a:solidFill>
                            <a:schemeClr val="bg1"/>
                          </a:solidFill>
                          <a:latin typeface="Segoe UI" panose="020B0502040204020203" pitchFamily="34" charset="0"/>
                          <a:ea typeface="Lato" panose="020F0502020204030203" pitchFamily="34" charset="0"/>
                          <a:cs typeface="Poppins" pitchFamily="2" charset="77"/>
                        </a:rPr>
                        <a:t>Ideas</a:t>
                      </a:r>
                    </a:p>
                  </a:txBody>
                  <a:tcPr marL="62015" marR="62015" marT="31007" marB="31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800" b="1" i="0">
                          <a:solidFill>
                            <a:schemeClr val="bg1"/>
                          </a:solidFill>
                          <a:latin typeface="Segoe UI" panose="020B0502040204020203" pitchFamily="34" charset="0"/>
                          <a:ea typeface="Lato" panose="020F0502020204030203" pitchFamily="34" charset="0"/>
                          <a:cs typeface="Poppins" pitchFamily="2" charset="77"/>
                        </a:rPr>
                        <a:t>Trait 1</a:t>
                      </a:r>
                    </a:p>
                  </a:txBody>
                  <a:tcPr marL="62015" marR="62015" marT="31007" marB="31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Segoe UI" panose="020B0502040204020203" pitchFamily="34" charset="0"/>
                          <a:ea typeface="Lato" panose="020F0502020204030203" pitchFamily="34" charset="0"/>
                          <a:cs typeface="Poppins" pitchFamily="2" charset="77"/>
                        </a:rPr>
                        <a:t>Trait 2</a:t>
                      </a:r>
                    </a:p>
                  </a:txBody>
                  <a:tcPr marL="62015" marR="62015" marT="31007" marB="31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Segoe UI" panose="020B0502040204020203" pitchFamily="34" charset="0"/>
                          <a:ea typeface="Lato" panose="020F0502020204030203" pitchFamily="34" charset="0"/>
                          <a:cs typeface="Poppins" pitchFamily="2" charset="77"/>
                        </a:rPr>
                        <a:t>Trait 3</a:t>
                      </a:r>
                    </a:p>
                  </a:txBody>
                  <a:tcPr marL="62015" marR="62015" marT="31007" marB="31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800" b="1" i="0">
                          <a:solidFill>
                            <a:schemeClr val="bg1"/>
                          </a:solidFill>
                          <a:latin typeface="Segoe UI" panose="020B0502040204020203" pitchFamily="34" charset="0"/>
                          <a:ea typeface="Lato" panose="020F0502020204030203" pitchFamily="34" charset="0"/>
                          <a:cs typeface="Poppins" pitchFamily="2" charset="77"/>
                        </a:rPr>
                        <a:t>Trait 4</a:t>
                      </a:r>
                    </a:p>
                  </a:txBody>
                  <a:tcPr marL="62015" marR="62015" marT="31007" marB="310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1"/>
                  </a:ext>
                </a:extLst>
              </a:tr>
              <a:tr h="853731">
                <a:tc>
                  <a:txBody>
                    <a:bodyPr/>
                    <a:lstStyle/>
                    <a:p>
                      <a:pPr algn="ctr"/>
                      <a:r>
                        <a:rPr lang="en-US" sz="1800" b="0" i="0">
                          <a:solidFill>
                            <a:schemeClr val="tx2"/>
                          </a:solidFill>
                          <a:latin typeface="Segoe UI" panose="020B0502040204020203" pitchFamily="34" charset="0"/>
                          <a:ea typeface="Lato Light" panose="020F0502020204030203" pitchFamily="34" charset="0"/>
                          <a:cs typeface="Poppins" pitchFamily="2" charset="77"/>
                        </a:rPr>
                        <a:t>Idea 1</a:t>
                      </a:r>
                    </a:p>
                  </a:txBody>
                  <a:tcPr marL="0"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853731">
                <a:tc>
                  <a:txBody>
                    <a:bodyPr/>
                    <a:lstStyle/>
                    <a:p>
                      <a:pPr algn="ctr"/>
                      <a:r>
                        <a:rPr lang="en-US" sz="1800" b="0" i="0">
                          <a:solidFill>
                            <a:schemeClr val="tx2"/>
                          </a:solidFill>
                          <a:latin typeface="Segoe UI" panose="020B0502040204020203" pitchFamily="34" charset="0"/>
                          <a:ea typeface="Lato Light" panose="020F0502020204030203" pitchFamily="34" charset="0"/>
                          <a:cs typeface="Poppins" pitchFamily="2" charset="77"/>
                        </a:rPr>
                        <a:t>Idea 2</a:t>
                      </a:r>
                    </a:p>
                  </a:txBody>
                  <a:tcPr marL="0"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53731">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1800" b="0" i="0">
                          <a:solidFill>
                            <a:schemeClr val="tx2"/>
                          </a:solidFill>
                          <a:latin typeface="Segoe UI" panose="020B0502040204020203" pitchFamily="34" charset="0"/>
                          <a:ea typeface="Lato Light" panose="020F0502020204030203" pitchFamily="34" charset="0"/>
                          <a:cs typeface="Poppins" pitchFamily="2" charset="77"/>
                        </a:rPr>
                        <a:t>Idea 3</a:t>
                      </a:r>
                    </a:p>
                  </a:txBody>
                  <a:tcPr marL="0"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853731">
                <a:tc>
                  <a:txBody>
                    <a:bodyPr/>
                    <a:lstStyle/>
                    <a:p>
                      <a:pPr algn="ctr"/>
                      <a:r>
                        <a:rPr lang="en-US" sz="1800" b="0" i="0">
                          <a:solidFill>
                            <a:schemeClr val="tx2"/>
                          </a:solidFill>
                          <a:latin typeface="Segoe UI" panose="020B0502040204020203" pitchFamily="34" charset="0"/>
                          <a:ea typeface="Lato Light" panose="020F0502020204030203" pitchFamily="34" charset="0"/>
                          <a:cs typeface="Poppins" pitchFamily="2" charset="77"/>
                        </a:rPr>
                        <a:t>Idea 4</a:t>
                      </a:r>
                    </a:p>
                  </a:txBody>
                  <a:tcPr marL="0"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800" b="1" i="0">
                        <a:solidFill>
                          <a:schemeClr val="tx2"/>
                        </a:solidFill>
                        <a:latin typeface="Segoe UI" panose="020B0502040204020203" pitchFamily="34" charset="0"/>
                        <a:ea typeface="Lato Light" panose="020F0502020204030203" pitchFamily="34" charset="0"/>
                        <a:cs typeface="Poppins" pitchFamily="2" charset="77"/>
                      </a:endParaRPr>
                    </a:p>
                  </a:txBody>
                  <a:tcPr marL="45619" marR="45619" marT="22809" marB="22809"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sp>
        <p:nvSpPr>
          <p:cNvPr id="62" name="Oval 61">
            <a:extLst>
              <a:ext uri="{FF2B5EF4-FFF2-40B4-BE49-F238E27FC236}">
                <a16:creationId xmlns:a16="http://schemas.microsoft.com/office/drawing/2014/main" id="{84325931-9970-C741-9210-9119C06579E4}"/>
              </a:ext>
            </a:extLst>
          </p:cNvPr>
          <p:cNvSpPr/>
          <p:nvPr/>
        </p:nvSpPr>
        <p:spPr>
          <a:xfrm>
            <a:off x="4795953" y="2351572"/>
            <a:ext cx="437277" cy="4372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6">
              <a:latin typeface="Segoe UI" panose="020B0502040204020203" pitchFamily="34" charset="0"/>
            </a:endParaRPr>
          </a:p>
        </p:txBody>
      </p:sp>
      <p:sp>
        <p:nvSpPr>
          <p:cNvPr id="63" name="Freeform 62">
            <a:extLst>
              <a:ext uri="{FF2B5EF4-FFF2-40B4-BE49-F238E27FC236}">
                <a16:creationId xmlns:a16="http://schemas.microsoft.com/office/drawing/2014/main" id="{0BF24881-C0A1-E349-B923-32AC580DB7F9}"/>
              </a:ext>
            </a:extLst>
          </p:cNvPr>
          <p:cNvSpPr/>
          <p:nvPr/>
        </p:nvSpPr>
        <p:spPr>
          <a:xfrm rot="18641522">
            <a:off x="4894735" y="2492109"/>
            <a:ext cx="239711" cy="120187"/>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8">
              <a:latin typeface="Segoe UI" panose="020B0502040204020203" pitchFamily="34" charset="0"/>
            </a:endParaRPr>
          </a:p>
        </p:txBody>
      </p:sp>
      <p:sp>
        <p:nvSpPr>
          <p:cNvPr id="65" name="Oval 64">
            <a:extLst>
              <a:ext uri="{FF2B5EF4-FFF2-40B4-BE49-F238E27FC236}">
                <a16:creationId xmlns:a16="http://schemas.microsoft.com/office/drawing/2014/main" id="{F21C9CAA-3524-2B4B-8E49-A8C1BBA7FA08}"/>
              </a:ext>
            </a:extLst>
          </p:cNvPr>
          <p:cNvSpPr/>
          <p:nvPr/>
        </p:nvSpPr>
        <p:spPr>
          <a:xfrm>
            <a:off x="6535831" y="3192682"/>
            <a:ext cx="437277" cy="4372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6">
              <a:latin typeface="Segoe UI" panose="020B0502040204020203" pitchFamily="34" charset="0"/>
            </a:endParaRPr>
          </a:p>
        </p:txBody>
      </p:sp>
      <p:sp>
        <p:nvSpPr>
          <p:cNvPr id="66" name="Freeform 65">
            <a:extLst>
              <a:ext uri="{FF2B5EF4-FFF2-40B4-BE49-F238E27FC236}">
                <a16:creationId xmlns:a16="http://schemas.microsoft.com/office/drawing/2014/main" id="{4A8E66C4-F515-2443-8C1F-252FEB8C9181}"/>
              </a:ext>
            </a:extLst>
          </p:cNvPr>
          <p:cNvSpPr/>
          <p:nvPr/>
        </p:nvSpPr>
        <p:spPr>
          <a:xfrm rot="18641522">
            <a:off x="6634614" y="3333220"/>
            <a:ext cx="239711" cy="120187"/>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8">
              <a:latin typeface="Segoe UI" panose="020B0502040204020203" pitchFamily="34" charset="0"/>
            </a:endParaRPr>
          </a:p>
        </p:txBody>
      </p:sp>
      <p:sp>
        <p:nvSpPr>
          <p:cNvPr id="71" name="Oval 70">
            <a:extLst>
              <a:ext uri="{FF2B5EF4-FFF2-40B4-BE49-F238E27FC236}">
                <a16:creationId xmlns:a16="http://schemas.microsoft.com/office/drawing/2014/main" id="{03A430ED-3B1E-D540-9556-AC09C5009CEB}"/>
              </a:ext>
            </a:extLst>
          </p:cNvPr>
          <p:cNvSpPr/>
          <p:nvPr/>
        </p:nvSpPr>
        <p:spPr>
          <a:xfrm>
            <a:off x="8275711" y="4062622"/>
            <a:ext cx="437277" cy="4372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6">
              <a:latin typeface="Segoe UI" panose="020B0502040204020203" pitchFamily="34" charset="0"/>
            </a:endParaRPr>
          </a:p>
        </p:txBody>
      </p:sp>
      <p:sp>
        <p:nvSpPr>
          <p:cNvPr id="72" name="Freeform 71">
            <a:extLst>
              <a:ext uri="{FF2B5EF4-FFF2-40B4-BE49-F238E27FC236}">
                <a16:creationId xmlns:a16="http://schemas.microsoft.com/office/drawing/2014/main" id="{1E218B4E-358E-3B4A-9D5F-3E82A7C2B385}"/>
              </a:ext>
            </a:extLst>
          </p:cNvPr>
          <p:cNvSpPr/>
          <p:nvPr/>
        </p:nvSpPr>
        <p:spPr>
          <a:xfrm rot="18641522">
            <a:off x="8374493" y="4203159"/>
            <a:ext cx="239711" cy="120187"/>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8">
              <a:latin typeface="Segoe UI" panose="020B0502040204020203" pitchFamily="34" charset="0"/>
            </a:endParaRPr>
          </a:p>
        </p:txBody>
      </p:sp>
      <p:sp>
        <p:nvSpPr>
          <p:cNvPr id="74" name="Oval 73">
            <a:extLst>
              <a:ext uri="{FF2B5EF4-FFF2-40B4-BE49-F238E27FC236}">
                <a16:creationId xmlns:a16="http://schemas.microsoft.com/office/drawing/2014/main" id="{DB0BE91D-25B9-D045-B4FB-31AF3339B7E3}"/>
              </a:ext>
            </a:extLst>
          </p:cNvPr>
          <p:cNvSpPr/>
          <p:nvPr/>
        </p:nvSpPr>
        <p:spPr>
          <a:xfrm>
            <a:off x="9994370" y="4900733"/>
            <a:ext cx="437277" cy="43727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96">
              <a:latin typeface="Segoe UI" panose="020B0502040204020203" pitchFamily="34" charset="0"/>
            </a:endParaRPr>
          </a:p>
        </p:txBody>
      </p:sp>
      <p:sp>
        <p:nvSpPr>
          <p:cNvPr id="75" name="Freeform 74">
            <a:extLst>
              <a:ext uri="{FF2B5EF4-FFF2-40B4-BE49-F238E27FC236}">
                <a16:creationId xmlns:a16="http://schemas.microsoft.com/office/drawing/2014/main" id="{27A95F94-F71E-C24B-B6B7-66C86BDE0BB4}"/>
              </a:ext>
            </a:extLst>
          </p:cNvPr>
          <p:cNvSpPr/>
          <p:nvPr/>
        </p:nvSpPr>
        <p:spPr>
          <a:xfrm rot="18641522">
            <a:off x="10093153" y="5041271"/>
            <a:ext cx="239711" cy="120187"/>
          </a:xfrm>
          <a:custGeom>
            <a:avLst/>
            <a:gdLst>
              <a:gd name="connsiteX0" fmla="*/ 985393 w 985393"/>
              <a:gd name="connsiteY0" fmla="*/ 368555 h 494061"/>
              <a:gd name="connsiteX1" fmla="*/ 985392 w 985393"/>
              <a:gd name="connsiteY1" fmla="*/ 494061 h 494061"/>
              <a:gd name="connsiteX2" fmla="*/ 11 w 985393"/>
              <a:gd name="connsiteY2" fmla="*/ 494061 h 494061"/>
              <a:gd name="connsiteX3" fmla="*/ 11 w 985393"/>
              <a:gd name="connsiteY3" fmla="*/ 493059 h 494061"/>
              <a:gd name="connsiteX4" fmla="*/ 0 w 985393"/>
              <a:gd name="connsiteY4" fmla="*/ 493059 h 494061"/>
              <a:gd name="connsiteX5" fmla="*/ 0 w 985393"/>
              <a:gd name="connsiteY5" fmla="*/ 0 h 494061"/>
              <a:gd name="connsiteX6" fmla="*/ 125506 w 985393"/>
              <a:gd name="connsiteY6" fmla="*/ 0 h 494061"/>
              <a:gd name="connsiteX7" fmla="*/ 125506 w 985393"/>
              <a:gd name="connsiteY7" fmla="*/ 368555 h 4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5393" h="494061">
                <a:moveTo>
                  <a:pt x="985393" y="368555"/>
                </a:moveTo>
                <a:lnTo>
                  <a:pt x="985392" y="494061"/>
                </a:lnTo>
                <a:lnTo>
                  <a:pt x="11" y="494061"/>
                </a:lnTo>
                <a:lnTo>
                  <a:pt x="11" y="493059"/>
                </a:lnTo>
                <a:lnTo>
                  <a:pt x="0" y="493059"/>
                </a:lnTo>
                <a:lnTo>
                  <a:pt x="0" y="0"/>
                </a:lnTo>
                <a:lnTo>
                  <a:pt x="125506" y="0"/>
                </a:lnTo>
                <a:lnTo>
                  <a:pt x="125506" y="3685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8">
              <a:latin typeface="Segoe UI" panose="020B0502040204020203" pitchFamily="34" charset="0"/>
            </a:endParaRPr>
          </a:p>
        </p:txBody>
      </p:sp>
      <p:sp>
        <p:nvSpPr>
          <p:cNvPr id="3" name="Title 2">
            <a:extLst>
              <a:ext uri="{FF2B5EF4-FFF2-40B4-BE49-F238E27FC236}">
                <a16:creationId xmlns:a16="http://schemas.microsoft.com/office/drawing/2014/main" id="{F526271D-474C-FD33-B963-DB8B5630F6CD}"/>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0B46C58-6BF3-C3E2-C52E-CCAAAB95E944}"/>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38147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B609E8E-6368-D24F-8FB7-7F66346B46BC}"/>
              </a:ext>
            </a:extLst>
          </p:cNvPr>
          <p:cNvSpPr/>
          <p:nvPr/>
        </p:nvSpPr>
        <p:spPr>
          <a:xfrm>
            <a:off x="4435192" y="1883998"/>
            <a:ext cx="3321617" cy="3321617"/>
          </a:xfrm>
          <a:prstGeom prst="ellipse">
            <a:avLst/>
          </a:prstGeom>
          <a:solidFill>
            <a:schemeClr val="bg1"/>
          </a:solidFill>
          <a:ln w="2540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sz="898">
              <a:latin typeface="Segoe UI" panose="020B0502040204020203" pitchFamily="34" charset="0"/>
            </a:endParaRPr>
          </a:p>
        </p:txBody>
      </p:sp>
      <p:sp>
        <p:nvSpPr>
          <p:cNvPr id="5" name="Pie 4">
            <a:extLst>
              <a:ext uri="{FF2B5EF4-FFF2-40B4-BE49-F238E27FC236}">
                <a16:creationId xmlns:a16="http://schemas.microsoft.com/office/drawing/2014/main" id="{CFAE60EA-3F15-2244-8BE5-B749E0B39C07}"/>
              </a:ext>
            </a:extLst>
          </p:cNvPr>
          <p:cNvSpPr/>
          <p:nvPr/>
        </p:nvSpPr>
        <p:spPr>
          <a:xfrm>
            <a:off x="3975043" y="1493310"/>
            <a:ext cx="3321617" cy="3321617"/>
          </a:xfrm>
          <a:prstGeom prst="pie">
            <a:avLst>
              <a:gd name="adj1" fmla="val 10761424"/>
              <a:gd name="adj2" fmla="val 162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sz="898">
              <a:solidFill>
                <a:schemeClr val="tx1"/>
              </a:solidFill>
              <a:latin typeface="Segoe UI" panose="020B0502040204020203" pitchFamily="34" charset="0"/>
            </a:endParaRPr>
          </a:p>
        </p:txBody>
      </p:sp>
      <p:sp>
        <p:nvSpPr>
          <p:cNvPr id="47" name="Pie 46">
            <a:extLst>
              <a:ext uri="{FF2B5EF4-FFF2-40B4-BE49-F238E27FC236}">
                <a16:creationId xmlns:a16="http://schemas.microsoft.com/office/drawing/2014/main" id="{7378E7CF-9297-2449-9581-1734C5DD3F02}"/>
              </a:ext>
            </a:extLst>
          </p:cNvPr>
          <p:cNvSpPr/>
          <p:nvPr/>
        </p:nvSpPr>
        <p:spPr>
          <a:xfrm rot="5400000">
            <a:off x="4895339" y="1493310"/>
            <a:ext cx="3321617" cy="3321617"/>
          </a:xfrm>
          <a:prstGeom prst="pie">
            <a:avLst>
              <a:gd name="adj1" fmla="val 10761424"/>
              <a:gd name="adj2" fmla="val 162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sz="898">
              <a:solidFill>
                <a:schemeClr val="tx1"/>
              </a:solidFill>
              <a:latin typeface="Segoe UI" panose="020B0502040204020203" pitchFamily="34" charset="0"/>
            </a:endParaRPr>
          </a:p>
        </p:txBody>
      </p:sp>
      <p:sp>
        <p:nvSpPr>
          <p:cNvPr id="48" name="Pie 47">
            <a:extLst>
              <a:ext uri="{FF2B5EF4-FFF2-40B4-BE49-F238E27FC236}">
                <a16:creationId xmlns:a16="http://schemas.microsoft.com/office/drawing/2014/main" id="{3EE8E082-0AB0-C343-BFDA-29E7F34A8DAC}"/>
              </a:ext>
            </a:extLst>
          </p:cNvPr>
          <p:cNvSpPr/>
          <p:nvPr/>
        </p:nvSpPr>
        <p:spPr>
          <a:xfrm rot="16200000">
            <a:off x="3975043" y="2274687"/>
            <a:ext cx="3321617" cy="3321617"/>
          </a:xfrm>
          <a:prstGeom prst="pie">
            <a:avLst>
              <a:gd name="adj1" fmla="val 10761424"/>
              <a:gd name="adj2" fmla="val 1620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sz="898">
              <a:solidFill>
                <a:schemeClr val="tx1"/>
              </a:solidFill>
              <a:latin typeface="Segoe UI" panose="020B0502040204020203" pitchFamily="34" charset="0"/>
            </a:endParaRPr>
          </a:p>
        </p:txBody>
      </p:sp>
      <p:sp>
        <p:nvSpPr>
          <p:cNvPr id="49" name="Pie 48">
            <a:extLst>
              <a:ext uri="{FF2B5EF4-FFF2-40B4-BE49-F238E27FC236}">
                <a16:creationId xmlns:a16="http://schemas.microsoft.com/office/drawing/2014/main" id="{2696BBFF-E7BB-7340-9B55-272312103A61}"/>
              </a:ext>
            </a:extLst>
          </p:cNvPr>
          <p:cNvSpPr/>
          <p:nvPr/>
        </p:nvSpPr>
        <p:spPr>
          <a:xfrm rot="10800000">
            <a:off x="4895340" y="2274687"/>
            <a:ext cx="3321617" cy="3321617"/>
          </a:xfrm>
          <a:prstGeom prst="pie">
            <a:avLst>
              <a:gd name="adj1" fmla="val 10761424"/>
              <a:gd name="adj2" fmla="val 162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V" sz="898">
              <a:solidFill>
                <a:schemeClr val="tx1"/>
              </a:solidFill>
              <a:latin typeface="Segoe UI" panose="020B0502040204020203" pitchFamily="34" charset="0"/>
            </a:endParaRPr>
          </a:p>
        </p:txBody>
      </p:sp>
      <p:sp>
        <p:nvSpPr>
          <p:cNvPr id="50" name="TextBox 49">
            <a:extLst>
              <a:ext uri="{FF2B5EF4-FFF2-40B4-BE49-F238E27FC236}">
                <a16:creationId xmlns:a16="http://schemas.microsoft.com/office/drawing/2014/main" id="{DB463462-B301-E14B-A4C6-7CFC5F42124C}"/>
              </a:ext>
            </a:extLst>
          </p:cNvPr>
          <p:cNvSpPr txBox="1"/>
          <p:nvPr/>
        </p:nvSpPr>
        <p:spPr>
          <a:xfrm>
            <a:off x="1828801" y="2415228"/>
            <a:ext cx="1887656" cy="646331"/>
          </a:xfrm>
          <a:prstGeom prst="rect">
            <a:avLst/>
          </a:prstGeom>
          <a:noFill/>
        </p:spPr>
        <p:txBody>
          <a:bodyPr wrap="square" rtlCol="0">
            <a:spAutoFit/>
          </a:bodyPr>
          <a:lstStyle/>
          <a:p>
            <a:pPr algn="r"/>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a:t>
            </a:r>
          </a:p>
        </p:txBody>
      </p:sp>
      <p:sp>
        <p:nvSpPr>
          <p:cNvPr id="51" name="TextBox 50">
            <a:extLst>
              <a:ext uri="{FF2B5EF4-FFF2-40B4-BE49-F238E27FC236}">
                <a16:creationId xmlns:a16="http://schemas.microsoft.com/office/drawing/2014/main" id="{A2CE2C2F-6F1B-5E46-A69E-C9CD42402CA8}"/>
              </a:ext>
            </a:extLst>
          </p:cNvPr>
          <p:cNvSpPr txBox="1"/>
          <p:nvPr/>
        </p:nvSpPr>
        <p:spPr>
          <a:xfrm>
            <a:off x="1828801" y="4694148"/>
            <a:ext cx="1887656" cy="646331"/>
          </a:xfrm>
          <a:prstGeom prst="rect">
            <a:avLst/>
          </a:prstGeom>
          <a:noFill/>
        </p:spPr>
        <p:txBody>
          <a:bodyPr wrap="square" rtlCol="0">
            <a:spAutoFit/>
          </a:bodyPr>
          <a:lstStyle/>
          <a:p>
            <a:pPr algn="r"/>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a:t>
            </a:r>
          </a:p>
        </p:txBody>
      </p:sp>
      <p:sp>
        <p:nvSpPr>
          <p:cNvPr id="52" name="TextBox 51">
            <a:extLst>
              <a:ext uri="{FF2B5EF4-FFF2-40B4-BE49-F238E27FC236}">
                <a16:creationId xmlns:a16="http://schemas.microsoft.com/office/drawing/2014/main" id="{6C3D8AC2-3BA3-084E-B392-02DE15511F5A}"/>
              </a:ext>
            </a:extLst>
          </p:cNvPr>
          <p:cNvSpPr txBox="1"/>
          <p:nvPr/>
        </p:nvSpPr>
        <p:spPr>
          <a:xfrm>
            <a:off x="8399479" y="2415228"/>
            <a:ext cx="1963720" cy="646331"/>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a:t>
            </a:r>
          </a:p>
        </p:txBody>
      </p:sp>
      <p:sp>
        <p:nvSpPr>
          <p:cNvPr id="53" name="TextBox 52">
            <a:extLst>
              <a:ext uri="{FF2B5EF4-FFF2-40B4-BE49-F238E27FC236}">
                <a16:creationId xmlns:a16="http://schemas.microsoft.com/office/drawing/2014/main" id="{E17CBA80-B731-F940-85A1-1FA12578E310}"/>
              </a:ext>
            </a:extLst>
          </p:cNvPr>
          <p:cNvSpPr txBox="1"/>
          <p:nvPr/>
        </p:nvSpPr>
        <p:spPr>
          <a:xfrm>
            <a:off x="8399479" y="4694148"/>
            <a:ext cx="1963720" cy="646331"/>
          </a:xfrm>
          <a:prstGeom prst="rect">
            <a:avLst/>
          </a:prstGeom>
          <a:noFill/>
        </p:spPr>
        <p:txBody>
          <a:bodyPr wrap="square" rtlCol="0">
            <a:spAutoFit/>
          </a:bodyPr>
          <a:lstStyle/>
          <a:p>
            <a:r>
              <a:rPr lang="en-US">
                <a:solidFill>
                  <a:schemeClr val="tx2"/>
                </a:solidFill>
                <a:latin typeface="Segoe UI" panose="020B0502040204020203" pitchFamily="34" charset="0"/>
                <a:ea typeface="Lato Light" panose="020F0502020204030203" pitchFamily="34" charset="0"/>
                <a:cs typeface="Lato Light" panose="020F0502020204030203" pitchFamily="34" charset="0"/>
              </a:rPr>
              <a:t>Write your paragraph here</a:t>
            </a:r>
          </a:p>
        </p:txBody>
      </p:sp>
      <p:sp>
        <p:nvSpPr>
          <p:cNvPr id="54" name="Rectangle 53">
            <a:extLst>
              <a:ext uri="{FF2B5EF4-FFF2-40B4-BE49-F238E27FC236}">
                <a16:creationId xmlns:a16="http://schemas.microsoft.com/office/drawing/2014/main" id="{B4B94CC2-ACB7-3844-BC0A-B4212AD861C5}"/>
              </a:ext>
            </a:extLst>
          </p:cNvPr>
          <p:cNvSpPr/>
          <p:nvPr/>
        </p:nvSpPr>
        <p:spPr>
          <a:xfrm>
            <a:off x="442364" y="1720800"/>
            <a:ext cx="3321618" cy="400110"/>
          </a:xfrm>
          <a:prstGeom prst="rect">
            <a:avLst/>
          </a:prstGeom>
        </p:spPr>
        <p:txBody>
          <a:bodyPr wrap="square">
            <a:spAutoFit/>
          </a:bodyPr>
          <a:lstStyle/>
          <a:p>
            <a:pPr algn="r"/>
            <a:r>
              <a:rPr lang="en-US" sz="2000" b="1">
                <a:solidFill>
                  <a:schemeClr val="tx2"/>
                </a:solidFill>
                <a:latin typeface="Segoe UI" panose="020B0502040204020203" pitchFamily="34" charset="0"/>
                <a:ea typeface="Roboto Medium" panose="02000000000000000000" pitchFamily="2" charset="0"/>
                <a:cs typeface="Poppins SemiBold" pitchFamily="2" charset="77"/>
              </a:rPr>
              <a:t>Idea 1</a:t>
            </a:r>
          </a:p>
        </p:txBody>
      </p:sp>
      <p:sp>
        <p:nvSpPr>
          <p:cNvPr id="55" name="Rectangle 54">
            <a:extLst>
              <a:ext uri="{FF2B5EF4-FFF2-40B4-BE49-F238E27FC236}">
                <a16:creationId xmlns:a16="http://schemas.microsoft.com/office/drawing/2014/main" id="{936CE98D-8EC8-C14A-A990-509F2CB05A50}"/>
              </a:ext>
            </a:extLst>
          </p:cNvPr>
          <p:cNvSpPr/>
          <p:nvPr/>
        </p:nvSpPr>
        <p:spPr>
          <a:xfrm>
            <a:off x="253969" y="4013041"/>
            <a:ext cx="3502142" cy="400110"/>
          </a:xfrm>
          <a:prstGeom prst="rect">
            <a:avLst/>
          </a:prstGeom>
        </p:spPr>
        <p:txBody>
          <a:bodyPr wrap="square">
            <a:spAutoFit/>
          </a:bodyPr>
          <a:lstStyle/>
          <a:p>
            <a:pPr algn="r"/>
            <a:r>
              <a:rPr lang="en-US" sz="2000" b="1">
                <a:solidFill>
                  <a:schemeClr val="tx2"/>
                </a:solidFill>
                <a:latin typeface="Segoe UI" panose="020B0502040204020203" pitchFamily="34" charset="0"/>
                <a:ea typeface="Roboto Medium" panose="02000000000000000000" pitchFamily="2" charset="0"/>
                <a:cs typeface="Poppins SemiBold" pitchFamily="2" charset="77"/>
              </a:rPr>
              <a:t>Idea 2</a:t>
            </a:r>
          </a:p>
        </p:txBody>
      </p:sp>
      <p:sp>
        <p:nvSpPr>
          <p:cNvPr id="56" name="Rectangle 55">
            <a:extLst>
              <a:ext uri="{FF2B5EF4-FFF2-40B4-BE49-F238E27FC236}">
                <a16:creationId xmlns:a16="http://schemas.microsoft.com/office/drawing/2014/main" id="{B3D1FDEB-DA09-FE4F-9464-73E9E932749D}"/>
              </a:ext>
            </a:extLst>
          </p:cNvPr>
          <p:cNvSpPr/>
          <p:nvPr/>
        </p:nvSpPr>
        <p:spPr>
          <a:xfrm>
            <a:off x="8399478" y="1720800"/>
            <a:ext cx="3321618" cy="400110"/>
          </a:xfrm>
          <a:prstGeom prst="rect">
            <a:avLst/>
          </a:prstGeom>
        </p:spPr>
        <p:txBody>
          <a:bodyPr wrap="square">
            <a:spAutoFit/>
          </a:bodyPr>
          <a:lstStyle/>
          <a:p>
            <a:r>
              <a:rPr lang="en-US" sz="2000" b="1">
                <a:solidFill>
                  <a:schemeClr val="tx2"/>
                </a:solidFill>
                <a:latin typeface="Segoe UI" panose="020B0502040204020203" pitchFamily="34" charset="0"/>
                <a:ea typeface="Roboto Medium" panose="02000000000000000000" pitchFamily="2" charset="0"/>
                <a:cs typeface="Poppins SemiBold" pitchFamily="2" charset="77"/>
              </a:rPr>
              <a:t>Idea 3</a:t>
            </a:r>
          </a:p>
        </p:txBody>
      </p:sp>
      <p:sp>
        <p:nvSpPr>
          <p:cNvPr id="57" name="Rectangle 56">
            <a:extLst>
              <a:ext uri="{FF2B5EF4-FFF2-40B4-BE49-F238E27FC236}">
                <a16:creationId xmlns:a16="http://schemas.microsoft.com/office/drawing/2014/main" id="{7A739551-613D-104E-8F05-E0683BC04A9F}"/>
              </a:ext>
            </a:extLst>
          </p:cNvPr>
          <p:cNvSpPr/>
          <p:nvPr/>
        </p:nvSpPr>
        <p:spPr>
          <a:xfrm>
            <a:off x="8399478" y="4013041"/>
            <a:ext cx="2960574" cy="400110"/>
          </a:xfrm>
          <a:prstGeom prst="rect">
            <a:avLst/>
          </a:prstGeom>
        </p:spPr>
        <p:txBody>
          <a:bodyPr wrap="square">
            <a:spAutoFit/>
          </a:bodyPr>
          <a:lstStyle/>
          <a:p>
            <a:r>
              <a:rPr lang="en-US" sz="2000" b="1">
                <a:solidFill>
                  <a:schemeClr val="tx2"/>
                </a:solidFill>
                <a:latin typeface="Segoe UI" panose="020B0502040204020203" pitchFamily="34" charset="0"/>
                <a:ea typeface="Roboto Medium" panose="02000000000000000000" pitchFamily="2" charset="0"/>
                <a:cs typeface="Poppins SemiBold" pitchFamily="2" charset="77"/>
              </a:rPr>
              <a:t>Idea 4</a:t>
            </a:r>
          </a:p>
        </p:txBody>
      </p:sp>
      <p:sp>
        <p:nvSpPr>
          <p:cNvPr id="60" name="Gráfico 224">
            <a:extLst>
              <a:ext uri="{FF2B5EF4-FFF2-40B4-BE49-F238E27FC236}">
                <a16:creationId xmlns:a16="http://schemas.microsoft.com/office/drawing/2014/main" id="{F8B163B1-D2BC-6C47-B8FE-AC52CC84E341}"/>
              </a:ext>
            </a:extLst>
          </p:cNvPr>
          <p:cNvSpPr/>
          <p:nvPr/>
        </p:nvSpPr>
        <p:spPr>
          <a:xfrm>
            <a:off x="4515576" y="2060115"/>
            <a:ext cx="795493" cy="795493"/>
          </a:xfrm>
          <a:custGeom>
            <a:avLst/>
            <a:gdLst>
              <a:gd name="connsiteX0" fmla="*/ 285416 w 570831"/>
              <a:gd name="connsiteY0" fmla="*/ 0 h 570831"/>
              <a:gd name="connsiteX1" fmla="*/ 0 w 570831"/>
              <a:gd name="connsiteY1" fmla="*/ 285416 h 570831"/>
              <a:gd name="connsiteX2" fmla="*/ 285416 w 570831"/>
              <a:gd name="connsiteY2" fmla="*/ 570831 h 570831"/>
              <a:gd name="connsiteX3" fmla="*/ 570831 w 570831"/>
              <a:gd name="connsiteY3" fmla="*/ 285416 h 570831"/>
              <a:gd name="connsiteX4" fmla="*/ 285416 w 570831"/>
              <a:gd name="connsiteY4" fmla="*/ 0 h 570831"/>
              <a:gd name="connsiteX5" fmla="*/ 114464 w 570831"/>
              <a:gd name="connsiteY5" fmla="*/ 294485 h 570831"/>
              <a:gd name="connsiteX6" fmla="*/ 107031 w 570831"/>
              <a:gd name="connsiteY6" fmla="*/ 297307 h 570831"/>
              <a:gd name="connsiteX7" fmla="*/ 95138 w 570831"/>
              <a:gd name="connsiteY7" fmla="*/ 285414 h 570831"/>
              <a:gd name="connsiteX8" fmla="*/ 99923 w 570831"/>
              <a:gd name="connsiteY8" fmla="*/ 244739 h 570831"/>
              <a:gd name="connsiteX9" fmla="*/ 102363 w 570831"/>
              <a:gd name="connsiteY9" fmla="*/ 233921 h 570831"/>
              <a:gd name="connsiteX10" fmla="*/ 285417 w 570831"/>
              <a:gd name="connsiteY10" fmla="*/ 95138 h 570831"/>
              <a:gd name="connsiteX11" fmla="*/ 451729 w 570831"/>
              <a:gd name="connsiteY11" fmla="*/ 192917 h 570831"/>
              <a:gd name="connsiteX12" fmla="*/ 446217 w 570831"/>
              <a:gd name="connsiteY12" fmla="*/ 209260 h 570831"/>
              <a:gd name="connsiteX13" fmla="*/ 424682 w 570831"/>
              <a:gd name="connsiteY13" fmla="*/ 219481 h 570831"/>
              <a:gd name="connsiteX14" fmla="*/ 409173 w 570831"/>
              <a:gd name="connsiteY14" fmla="*/ 214295 h 570831"/>
              <a:gd name="connsiteX15" fmla="*/ 285416 w 570831"/>
              <a:gd name="connsiteY15" fmla="*/ 142708 h 570831"/>
              <a:gd name="connsiteX16" fmla="*/ 165077 w 570831"/>
              <a:gd name="connsiteY16" fmla="*/ 208987 h 570831"/>
              <a:gd name="connsiteX17" fmla="*/ 182147 w 570831"/>
              <a:gd name="connsiteY17" fmla="*/ 214677 h 570831"/>
              <a:gd name="connsiteX18" fmla="*/ 190068 w 570831"/>
              <a:gd name="connsiteY18" fmla="*/ 223747 h 570831"/>
              <a:gd name="connsiteX19" fmla="*/ 186003 w 570831"/>
              <a:gd name="connsiteY19" fmla="*/ 235093 h 570831"/>
              <a:gd name="connsiteX20" fmla="*/ 114649 w 570831"/>
              <a:gd name="connsiteY20" fmla="*/ 294554 h 570831"/>
              <a:gd name="connsiteX21" fmla="*/ 114464 w 570831"/>
              <a:gd name="connsiteY21" fmla="*/ 294485 h 570831"/>
              <a:gd name="connsiteX22" fmla="*/ 472144 w 570831"/>
              <a:gd name="connsiteY22" fmla="*/ 326091 h 570831"/>
              <a:gd name="connsiteX23" fmla="*/ 469705 w 570831"/>
              <a:gd name="connsiteY23" fmla="*/ 336908 h 570831"/>
              <a:gd name="connsiteX24" fmla="*/ 286651 w 570831"/>
              <a:gd name="connsiteY24" fmla="*/ 475692 h 570831"/>
              <a:gd name="connsiteX25" fmla="*/ 120338 w 570831"/>
              <a:gd name="connsiteY25" fmla="*/ 377912 h 570831"/>
              <a:gd name="connsiteX26" fmla="*/ 125850 w 570831"/>
              <a:gd name="connsiteY26" fmla="*/ 361570 h 570831"/>
              <a:gd name="connsiteX27" fmla="*/ 147386 w 570831"/>
              <a:gd name="connsiteY27" fmla="*/ 351349 h 570831"/>
              <a:gd name="connsiteX28" fmla="*/ 162894 w 570831"/>
              <a:gd name="connsiteY28" fmla="*/ 356535 h 570831"/>
              <a:gd name="connsiteX29" fmla="*/ 286652 w 570831"/>
              <a:gd name="connsiteY29" fmla="*/ 428123 h 570831"/>
              <a:gd name="connsiteX30" fmla="*/ 406990 w 570831"/>
              <a:gd name="connsiteY30" fmla="*/ 361844 h 570831"/>
              <a:gd name="connsiteX31" fmla="*/ 389920 w 570831"/>
              <a:gd name="connsiteY31" fmla="*/ 356154 h 570831"/>
              <a:gd name="connsiteX32" fmla="*/ 382000 w 570831"/>
              <a:gd name="connsiteY32" fmla="*/ 347084 h 570831"/>
              <a:gd name="connsiteX33" fmla="*/ 386065 w 570831"/>
              <a:gd name="connsiteY33" fmla="*/ 335738 h 570831"/>
              <a:gd name="connsiteX34" fmla="*/ 457418 w 570831"/>
              <a:gd name="connsiteY34" fmla="*/ 276277 h 570831"/>
              <a:gd name="connsiteX35" fmla="*/ 457605 w 570831"/>
              <a:gd name="connsiteY35" fmla="*/ 276347 h 570831"/>
              <a:gd name="connsiteX36" fmla="*/ 465038 w 570831"/>
              <a:gd name="connsiteY36" fmla="*/ 273525 h 570831"/>
              <a:gd name="connsiteX37" fmla="*/ 476930 w 570831"/>
              <a:gd name="connsiteY37" fmla="*/ 285418 h 570831"/>
              <a:gd name="connsiteX38" fmla="*/ 472144 w 570831"/>
              <a:gd name="connsiteY38" fmla="*/ 326091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0831" h="570831">
                <a:moveTo>
                  <a:pt x="285416" y="0"/>
                </a:moveTo>
                <a:cubicBezTo>
                  <a:pt x="128040" y="0"/>
                  <a:pt x="0" y="128040"/>
                  <a:pt x="0" y="285416"/>
                </a:cubicBezTo>
                <a:cubicBezTo>
                  <a:pt x="0" y="442791"/>
                  <a:pt x="128040" y="570831"/>
                  <a:pt x="285416" y="570831"/>
                </a:cubicBezTo>
                <a:cubicBezTo>
                  <a:pt x="442791" y="570831"/>
                  <a:pt x="570831" y="442791"/>
                  <a:pt x="570831" y="285416"/>
                </a:cubicBezTo>
                <a:cubicBezTo>
                  <a:pt x="570831" y="128040"/>
                  <a:pt x="442791" y="0"/>
                  <a:pt x="285416" y="0"/>
                </a:cubicBezTo>
                <a:close/>
                <a:moveTo>
                  <a:pt x="114464" y="294485"/>
                </a:moveTo>
                <a:cubicBezTo>
                  <a:pt x="112412" y="296164"/>
                  <a:pt x="109893" y="297307"/>
                  <a:pt x="107031" y="297307"/>
                </a:cubicBezTo>
                <a:cubicBezTo>
                  <a:pt x="100457" y="297307"/>
                  <a:pt x="95138" y="291988"/>
                  <a:pt x="95138" y="285414"/>
                </a:cubicBezTo>
                <a:cubicBezTo>
                  <a:pt x="95138" y="271648"/>
                  <a:pt x="97013" y="258070"/>
                  <a:pt x="99923" y="244739"/>
                </a:cubicBezTo>
                <a:cubicBezTo>
                  <a:pt x="99923" y="244739"/>
                  <a:pt x="102265" y="234195"/>
                  <a:pt x="102363" y="233921"/>
                </a:cubicBezTo>
                <a:cubicBezTo>
                  <a:pt x="125185" y="152904"/>
                  <a:pt x="200361" y="95138"/>
                  <a:pt x="285417" y="95138"/>
                </a:cubicBezTo>
                <a:cubicBezTo>
                  <a:pt x="354383" y="95138"/>
                  <a:pt x="418372" y="133140"/>
                  <a:pt x="451729" y="192917"/>
                </a:cubicBezTo>
                <a:cubicBezTo>
                  <a:pt x="455023" y="198822"/>
                  <a:pt x="452324" y="206362"/>
                  <a:pt x="446217" y="209260"/>
                </a:cubicBezTo>
                <a:lnTo>
                  <a:pt x="424682" y="219481"/>
                </a:lnTo>
                <a:cubicBezTo>
                  <a:pt x="418950" y="222202"/>
                  <a:pt x="412345" y="219790"/>
                  <a:pt x="409173" y="214295"/>
                </a:cubicBezTo>
                <a:cubicBezTo>
                  <a:pt x="383878" y="170466"/>
                  <a:pt x="336467" y="142708"/>
                  <a:pt x="285416" y="142708"/>
                </a:cubicBezTo>
                <a:cubicBezTo>
                  <a:pt x="235855" y="142708"/>
                  <a:pt x="190780" y="168866"/>
                  <a:pt x="165077" y="208987"/>
                </a:cubicBezTo>
                <a:lnTo>
                  <a:pt x="182147" y="214677"/>
                </a:lnTo>
                <a:cubicBezTo>
                  <a:pt x="186236" y="216036"/>
                  <a:pt x="189266" y="219508"/>
                  <a:pt x="190068" y="223747"/>
                </a:cubicBezTo>
                <a:cubicBezTo>
                  <a:pt x="190869" y="227986"/>
                  <a:pt x="189313" y="232329"/>
                  <a:pt x="186003" y="235093"/>
                </a:cubicBezTo>
                <a:lnTo>
                  <a:pt x="114649" y="294554"/>
                </a:lnTo>
                <a:cubicBezTo>
                  <a:pt x="114590" y="294605"/>
                  <a:pt x="114523" y="294454"/>
                  <a:pt x="114464" y="294485"/>
                </a:cubicBezTo>
                <a:close/>
                <a:moveTo>
                  <a:pt x="472144" y="326091"/>
                </a:moveTo>
                <a:cubicBezTo>
                  <a:pt x="472144" y="326091"/>
                  <a:pt x="469803" y="336635"/>
                  <a:pt x="469705" y="336908"/>
                </a:cubicBezTo>
                <a:cubicBezTo>
                  <a:pt x="446883" y="417926"/>
                  <a:pt x="371707" y="475692"/>
                  <a:pt x="286651" y="475692"/>
                </a:cubicBezTo>
                <a:cubicBezTo>
                  <a:pt x="217684" y="475692"/>
                  <a:pt x="153695" y="437690"/>
                  <a:pt x="120338" y="377912"/>
                </a:cubicBezTo>
                <a:cubicBezTo>
                  <a:pt x="117045" y="372008"/>
                  <a:pt x="119743" y="364468"/>
                  <a:pt x="125850" y="361570"/>
                </a:cubicBezTo>
                <a:lnTo>
                  <a:pt x="147386" y="351349"/>
                </a:lnTo>
                <a:cubicBezTo>
                  <a:pt x="153118" y="348628"/>
                  <a:pt x="159722" y="351040"/>
                  <a:pt x="162894" y="356535"/>
                </a:cubicBezTo>
                <a:cubicBezTo>
                  <a:pt x="188189" y="400365"/>
                  <a:pt x="235600" y="428123"/>
                  <a:pt x="286652" y="428123"/>
                </a:cubicBezTo>
                <a:cubicBezTo>
                  <a:pt x="336213" y="428123"/>
                  <a:pt x="381287" y="401965"/>
                  <a:pt x="406990" y="361844"/>
                </a:cubicBezTo>
                <a:lnTo>
                  <a:pt x="389920" y="356154"/>
                </a:lnTo>
                <a:cubicBezTo>
                  <a:pt x="385832" y="354795"/>
                  <a:pt x="382801" y="351323"/>
                  <a:pt x="382000" y="347084"/>
                </a:cubicBezTo>
                <a:cubicBezTo>
                  <a:pt x="381198" y="342845"/>
                  <a:pt x="382754" y="338502"/>
                  <a:pt x="386065" y="335738"/>
                </a:cubicBezTo>
                <a:lnTo>
                  <a:pt x="457418" y="276277"/>
                </a:lnTo>
                <a:cubicBezTo>
                  <a:pt x="457478" y="276228"/>
                  <a:pt x="457544" y="276378"/>
                  <a:pt x="457605" y="276347"/>
                </a:cubicBezTo>
                <a:cubicBezTo>
                  <a:pt x="459656" y="274668"/>
                  <a:pt x="462176" y="273525"/>
                  <a:pt x="465038" y="273525"/>
                </a:cubicBezTo>
                <a:cubicBezTo>
                  <a:pt x="471611" y="273525"/>
                  <a:pt x="476930" y="278844"/>
                  <a:pt x="476930" y="285418"/>
                </a:cubicBezTo>
                <a:cubicBezTo>
                  <a:pt x="476929" y="299182"/>
                  <a:pt x="475054" y="312760"/>
                  <a:pt x="472144" y="326091"/>
                </a:cubicBezTo>
                <a:close/>
              </a:path>
            </a:pathLst>
          </a:custGeom>
          <a:solidFill>
            <a:schemeClr val="accent1">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3" name="Forma libre 201">
            <a:extLst>
              <a:ext uri="{FF2B5EF4-FFF2-40B4-BE49-F238E27FC236}">
                <a16:creationId xmlns:a16="http://schemas.microsoft.com/office/drawing/2014/main" id="{A41D5AF0-AD66-0E49-8647-D51A21201932}"/>
              </a:ext>
            </a:extLst>
          </p:cNvPr>
          <p:cNvSpPr/>
          <p:nvPr/>
        </p:nvSpPr>
        <p:spPr>
          <a:xfrm>
            <a:off x="6822526" y="2151676"/>
            <a:ext cx="718188" cy="554965"/>
          </a:xfrm>
          <a:custGeom>
            <a:avLst/>
            <a:gdLst>
              <a:gd name="connsiteX0" fmla="*/ 484961 w 523262"/>
              <a:gd name="connsiteY0" fmla="*/ 47570 h 404340"/>
              <a:gd name="connsiteX1" fmla="*/ 439981 w 523262"/>
              <a:gd name="connsiteY1" fmla="*/ 47570 h 404340"/>
              <a:gd name="connsiteX2" fmla="*/ 428089 w 523262"/>
              <a:gd name="connsiteY2" fmla="*/ 59415 h 404340"/>
              <a:gd name="connsiteX3" fmla="*/ 312394 w 523262"/>
              <a:gd name="connsiteY3" fmla="*/ 234502 h 404340"/>
              <a:gd name="connsiteX4" fmla="*/ 282234 w 523262"/>
              <a:gd name="connsiteY4" fmla="*/ 234513 h 404340"/>
              <a:gd name="connsiteX5" fmla="*/ 166528 w 523262"/>
              <a:gd name="connsiteY5" fmla="*/ 59415 h 404340"/>
              <a:gd name="connsiteX6" fmla="*/ 154635 w 523262"/>
              <a:gd name="connsiteY6" fmla="*/ 47570 h 404340"/>
              <a:gd name="connsiteX7" fmla="*/ 105106 w 523262"/>
              <a:gd name="connsiteY7" fmla="*/ 47570 h 404340"/>
              <a:gd name="connsiteX8" fmla="*/ 95446 w 523262"/>
              <a:gd name="connsiteY8" fmla="*/ 16689 h 404340"/>
              <a:gd name="connsiteX9" fmla="*/ 72737 w 523262"/>
              <a:gd name="connsiteY9" fmla="*/ 0 h 404340"/>
              <a:gd name="connsiteX10" fmla="*/ 11893 w 523262"/>
              <a:gd name="connsiteY10" fmla="*/ 0 h 404340"/>
              <a:gd name="connsiteX11" fmla="*/ 0 w 523262"/>
              <a:gd name="connsiteY11" fmla="*/ 11893 h 404340"/>
              <a:gd name="connsiteX12" fmla="*/ 0 w 523262"/>
              <a:gd name="connsiteY12" fmla="*/ 35677 h 404340"/>
              <a:gd name="connsiteX13" fmla="*/ 11893 w 523262"/>
              <a:gd name="connsiteY13" fmla="*/ 47570 h 404340"/>
              <a:gd name="connsiteX14" fmla="*/ 55258 w 523262"/>
              <a:gd name="connsiteY14" fmla="*/ 47570 h 404340"/>
              <a:gd name="connsiteX15" fmla="*/ 130437 w 523262"/>
              <a:gd name="connsiteY15" fmla="*/ 287839 h 404340"/>
              <a:gd name="connsiteX16" fmla="*/ 95139 w 523262"/>
              <a:gd name="connsiteY16" fmla="*/ 323137 h 404340"/>
              <a:gd name="connsiteX17" fmla="*/ 84826 w 523262"/>
              <a:gd name="connsiteY17" fmla="*/ 374969 h 404340"/>
              <a:gd name="connsiteX18" fmla="*/ 128773 w 523262"/>
              <a:gd name="connsiteY18" fmla="*/ 404340 h 404340"/>
              <a:gd name="connsiteX19" fmla="*/ 463801 w 523262"/>
              <a:gd name="connsiteY19" fmla="*/ 404340 h 404340"/>
              <a:gd name="connsiteX20" fmla="*/ 475694 w 523262"/>
              <a:gd name="connsiteY20" fmla="*/ 392447 h 404340"/>
              <a:gd name="connsiteX21" fmla="*/ 475694 w 523262"/>
              <a:gd name="connsiteY21" fmla="*/ 368663 h 404340"/>
              <a:gd name="connsiteX22" fmla="*/ 463801 w 523262"/>
              <a:gd name="connsiteY22" fmla="*/ 356770 h 404340"/>
              <a:gd name="connsiteX23" fmla="*/ 128773 w 523262"/>
              <a:gd name="connsiteY23" fmla="*/ 356770 h 404340"/>
              <a:gd name="connsiteX24" fmla="*/ 176341 w 523262"/>
              <a:gd name="connsiteY24" fmla="*/ 309201 h 404340"/>
              <a:gd name="connsiteX25" fmla="*/ 393585 w 523262"/>
              <a:gd name="connsiteY25" fmla="*/ 309201 h 404340"/>
              <a:gd name="connsiteX26" fmla="*/ 436637 w 523262"/>
              <a:gd name="connsiteY26" fmla="*/ 281886 h 404340"/>
              <a:gd name="connsiteX27" fmla="*/ 519628 w 523262"/>
              <a:gd name="connsiteY27" fmla="*/ 105533 h 404340"/>
              <a:gd name="connsiteX28" fmla="*/ 523262 w 523262"/>
              <a:gd name="connsiteY28" fmla="*/ 89239 h 404340"/>
              <a:gd name="connsiteX29" fmla="*/ 523262 w 523262"/>
              <a:gd name="connsiteY29" fmla="*/ 85871 h 404340"/>
              <a:gd name="connsiteX30" fmla="*/ 484961 w 523262"/>
              <a:gd name="connsiteY30" fmla="*/ 47570 h 40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23262" h="404340">
                <a:moveTo>
                  <a:pt x="484961" y="47570"/>
                </a:moveTo>
                <a:lnTo>
                  <a:pt x="439981" y="47570"/>
                </a:lnTo>
                <a:cubicBezTo>
                  <a:pt x="433431" y="47570"/>
                  <a:pt x="428112" y="52865"/>
                  <a:pt x="428089" y="59415"/>
                </a:cubicBezTo>
                <a:cubicBezTo>
                  <a:pt x="427729" y="155855"/>
                  <a:pt x="403944" y="191857"/>
                  <a:pt x="312394" y="234502"/>
                </a:cubicBezTo>
                <a:cubicBezTo>
                  <a:pt x="302847" y="238938"/>
                  <a:pt x="291757" y="238927"/>
                  <a:pt x="282234" y="234513"/>
                </a:cubicBezTo>
                <a:cubicBezTo>
                  <a:pt x="190672" y="191857"/>
                  <a:pt x="166888" y="155855"/>
                  <a:pt x="166528" y="59415"/>
                </a:cubicBezTo>
                <a:cubicBezTo>
                  <a:pt x="166504" y="52865"/>
                  <a:pt x="161185" y="47570"/>
                  <a:pt x="154635" y="47570"/>
                </a:cubicBezTo>
                <a:lnTo>
                  <a:pt x="105106" y="47570"/>
                </a:lnTo>
                <a:lnTo>
                  <a:pt x="95446" y="16689"/>
                </a:lnTo>
                <a:cubicBezTo>
                  <a:pt x="92340" y="6760"/>
                  <a:pt x="83142" y="0"/>
                  <a:pt x="72737" y="0"/>
                </a:cubicBezTo>
                <a:lnTo>
                  <a:pt x="11893" y="0"/>
                </a:lnTo>
                <a:cubicBezTo>
                  <a:pt x="5325" y="0"/>
                  <a:pt x="0" y="5324"/>
                  <a:pt x="0" y="11893"/>
                </a:cubicBezTo>
                <a:lnTo>
                  <a:pt x="0" y="35677"/>
                </a:lnTo>
                <a:cubicBezTo>
                  <a:pt x="0" y="42245"/>
                  <a:pt x="5325" y="47570"/>
                  <a:pt x="11893" y="47570"/>
                </a:cubicBezTo>
                <a:lnTo>
                  <a:pt x="55258" y="47570"/>
                </a:lnTo>
                <a:lnTo>
                  <a:pt x="130437" y="287839"/>
                </a:lnTo>
                <a:lnTo>
                  <a:pt x="95139" y="323137"/>
                </a:lnTo>
                <a:cubicBezTo>
                  <a:pt x="81482" y="336784"/>
                  <a:pt x="77440" y="357131"/>
                  <a:pt x="84826" y="374969"/>
                </a:cubicBezTo>
                <a:cubicBezTo>
                  <a:pt x="92213" y="392808"/>
                  <a:pt x="109470" y="404340"/>
                  <a:pt x="128773" y="404340"/>
                </a:cubicBezTo>
                <a:lnTo>
                  <a:pt x="463801" y="404340"/>
                </a:lnTo>
                <a:cubicBezTo>
                  <a:pt x="470369" y="404340"/>
                  <a:pt x="475694" y="399015"/>
                  <a:pt x="475694" y="392447"/>
                </a:cubicBezTo>
                <a:lnTo>
                  <a:pt x="475694" y="368663"/>
                </a:lnTo>
                <a:cubicBezTo>
                  <a:pt x="475694" y="362094"/>
                  <a:pt x="470369" y="356770"/>
                  <a:pt x="463801" y="356770"/>
                </a:cubicBezTo>
                <a:lnTo>
                  <a:pt x="128773" y="356770"/>
                </a:lnTo>
                <a:lnTo>
                  <a:pt x="176341" y="309201"/>
                </a:lnTo>
                <a:lnTo>
                  <a:pt x="393585" y="309201"/>
                </a:lnTo>
                <a:cubicBezTo>
                  <a:pt x="411923" y="309201"/>
                  <a:pt x="428820" y="298481"/>
                  <a:pt x="436637" y="281886"/>
                </a:cubicBezTo>
                <a:lnTo>
                  <a:pt x="519628" y="105533"/>
                </a:lnTo>
                <a:cubicBezTo>
                  <a:pt x="522008" y="100458"/>
                  <a:pt x="523262" y="94826"/>
                  <a:pt x="523262" y="89239"/>
                </a:cubicBezTo>
                <a:lnTo>
                  <a:pt x="523262" y="85871"/>
                </a:lnTo>
                <a:cubicBezTo>
                  <a:pt x="523262" y="64747"/>
                  <a:pt x="506085" y="47570"/>
                  <a:pt x="484961" y="47570"/>
                </a:cubicBezTo>
                <a:close/>
              </a:path>
            </a:pathLst>
          </a:custGeom>
          <a:solidFill>
            <a:schemeClr val="accent2">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4" name="Forma libre 202">
            <a:extLst>
              <a:ext uri="{FF2B5EF4-FFF2-40B4-BE49-F238E27FC236}">
                <a16:creationId xmlns:a16="http://schemas.microsoft.com/office/drawing/2014/main" id="{9F88B65C-D99F-3245-BA00-D8C0E41B5496}"/>
              </a:ext>
            </a:extLst>
          </p:cNvPr>
          <p:cNvSpPr/>
          <p:nvPr/>
        </p:nvSpPr>
        <p:spPr>
          <a:xfrm>
            <a:off x="6953105" y="2739282"/>
            <a:ext cx="130580" cy="130580"/>
          </a:xfrm>
          <a:custGeom>
            <a:avLst/>
            <a:gdLst>
              <a:gd name="connsiteX0" fmla="*/ 95139 w 95139"/>
              <a:gd name="connsiteY0" fmla="*/ 47570 h 95139"/>
              <a:gd name="connsiteX1" fmla="*/ 47570 w 95139"/>
              <a:gd name="connsiteY1" fmla="*/ 95139 h 95139"/>
              <a:gd name="connsiteX2" fmla="*/ 0 w 95139"/>
              <a:gd name="connsiteY2" fmla="*/ 47570 h 95139"/>
              <a:gd name="connsiteX3" fmla="*/ 47570 w 95139"/>
              <a:gd name="connsiteY3" fmla="*/ 0 h 95139"/>
              <a:gd name="connsiteX4" fmla="*/ 95139 w 95139"/>
              <a:gd name="connsiteY4" fmla="*/ 47570 h 9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39" h="95139">
                <a:moveTo>
                  <a:pt x="95139" y="47570"/>
                </a:moveTo>
                <a:cubicBezTo>
                  <a:pt x="95139" y="73842"/>
                  <a:pt x="73842" y="95139"/>
                  <a:pt x="47570" y="95139"/>
                </a:cubicBezTo>
                <a:cubicBezTo>
                  <a:pt x="21298" y="95139"/>
                  <a:pt x="0" y="73842"/>
                  <a:pt x="0" y="47570"/>
                </a:cubicBezTo>
                <a:cubicBezTo>
                  <a:pt x="0" y="21298"/>
                  <a:pt x="21298" y="0"/>
                  <a:pt x="47570" y="0"/>
                </a:cubicBezTo>
                <a:cubicBezTo>
                  <a:pt x="73842" y="0"/>
                  <a:pt x="95139" y="21298"/>
                  <a:pt x="95139" y="47570"/>
                </a:cubicBezTo>
                <a:close/>
              </a:path>
            </a:pathLst>
          </a:custGeom>
          <a:solidFill>
            <a:schemeClr val="accent2">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5" name="Forma libre 203">
            <a:extLst>
              <a:ext uri="{FF2B5EF4-FFF2-40B4-BE49-F238E27FC236}">
                <a16:creationId xmlns:a16="http://schemas.microsoft.com/office/drawing/2014/main" id="{8ABFE461-7516-5744-A8C6-19C59BF40842}"/>
              </a:ext>
            </a:extLst>
          </p:cNvPr>
          <p:cNvSpPr/>
          <p:nvPr/>
        </p:nvSpPr>
        <p:spPr>
          <a:xfrm>
            <a:off x="7344843" y="2739282"/>
            <a:ext cx="130580" cy="130580"/>
          </a:xfrm>
          <a:custGeom>
            <a:avLst/>
            <a:gdLst>
              <a:gd name="connsiteX0" fmla="*/ 95139 w 95139"/>
              <a:gd name="connsiteY0" fmla="*/ 47570 h 95139"/>
              <a:gd name="connsiteX1" fmla="*/ 47570 w 95139"/>
              <a:gd name="connsiteY1" fmla="*/ 95139 h 95139"/>
              <a:gd name="connsiteX2" fmla="*/ 0 w 95139"/>
              <a:gd name="connsiteY2" fmla="*/ 47570 h 95139"/>
              <a:gd name="connsiteX3" fmla="*/ 47570 w 95139"/>
              <a:gd name="connsiteY3" fmla="*/ 0 h 95139"/>
              <a:gd name="connsiteX4" fmla="*/ 95139 w 95139"/>
              <a:gd name="connsiteY4" fmla="*/ 47570 h 95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39" h="95139">
                <a:moveTo>
                  <a:pt x="95139" y="47570"/>
                </a:moveTo>
                <a:cubicBezTo>
                  <a:pt x="95139" y="73842"/>
                  <a:pt x="73842" y="95139"/>
                  <a:pt x="47570" y="95139"/>
                </a:cubicBezTo>
                <a:cubicBezTo>
                  <a:pt x="21298" y="95139"/>
                  <a:pt x="0" y="73842"/>
                  <a:pt x="0" y="47570"/>
                </a:cubicBezTo>
                <a:cubicBezTo>
                  <a:pt x="0" y="21298"/>
                  <a:pt x="21298" y="0"/>
                  <a:pt x="47570" y="0"/>
                </a:cubicBezTo>
                <a:cubicBezTo>
                  <a:pt x="73842" y="0"/>
                  <a:pt x="95139" y="21298"/>
                  <a:pt x="95139" y="47570"/>
                </a:cubicBezTo>
                <a:close/>
              </a:path>
            </a:pathLst>
          </a:custGeom>
          <a:solidFill>
            <a:schemeClr val="accent2">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6" name="Forma libre 204">
            <a:extLst>
              <a:ext uri="{FF2B5EF4-FFF2-40B4-BE49-F238E27FC236}">
                <a16:creationId xmlns:a16="http://schemas.microsoft.com/office/drawing/2014/main" id="{FF8D6D8D-C6E3-7340-9011-0F36D450D7D5}"/>
              </a:ext>
            </a:extLst>
          </p:cNvPr>
          <p:cNvSpPr/>
          <p:nvPr/>
        </p:nvSpPr>
        <p:spPr>
          <a:xfrm>
            <a:off x="7083686" y="2086385"/>
            <a:ext cx="293803" cy="359084"/>
          </a:xfrm>
          <a:custGeom>
            <a:avLst/>
            <a:gdLst>
              <a:gd name="connsiteX0" fmla="*/ 102014 w 214061"/>
              <a:gd name="connsiteY0" fmla="*/ 260510 h 261624"/>
              <a:gd name="connsiteX1" fmla="*/ 107031 w 214061"/>
              <a:gd name="connsiteY1" fmla="*/ 261625 h 261624"/>
              <a:gd name="connsiteX2" fmla="*/ 112048 w 214061"/>
              <a:gd name="connsiteY2" fmla="*/ 260510 h 261624"/>
              <a:gd name="connsiteX3" fmla="*/ 214062 w 214061"/>
              <a:gd name="connsiteY3" fmla="*/ 104958 h 261624"/>
              <a:gd name="connsiteX4" fmla="*/ 214062 w 214061"/>
              <a:gd name="connsiteY4" fmla="*/ 42906 h 261624"/>
              <a:gd name="connsiteX5" fmla="*/ 205863 w 214061"/>
              <a:gd name="connsiteY5" fmla="*/ 31594 h 261624"/>
              <a:gd name="connsiteX6" fmla="*/ 110724 w 214061"/>
              <a:gd name="connsiteY6" fmla="*/ 575 h 261624"/>
              <a:gd name="connsiteX7" fmla="*/ 103338 w 214061"/>
              <a:gd name="connsiteY7" fmla="*/ 575 h 261624"/>
              <a:gd name="connsiteX8" fmla="*/ 8200 w 214061"/>
              <a:gd name="connsiteY8" fmla="*/ 31595 h 261624"/>
              <a:gd name="connsiteX9" fmla="*/ 0 w 214061"/>
              <a:gd name="connsiteY9" fmla="*/ 42906 h 261624"/>
              <a:gd name="connsiteX10" fmla="*/ 0 w 214061"/>
              <a:gd name="connsiteY10" fmla="*/ 104957 h 261624"/>
              <a:gd name="connsiteX11" fmla="*/ 102014 w 214061"/>
              <a:gd name="connsiteY11" fmla="*/ 260510 h 261624"/>
              <a:gd name="connsiteX12" fmla="*/ 47570 w 214061"/>
              <a:gd name="connsiteY12" fmla="*/ 77433 h 261624"/>
              <a:gd name="connsiteX13" fmla="*/ 55769 w 214061"/>
              <a:gd name="connsiteY13" fmla="*/ 66122 h 261624"/>
              <a:gd name="connsiteX14" fmla="*/ 103338 w 214061"/>
              <a:gd name="connsiteY14" fmla="*/ 50606 h 261624"/>
              <a:gd name="connsiteX15" fmla="*/ 114022 w 214061"/>
              <a:gd name="connsiteY15" fmla="*/ 52289 h 261624"/>
              <a:gd name="connsiteX16" fmla="*/ 118923 w 214061"/>
              <a:gd name="connsiteY16" fmla="*/ 61916 h 261624"/>
              <a:gd name="connsiteX17" fmla="*/ 118923 w 214061"/>
              <a:gd name="connsiteY17" fmla="*/ 118916 h 261624"/>
              <a:gd name="connsiteX18" fmla="*/ 154600 w 214061"/>
              <a:gd name="connsiteY18" fmla="*/ 118916 h 261624"/>
              <a:gd name="connsiteX19" fmla="*/ 163218 w 214061"/>
              <a:gd name="connsiteY19" fmla="*/ 122609 h 261624"/>
              <a:gd name="connsiteX20" fmla="*/ 166470 w 214061"/>
              <a:gd name="connsiteY20" fmla="*/ 131389 h 261624"/>
              <a:gd name="connsiteX21" fmla="*/ 112466 w 214061"/>
              <a:gd name="connsiteY21" fmla="*/ 207447 h 261624"/>
              <a:gd name="connsiteX22" fmla="*/ 107031 w 214061"/>
              <a:gd name="connsiteY22" fmla="*/ 208759 h 261624"/>
              <a:gd name="connsiteX23" fmla="*/ 100829 w 214061"/>
              <a:gd name="connsiteY23" fmla="*/ 207017 h 261624"/>
              <a:gd name="connsiteX24" fmla="*/ 95138 w 214061"/>
              <a:gd name="connsiteY24" fmla="*/ 196866 h 261624"/>
              <a:gd name="connsiteX25" fmla="*/ 95138 w 214061"/>
              <a:gd name="connsiteY25" fmla="*/ 142701 h 261624"/>
              <a:gd name="connsiteX26" fmla="*/ 59461 w 214061"/>
              <a:gd name="connsiteY26" fmla="*/ 142701 h 261624"/>
              <a:gd name="connsiteX27" fmla="*/ 47569 w 214061"/>
              <a:gd name="connsiteY27" fmla="*/ 130808 h 261624"/>
              <a:gd name="connsiteX28" fmla="*/ 47569 w 214061"/>
              <a:gd name="connsiteY28" fmla="*/ 77433 h 261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4061" h="261624">
                <a:moveTo>
                  <a:pt x="102014" y="260510"/>
                </a:moveTo>
                <a:cubicBezTo>
                  <a:pt x="103594" y="261253"/>
                  <a:pt x="105312" y="261625"/>
                  <a:pt x="107031" y="261625"/>
                </a:cubicBezTo>
                <a:cubicBezTo>
                  <a:pt x="108750" y="261625"/>
                  <a:pt x="110468" y="261253"/>
                  <a:pt x="112048" y="260510"/>
                </a:cubicBezTo>
                <a:cubicBezTo>
                  <a:pt x="200683" y="219236"/>
                  <a:pt x="214062" y="188657"/>
                  <a:pt x="214062" y="104958"/>
                </a:cubicBezTo>
                <a:lnTo>
                  <a:pt x="214062" y="42906"/>
                </a:lnTo>
                <a:cubicBezTo>
                  <a:pt x="214062" y="37761"/>
                  <a:pt x="210740" y="33197"/>
                  <a:pt x="205863" y="31594"/>
                </a:cubicBezTo>
                <a:lnTo>
                  <a:pt x="110724" y="575"/>
                </a:lnTo>
                <a:cubicBezTo>
                  <a:pt x="108308" y="-192"/>
                  <a:pt x="105754" y="-192"/>
                  <a:pt x="103338" y="575"/>
                </a:cubicBezTo>
                <a:lnTo>
                  <a:pt x="8200" y="31595"/>
                </a:lnTo>
                <a:cubicBezTo>
                  <a:pt x="3321" y="33197"/>
                  <a:pt x="0" y="37762"/>
                  <a:pt x="0" y="42906"/>
                </a:cubicBezTo>
                <a:lnTo>
                  <a:pt x="0" y="104957"/>
                </a:lnTo>
                <a:cubicBezTo>
                  <a:pt x="0" y="188657"/>
                  <a:pt x="13379" y="219236"/>
                  <a:pt x="102014" y="260510"/>
                </a:cubicBezTo>
                <a:close/>
                <a:moveTo>
                  <a:pt x="47570" y="77433"/>
                </a:moveTo>
                <a:cubicBezTo>
                  <a:pt x="47570" y="72288"/>
                  <a:pt x="50891" y="67725"/>
                  <a:pt x="55769" y="66122"/>
                </a:cubicBezTo>
                <a:lnTo>
                  <a:pt x="103338" y="50606"/>
                </a:lnTo>
                <a:cubicBezTo>
                  <a:pt x="106985" y="49467"/>
                  <a:pt x="110934" y="50059"/>
                  <a:pt x="114022" y="52289"/>
                </a:cubicBezTo>
                <a:cubicBezTo>
                  <a:pt x="117088" y="54530"/>
                  <a:pt x="118923" y="58108"/>
                  <a:pt x="118923" y="61916"/>
                </a:cubicBezTo>
                <a:lnTo>
                  <a:pt x="118923" y="118916"/>
                </a:lnTo>
                <a:lnTo>
                  <a:pt x="154600" y="118916"/>
                </a:lnTo>
                <a:cubicBezTo>
                  <a:pt x="157853" y="118916"/>
                  <a:pt x="160964" y="120251"/>
                  <a:pt x="163218" y="122609"/>
                </a:cubicBezTo>
                <a:cubicBezTo>
                  <a:pt x="165447" y="124967"/>
                  <a:pt x="166633" y="128137"/>
                  <a:pt x="166470" y="131389"/>
                </a:cubicBezTo>
                <a:cubicBezTo>
                  <a:pt x="164588" y="170318"/>
                  <a:pt x="152975" y="186670"/>
                  <a:pt x="112466" y="207447"/>
                </a:cubicBezTo>
                <a:cubicBezTo>
                  <a:pt x="110747" y="208330"/>
                  <a:pt x="108889" y="208759"/>
                  <a:pt x="107031" y="208759"/>
                </a:cubicBezTo>
                <a:cubicBezTo>
                  <a:pt x="104870" y="208759"/>
                  <a:pt x="102734" y="208178"/>
                  <a:pt x="100829" y="207017"/>
                </a:cubicBezTo>
                <a:cubicBezTo>
                  <a:pt x="97298" y="204856"/>
                  <a:pt x="95138" y="201013"/>
                  <a:pt x="95138" y="196866"/>
                </a:cubicBezTo>
                <a:lnTo>
                  <a:pt x="95138" y="142701"/>
                </a:lnTo>
                <a:lnTo>
                  <a:pt x="59461" y="142701"/>
                </a:lnTo>
                <a:cubicBezTo>
                  <a:pt x="52888" y="142701"/>
                  <a:pt x="47569" y="137382"/>
                  <a:pt x="47569" y="130808"/>
                </a:cubicBezTo>
                <a:lnTo>
                  <a:pt x="47569" y="77433"/>
                </a:lnTo>
                <a:close/>
              </a:path>
            </a:pathLst>
          </a:custGeom>
          <a:solidFill>
            <a:schemeClr val="accent2">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8" name="Forma libre 470">
            <a:extLst>
              <a:ext uri="{FF2B5EF4-FFF2-40B4-BE49-F238E27FC236}">
                <a16:creationId xmlns:a16="http://schemas.microsoft.com/office/drawing/2014/main" id="{C1D88B83-EC6C-094A-8F62-6E0FABC1712E}"/>
              </a:ext>
            </a:extLst>
          </p:cNvPr>
          <p:cNvSpPr/>
          <p:nvPr/>
        </p:nvSpPr>
        <p:spPr>
          <a:xfrm>
            <a:off x="4584046" y="4439399"/>
            <a:ext cx="82319" cy="82319"/>
          </a:xfrm>
          <a:custGeom>
            <a:avLst/>
            <a:gdLst>
              <a:gd name="connsiteX0" fmla="*/ 59461 w 71354"/>
              <a:gd name="connsiteY0" fmla="*/ 0 h 71354"/>
              <a:gd name="connsiteX1" fmla="*/ 11893 w 71354"/>
              <a:gd name="connsiteY1" fmla="*/ 0 h 71354"/>
              <a:gd name="connsiteX2" fmla="*/ 0 w 71354"/>
              <a:gd name="connsiteY2" fmla="*/ 11893 h 71354"/>
              <a:gd name="connsiteX3" fmla="*/ 0 w 71354"/>
              <a:gd name="connsiteY3" fmla="*/ 59462 h 71354"/>
              <a:gd name="connsiteX4" fmla="*/ 11893 w 71354"/>
              <a:gd name="connsiteY4" fmla="*/ 71355 h 71354"/>
              <a:gd name="connsiteX5" fmla="*/ 59462 w 71354"/>
              <a:gd name="connsiteY5" fmla="*/ 71355 h 71354"/>
              <a:gd name="connsiteX6" fmla="*/ 71355 w 71354"/>
              <a:gd name="connsiteY6" fmla="*/ 59462 h 71354"/>
              <a:gd name="connsiteX7" fmla="*/ 71355 w 71354"/>
              <a:gd name="connsiteY7" fmla="*/ 11893 h 71354"/>
              <a:gd name="connsiteX8" fmla="*/ 59461 w 71354"/>
              <a:gd name="connsiteY8" fmla="*/ 0 h 7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54" h="71354">
                <a:moveTo>
                  <a:pt x="59461" y="0"/>
                </a:moveTo>
                <a:lnTo>
                  <a:pt x="11893" y="0"/>
                </a:lnTo>
                <a:cubicBezTo>
                  <a:pt x="5319" y="0"/>
                  <a:pt x="0" y="5319"/>
                  <a:pt x="0" y="11893"/>
                </a:cubicBezTo>
                <a:lnTo>
                  <a:pt x="0" y="59462"/>
                </a:lnTo>
                <a:cubicBezTo>
                  <a:pt x="0" y="66036"/>
                  <a:pt x="5319" y="71355"/>
                  <a:pt x="11893" y="71355"/>
                </a:cubicBezTo>
                <a:lnTo>
                  <a:pt x="59462" y="71355"/>
                </a:lnTo>
                <a:cubicBezTo>
                  <a:pt x="66036" y="71355"/>
                  <a:pt x="71355" y="66036"/>
                  <a:pt x="71355" y="59462"/>
                </a:cubicBezTo>
                <a:lnTo>
                  <a:pt x="71355" y="11893"/>
                </a:lnTo>
                <a:cubicBezTo>
                  <a:pt x="71354" y="5319"/>
                  <a:pt x="66035" y="0"/>
                  <a:pt x="59461"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69" name="Forma libre 471">
            <a:extLst>
              <a:ext uri="{FF2B5EF4-FFF2-40B4-BE49-F238E27FC236}">
                <a16:creationId xmlns:a16="http://schemas.microsoft.com/office/drawing/2014/main" id="{C325AB3E-0394-2C48-BF0C-E8BB22F0AA6F}"/>
              </a:ext>
            </a:extLst>
          </p:cNvPr>
          <p:cNvSpPr/>
          <p:nvPr/>
        </p:nvSpPr>
        <p:spPr>
          <a:xfrm>
            <a:off x="4584045" y="4617756"/>
            <a:ext cx="82318" cy="82318"/>
          </a:xfrm>
          <a:custGeom>
            <a:avLst/>
            <a:gdLst>
              <a:gd name="connsiteX0" fmla="*/ 59461 w 71353"/>
              <a:gd name="connsiteY0" fmla="*/ 0 h 71353"/>
              <a:gd name="connsiteX1" fmla="*/ 11893 w 71353"/>
              <a:gd name="connsiteY1" fmla="*/ 0 h 71353"/>
              <a:gd name="connsiteX2" fmla="*/ 0 w 71353"/>
              <a:gd name="connsiteY2" fmla="*/ 11893 h 71353"/>
              <a:gd name="connsiteX3" fmla="*/ 0 w 71353"/>
              <a:gd name="connsiteY3" fmla="*/ 59462 h 71353"/>
              <a:gd name="connsiteX4" fmla="*/ 11893 w 71353"/>
              <a:gd name="connsiteY4" fmla="*/ 71354 h 71353"/>
              <a:gd name="connsiteX5" fmla="*/ 59462 w 71353"/>
              <a:gd name="connsiteY5" fmla="*/ 71354 h 71353"/>
              <a:gd name="connsiteX6" fmla="*/ 71354 w 71353"/>
              <a:gd name="connsiteY6" fmla="*/ 59461 h 71353"/>
              <a:gd name="connsiteX7" fmla="*/ 71354 w 71353"/>
              <a:gd name="connsiteY7" fmla="*/ 11892 h 71353"/>
              <a:gd name="connsiteX8" fmla="*/ 59461 w 71353"/>
              <a:gd name="connsiteY8" fmla="*/ 0 h 7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53" h="71353">
                <a:moveTo>
                  <a:pt x="59461" y="0"/>
                </a:moveTo>
                <a:lnTo>
                  <a:pt x="11893" y="0"/>
                </a:lnTo>
                <a:cubicBezTo>
                  <a:pt x="5319" y="0"/>
                  <a:pt x="0" y="5319"/>
                  <a:pt x="0" y="11893"/>
                </a:cubicBezTo>
                <a:lnTo>
                  <a:pt x="0" y="59462"/>
                </a:lnTo>
                <a:cubicBezTo>
                  <a:pt x="0" y="66035"/>
                  <a:pt x="5319" y="71354"/>
                  <a:pt x="11893" y="71354"/>
                </a:cubicBezTo>
                <a:lnTo>
                  <a:pt x="59462" y="71354"/>
                </a:lnTo>
                <a:cubicBezTo>
                  <a:pt x="66035" y="71354"/>
                  <a:pt x="71354" y="66035"/>
                  <a:pt x="71354" y="59461"/>
                </a:cubicBezTo>
                <a:lnTo>
                  <a:pt x="71354" y="11892"/>
                </a:lnTo>
                <a:cubicBezTo>
                  <a:pt x="71354" y="5319"/>
                  <a:pt x="66035" y="0"/>
                  <a:pt x="59461"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70" name="Forma libre 472">
            <a:extLst>
              <a:ext uri="{FF2B5EF4-FFF2-40B4-BE49-F238E27FC236}">
                <a16:creationId xmlns:a16="http://schemas.microsoft.com/office/drawing/2014/main" id="{7EC9180E-47FC-0A4E-88E7-57BBD56093A4}"/>
              </a:ext>
            </a:extLst>
          </p:cNvPr>
          <p:cNvSpPr/>
          <p:nvPr/>
        </p:nvSpPr>
        <p:spPr>
          <a:xfrm>
            <a:off x="4584045" y="4796114"/>
            <a:ext cx="82318" cy="82318"/>
          </a:xfrm>
          <a:custGeom>
            <a:avLst/>
            <a:gdLst>
              <a:gd name="connsiteX0" fmla="*/ 59461 w 71353"/>
              <a:gd name="connsiteY0" fmla="*/ 0 h 71353"/>
              <a:gd name="connsiteX1" fmla="*/ 11893 w 71353"/>
              <a:gd name="connsiteY1" fmla="*/ 0 h 71353"/>
              <a:gd name="connsiteX2" fmla="*/ 0 w 71353"/>
              <a:gd name="connsiteY2" fmla="*/ 11892 h 71353"/>
              <a:gd name="connsiteX3" fmla="*/ 0 w 71353"/>
              <a:gd name="connsiteY3" fmla="*/ 59461 h 71353"/>
              <a:gd name="connsiteX4" fmla="*/ 11893 w 71353"/>
              <a:gd name="connsiteY4" fmla="*/ 71354 h 71353"/>
              <a:gd name="connsiteX5" fmla="*/ 59462 w 71353"/>
              <a:gd name="connsiteY5" fmla="*/ 71354 h 71353"/>
              <a:gd name="connsiteX6" fmla="*/ 71354 w 71353"/>
              <a:gd name="connsiteY6" fmla="*/ 59461 h 71353"/>
              <a:gd name="connsiteX7" fmla="*/ 71354 w 71353"/>
              <a:gd name="connsiteY7" fmla="*/ 11892 h 71353"/>
              <a:gd name="connsiteX8" fmla="*/ 59461 w 71353"/>
              <a:gd name="connsiteY8" fmla="*/ 0 h 7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53" h="71353">
                <a:moveTo>
                  <a:pt x="59461" y="0"/>
                </a:moveTo>
                <a:lnTo>
                  <a:pt x="11893" y="0"/>
                </a:lnTo>
                <a:cubicBezTo>
                  <a:pt x="5319" y="0"/>
                  <a:pt x="0" y="5319"/>
                  <a:pt x="0" y="11892"/>
                </a:cubicBezTo>
                <a:lnTo>
                  <a:pt x="0" y="59461"/>
                </a:lnTo>
                <a:cubicBezTo>
                  <a:pt x="0" y="66035"/>
                  <a:pt x="5319" y="71354"/>
                  <a:pt x="11893" y="71354"/>
                </a:cubicBezTo>
                <a:lnTo>
                  <a:pt x="59462" y="71354"/>
                </a:lnTo>
                <a:cubicBezTo>
                  <a:pt x="66035" y="71354"/>
                  <a:pt x="71354" y="66035"/>
                  <a:pt x="71354" y="59461"/>
                </a:cubicBezTo>
                <a:lnTo>
                  <a:pt x="71354" y="11892"/>
                </a:lnTo>
                <a:cubicBezTo>
                  <a:pt x="71354" y="5319"/>
                  <a:pt x="66035" y="0"/>
                  <a:pt x="59461"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71" name="Forma libre 473">
            <a:extLst>
              <a:ext uri="{FF2B5EF4-FFF2-40B4-BE49-F238E27FC236}">
                <a16:creationId xmlns:a16="http://schemas.microsoft.com/office/drawing/2014/main" id="{D4B49FB1-19D4-2E42-A046-926782650A5A}"/>
              </a:ext>
            </a:extLst>
          </p:cNvPr>
          <p:cNvSpPr/>
          <p:nvPr/>
        </p:nvSpPr>
        <p:spPr>
          <a:xfrm>
            <a:off x="4721243" y="4466839"/>
            <a:ext cx="521355" cy="54879"/>
          </a:xfrm>
          <a:custGeom>
            <a:avLst/>
            <a:gdLst>
              <a:gd name="connsiteX0" fmla="*/ 440016 w 451908"/>
              <a:gd name="connsiteY0" fmla="*/ 0 h 47569"/>
              <a:gd name="connsiteX1" fmla="*/ 11893 w 451908"/>
              <a:gd name="connsiteY1" fmla="*/ 0 h 47569"/>
              <a:gd name="connsiteX2" fmla="*/ 0 w 451908"/>
              <a:gd name="connsiteY2" fmla="*/ 11893 h 47569"/>
              <a:gd name="connsiteX3" fmla="*/ 0 w 451908"/>
              <a:gd name="connsiteY3" fmla="*/ 35677 h 47569"/>
              <a:gd name="connsiteX4" fmla="*/ 11893 w 451908"/>
              <a:gd name="connsiteY4" fmla="*/ 47570 h 47569"/>
              <a:gd name="connsiteX5" fmla="*/ 440016 w 451908"/>
              <a:gd name="connsiteY5" fmla="*/ 47570 h 47569"/>
              <a:gd name="connsiteX6" fmla="*/ 451909 w 451908"/>
              <a:gd name="connsiteY6" fmla="*/ 35677 h 47569"/>
              <a:gd name="connsiteX7" fmla="*/ 451909 w 451908"/>
              <a:gd name="connsiteY7" fmla="*/ 11893 h 47569"/>
              <a:gd name="connsiteX8" fmla="*/ 440016 w 451908"/>
              <a:gd name="connsiteY8" fmla="*/ 0 h 4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908" h="47569">
                <a:moveTo>
                  <a:pt x="440016" y="0"/>
                </a:moveTo>
                <a:lnTo>
                  <a:pt x="11893" y="0"/>
                </a:lnTo>
                <a:cubicBezTo>
                  <a:pt x="5319" y="0"/>
                  <a:pt x="0" y="5319"/>
                  <a:pt x="0" y="11893"/>
                </a:cubicBezTo>
                <a:lnTo>
                  <a:pt x="0" y="35677"/>
                </a:lnTo>
                <a:cubicBezTo>
                  <a:pt x="0" y="42250"/>
                  <a:pt x="5319" y="47570"/>
                  <a:pt x="11893" y="47570"/>
                </a:cubicBezTo>
                <a:lnTo>
                  <a:pt x="440016" y="47570"/>
                </a:lnTo>
                <a:cubicBezTo>
                  <a:pt x="446589" y="47570"/>
                  <a:pt x="451909" y="42250"/>
                  <a:pt x="451909" y="35677"/>
                </a:cubicBezTo>
                <a:lnTo>
                  <a:pt x="451909" y="11893"/>
                </a:lnTo>
                <a:cubicBezTo>
                  <a:pt x="451909" y="5319"/>
                  <a:pt x="446589" y="0"/>
                  <a:pt x="440016"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72" name="Forma libre 474">
            <a:extLst>
              <a:ext uri="{FF2B5EF4-FFF2-40B4-BE49-F238E27FC236}">
                <a16:creationId xmlns:a16="http://schemas.microsoft.com/office/drawing/2014/main" id="{A970AFF1-B4A0-B648-A822-E5417444D6E7}"/>
              </a:ext>
            </a:extLst>
          </p:cNvPr>
          <p:cNvSpPr/>
          <p:nvPr/>
        </p:nvSpPr>
        <p:spPr>
          <a:xfrm>
            <a:off x="4721243" y="4631478"/>
            <a:ext cx="521355" cy="54879"/>
          </a:xfrm>
          <a:custGeom>
            <a:avLst/>
            <a:gdLst>
              <a:gd name="connsiteX0" fmla="*/ 440016 w 451908"/>
              <a:gd name="connsiteY0" fmla="*/ 0 h 47569"/>
              <a:gd name="connsiteX1" fmla="*/ 11893 w 451908"/>
              <a:gd name="connsiteY1" fmla="*/ 0 h 47569"/>
              <a:gd name="connsiteX2" fmla="*/ 0 w 451908"/>
              <a:gd name="connsiteY2" fmla="*/ 11893 h 47569"/>
              <a:gd name="connsiteX3" fmla="*/ 0 w 451908"/>
              <a:gd name="connsiteY3" fmla="*/ 35677 h 47569"/>
              <a:gd name="connsiteX4" fmla="*/ 11893 w 451908"/>
              <a:gd name="connsiteY4" fmla="*/ 47570 h 47569"/>
              <a:gd name="connsiteX5" fmla="*/ 440016 w 451908"/>
              <a:gd name="connsiteY5" fmla="*/ 47570 h 47569"/>
              <a:gd name="connsiteX6" fmla="*/ 451909 w 451908"/>
              <a:gd name="connsiteY6" fmla="*/ 35677 h 47569"/>
              <a:gd name="connsiteX7" fmla="*/ 451909 w 451908"/>
              <a:gd name="connsiteY7" fmla="*/ 11893 h 47569"/>
              <a:gd name="connsiteX8" fmla="*/ 440016 w 451908"/>
              <a:gd name="connsiteY8" fmla="*/ 0 h 4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908" h="47569">
                <a:moveTo>
                  <a:pt x="440016" y="0"/>
                </a:moveTo>
                <a:lnTo>
                  <a:pt x="11893" y="0"/>
                </a:lnTo>
                <a:cubicBezTo>
                  <a:pt x="5319" y="0"/>
                  <a:pt x="0" y="5319"/>
                  <a:pt x="0" y="11893"/>
                </a:cubicBezTo>
                <a:lnTo>
                  <a:pt x="0" y="35677"/>
                </a:lnTo>
                <a:cubicBezTo>
                  <a:pt x="0" y="42250"/>
                  <a:pt x="5319" y="47570"/>
                  <a:pt x="11893" y="47570"/>
                </a:cubicBezTo>
                <a:lnTo>
                  <a:pt x="440016" y="47570"/>
                </a:lnTo>
                <a:cubicBezTo>
                  <a:pt x="446589" y="47570"/>
                  <a:pt x="451909" y="42250"/>
                  <a:pt x="451909" y="35677"/>
                </a:cubicBezTo>
                <a:lnTo>
                  <a:pt x="451909" y="11893"/>
                </a:lnTo>
                <a:cubicBezTo>
                  <a:pt x="451909" y="5319"/>
                  <a:pt x="446589" y="0"/>
                  <a:pt x="440016"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73" name="Forma libre 475">
            <a:extLst>
              <a:ext uri="{FF2B5EF4-FFF2-40B4-BE49-F238E27FC236}">
                <a16:creationId xmlns:a16="http://schemas.microsoft.com/office/drawing/2014/main" id="{D25920A0-8CA9-884F-9F82-1237772900DA}"/>
              </a:ext>
            </a:extLst>
          </p:cNvPr>
          <p:cNvSpPr/>
          <p:nvPr/>
        </p:nvSpPr>
        <p:spPr>
          <a:xfrm>
            <a:off x="4721243" y="4796115"/>
            <a:ext cx="521355" cy="54879"/>
          </a:xfrm>
          <a:custGeom>
            <a:avLst/>
            <a:gdLst>
              <a:gd name="connsiteX0" fmla="*/ 440016 w 451908"/>
              <a:gd name="connsiteY0" fmla="*/ 0 h 47569"/>
              <a:gd name="connsiteX1" fmla="*/ 11893 w 451908"/>
              <a:gd name="connsiteY1" fmla="*/ 0 h 47569"/>
              <a:gd name="connsiteX2" fmla="*/ 0 w 451908"/>
              <a:gd name="connsiteY2" fmla="*/ 11893 h 47569"/>
              <a:gd name="connsiteX3" fmla="*/ 0 w 451908"/>
              <a:gd name="connsiteY3" fmla="*/ 35677 h 47569"/>
              <a:gd name="connsiteX4" fmla="*/ 11893 w 451908"/>
              <a:gd name="connsiteY4" fmla="*/ 47570 h 47569"/>
              <a:gd name="connsiteX5" fmla="*/ 440016 w 451908"/>
              <a:gd name="connsiteY5" fmla="*/ 47570 h 47569"/>
              <a:gd name="connsiteX6" fmla="*/ 451909 w 451908"/>
              <a:gd name="connsiteY6" fmla="*/ 35677 h 47569"/>
              <a:gd name="connsiteX7" fmla="*/ 451909 w 451908"/>
              <a:gd name="connsiteY7" fmla="*/ 11893 h 47569"/>
              <a:gd name="connsiteX8" fmla="*/ 440016 w 451908"/>
              <a:gd name="connsiteY8" fmla="*/ 0 h 47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1908" h="47569">
                <a:moveTo>
                  <a:pt x="440016" y="0"/>
                </a:moveTo>
                <a:lnTo>
                  <a:pt x="11893" y="0"/>
                </a:lnTo>
                <a:cubicBezTo>
                  <a:pt x="5319" y="0"/>
                  <a:pt x="0" y="5319"/>
                  <a:pt x="0" y="11893"/>
                </a:cubicBezTo>
                <a:lnTo>
                  <a:pt x="0" y="35677"/>
                </a:lnTo>
                <a:cubicBezTo>
                  <a:pt x="0" y="42250"/>
                  <a:pt x="5319" y="47570"/>
                  <a:pt x="11893" y="47570"/>
                </a:cubicBezTo>
                <a:lnTo>
                  <a:pt x="440016" y="47570"/>
                </a:lnTo>
                <a:cubicBezTo>
                  <a:pt x="446589" y="47570"/>
                  <a:pt x="451909" y="42250"/>
                  <a:pt x="451909" y="35677"/>
                </a:cubicBezTo>
                <a:lnTo>
                  <a:pt x="451909" y="11893"/>
                </a:lnTo>
                <a:cubicBezTo>
                  <a:pt x="451909" y="5319"/>
                  <a:pt x="446589" y="0"/>
                  <a:pt x="440016" y="0"/>
                </a:cubicBezTo>
                <a:close/>
              </a:path>
            </a:pathLst>
          </a:custGeom>
          <a:solidFill>
            <a:schemeClr val="accent4">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74" name="Gráfico 222">
            <a:extLst>
              <a:ext uri="{FF2B5EF4-FFF2-40B4-BE49-F238E27FC236}">
                <a16:creationId xmlns:a16="http://schemas.microsoft.com/office/drawing/2014/main" id="{D177F721-A202-E24A-9CA6-FB11320EFFA4}"/>
              </a:ext>
            </a:extLst>
          </p:cNvPr>
          <p:cNvSpPr/>
          <p:nvPr/>
        </p:nvSpPr>
        <p:spPr>
          <a:xfrm rot="10800000">
            <a:off x="7131688" y="4333614"/>
            <a:ext cx="415015" cy="622522"/>
          </a:xfrm>
          <a:custGeom>
            <a:avLst/>
            <a:gdLst>
              <a:gd name="connsiteX0" fmla="*/ 204446 w 380554"/>
              <a:gd name="connsiteY0" fmla="*/ 285416 h 570831"/>
              <a:gd name="connsiteX1" fmla="*/ 356165 w 380554"/>
              <a:gd name="connsiteY1" fmla="*/ 142116 h 570831"/>
              <a:gd name="connsiteX2" fmla="*/ 380554 w 380554"/>
              <a:gd name="connsiteY2" fmla="*/ 83247 h 570831"/>
              <a:gd name="connsiteX3" fmla="*/ 297308 w 380554"/>
              <a:gd name="connsiteY3" fmla="*/ 0 h 570831"/>
              <a:gd name="connsiteX4" fmla="*/ 238590 w 380554"/>
              <a:gd name="connsiteY4" fmla="*/ 24249 h 570831"/>
              <a:gd name="connsiteX5" fmla="*/ 24389 w 380554"/>
              <a:gd name="connsiteY5" fmla="*/ 226546 h 570831"/>
              <a:gd name="connsiteX6" fmla="*/ 1672 w 380554"/>
              <a:gd name="connsiteY6" fmla="*/ 268704 h 570831"/>
              <a:gd name="connsiteX7" fmla="*/ 0 w 380554"/>
              <a:gd name="connsiteY7" fmla="*/ 285417 h 570831"/>
              <a:gd name="connsiteX8" fmla="*/ 1672 w 380554"/>
              <a:gd name="connsiteY8" fmla="*/ 302187 h 570831"/>
              <a:gd name="connsiteX9" fmla="*/ 24620 w 380554"/>
              <a:gd name="connsiteY9" fmla="*/ 344507 h 570831"/>
              <a:gd name="connsiteX10" fmla="*/ 238450 w 380554"/>
              <a:gd name="connsiteY10" fmla="*/ 546444 h 570831"/>
              <a:gd name="connsiteX11" fmla="*/ 297308 w 380554"/>
              <a:gd name="connsiteY11" fmla="*/ 570831 h 570831"/>
              <a:gd name="connsiteX12" fmla="*/ 380555 w 380554"/>
              <a:gd name="connsiteY12" fmla="*/ 487584 h 570831"/>
              <a:gd name="connsiteX13" fmla="*/ 355934 w 380554"/>
              <a:gd name="connsiteY13" fmla="*/ 428483 h 570831"/>
              <a:gd name="connsiteX14" fmla="*/ 204446 w 380554"/>
              <a:gd name="connsiteY14" fmla="*/ 285416 h 570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554" h="570831">
                <a:moveTo>
                  <a:pt x="204446" y="285416"/>
                </a:moveTo>
                <a:lnTo>
                  <a:pt x="356165" y="142116"/>
                </a:lnTo>
                <a:cubicBezTo>
                  <a:pt x="371890" y="126391"/>
                  <a:pt x="380554" y="105487"/>
                  <a:pt x="380554" y="83247"/>
                </a:cubicBezTo>
                <a:cubicBezTo>
                  <a:pt x="380555" y="37349"/>
                  <a:pt x="343205" y="0"/>
                  <a:pt x="297308" y="0"/>
                </a:cubicBezTo>
                <a:cubicBezTo>
                  <a:pt x="275149" y="0"/>
                  <a:pt x="254292" y="8606"/>
                  <a:pt x="238590" y="24249"/>
                </a:cubicBezTo>
                <a:lnTo>
                  <a:pt x="24389" y="226546"/>
                </a:lnTo>
                <a:cubicBezTo>
                  <a:pt x="12798" y="238125"/>
                  <a:pt x="4947" y="252689"/>
                  <a:pt x="1672" y="268704"/>
                </a:cubicBezTo>
                <a:cubicBezTo>
                  <a:pt x="557" y="274255"/>
                  <a:pt x="0" y="279877"/>
                  <a:pt x="0" y="285417"/>
                </a:cubicBezTo>
                <a:cubicBezTo>
                  <a:pt x="0" y="290957"/>
                  <a:pt x="557" y="296577"/>
                  <a:pt x="1672" y="302187"/>
                </a:cubicBezTo>
                <a:cubicBezTo>
                  <a:pt x="4948" y="318156"/>
                  <a:pt x="12798" y="332708"/>
                  <a:pt x="24620" y="344507"/>
                </a:cubicBezTo>
                <a:lnTo>
                  <a:pt x="238450" y="546444"/>
                </a:lnTo>
                <a:cubicBezTo>
                  <a:pt x="254176" y="562167"/>
                  <a:pt x="275080" y="570831"/>
                  <a:pt x="297308" y="570831"/>
                </a:cubicBezTo>
                <a:cubicBezTo>
                  <a:pt x="343205" y="570831"/>
                  <a:pt x="380555" y="533482"/>
                  <a:pt x="380555" y="487584"/>
                </a:cubicBezTo>
                <a:cubicBezTo>
                  <a:pt x="380555" y="465333"/>
                  <a:pt x="371891" y="444429"/>
                  <a:pt x="355934" y="428483"/>
                </a:cubicBezTo>
                <a:lnTo>
                  <a:pt x="204446" y="285416"/>
                </a:lnTo>
                <a:close/>
              </a:path>
            </a:pathLst>
          </a:custGeom>
          <a:solidFill>
            <a:schemeClr val="accent3">
              <a:lumMod val="60000"/>
              <a:lumOff val="40000"/>
            </a:schemeClr>
          </a:solidFill>
          <a:ln w="1098" cap="flat">
            <a:noFill/>
            <a:prstDash val="solid"/>
            <a:miter/>
          </a:ln>
        </p:spPr>
        <p:txBody>
          <a:bodyPr rtlCol="0" anchor="ctr"/>
          <a:lstStyle/>
          <a:p>
            <a:endParaRPr lang="es-MX" sz="898">
              <a:latin typeface="Segoe UI" panose="020B0502040204020203" pitchFamily="34" charset="0"/>
            </a:endParaRPr>
          </a:p>
        </p:txBody>
      </p:sp>
      <p:sp>
        <p:nvSpPr>
          <p:cNvPr id="3" name="Title 2">
            <a:extLst>
              <a:ext uri="{FF2B5EF4-FFF2-40B4-BE49-F238E27FC236}">
                <a16:creationId xmlns:a16="http://schemas.microsoft.com/office/drawing/2014/main" id="{C1B41598-F5FF-E8FB-086D-A8205567E7F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18476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F0C1CB2-BD3F-89E9-DE18-EFE1B2CF769E}"/>
              </a:ext>
            </a:extLst>
          </p:cNvPr>
          <p:cNvSpPr>
            <a:spLocks noGrp="1"/>
          </p:cNvSpPr>
          <p:nvPr>
            <p:ph type="title"/>
          </p:nvPr>
        </p:nvSpPr>
        <p:spPr/>
        <p:txBody>
          <a:bodyPr/>
          <a:lstStyle/>
          <a:p>
            <a:r>
              <a:rPr lang="en-US"/>
              <a:t>What does the CARE Act do?</a:t>
            </a:r>
          </a:p>
        </p:txBody>
      </p:sp>
      <p:sp>
        <p:nvSpPr>
          <p:cNvPr id="3" name="Content Placeholder 2">
            <a:extLst>
              <a:ext uri="{FF2B5EF4-FFF2-40B4-BE49-F238E27FC236}">
                <a16:creationId xmlns:a16="http://schemas.microsoft.com/office/drawing/2014/main" id="{0B686916-DD53-7FB3-0E82-C2EDBEAFCA5B}"/>
              </a:ext>
            </a:extLst>
          </p:cNvPr>
          <p:cNvSpPr>
            <a:spLocks noGrp="1"/>
          </p:cNvSpPr>
          <p:nvPr>
            <p:ph idx="1"/>
          </p:nvPr>
        </p:nvSpPr>
        <p:spPr>
          <a:xfrm>
            <a:off x="849086" y="1406106"/>
            <a:ext cx="8423252" cy="4235569"/>
          </a:xfrm>
        </p:spPr>
        <p:txBody>
          <a:bodyPr vert="horz" lIns="91440" tIns="45720" rIns="91440" bIns="45720" rtlCol="0" anchor="t">
            <a:normAutofit fontScale="92500" lnSpcReduction="10000"/>
          </a:bodyPr>
          <a:lstStyle/>
          <a:p>
            <a:r>
              <a:rPr lang="en-US" dirty="0">
                <a:latin typeface="Segoe UI"/>
                <a:cs typeface="Segoe UI"/>
              </a:rPr>
              <a:t>The CARE Act creates a new pathway to deliver mental health and substance use disorder treatment and support services to eligible individuals who have schizophrenia spectrum or other psychotic disorders.</a:t>
            </a:r>
          </a:p>
          <a:p>
            <a:endParaRPr lang="en-US">
              <a:latin typeface="Segoe UI"/>
              <a:cs typeface="Segoe UI"/>
            </a:endParaRPr>
          </a:p>
          <a:p>
            <a:r>
              <a:rPr lang="en-US" dirty="0">
                <a:latin typeface="Segoe UI"/>
                <a:cs typeface="Segoe UI"/>
              </a:rPr>
              <a:t>The CARE Act allows the court to order the county to provide behavioral health treatment in community-based settings.</a:t>
            </a:r>
          </a:p>
          <a:p>
            <a:endParaRPr lang="en-US"/>
          </a:p>
          <a:p>
            <a:r>
              <a:rPr lang="en-US" dirty="0">
                <a:latin typeface="Segoe UI"/>
                <a:cs typeface="Segoe UI"/>
              </a:rPr>
              <a:t>The individual enters this pathway when a petitioner requests court-ordered treatment, services, supports, and housing resources under the CARE Act, for an eligible individual (or “respondent”).  </a:t>
            </a:r>
            <a:endParaRPr lang="en-US" dirty="0"/>
          </a:p>
        </p:txBody>
      </p:sp>
      <p:sp>
        <p:nvSpPr>
          <p:cNvPr id="2" name="Slide Number Placeholder 1">
            <a:extLst>
              <a:ext uri="{FF2B5EF4-FFF2-40B4-BE49-F238E27FC236}">
                <a16:creationId xmlns:a16="http://schemas.microsoft.com/office/drawing/2014/main" id="{689459B6-5E4B-8AB2-D661-7E5B28FF5667}"/>
              </a:ext>
              <a:ext uri="{C183D7F6-B498-43B3-948B-1728B52AA6E4}">
                <adec:decorative xmlns:adec="http://schemas.microsoft.com/office/drawing/2017/decorative" val="0"/>
              </a:ext>
            </a:extLst>
          </p:cNvPr>
          <p:cNvSpPr>
            <a:spLocks noGrp="1"/>
          </p:cNvSpPr>
          <p:nvPr>
            <p:ph type="sldNum" sz="quarter" idx="12"/>
          </p:nvPr>
        </p:nvSpPr>
        <p:spPr/>
        <p:txBody>
          <a:bodyPr/>
          <a:lstStyle/>
          <a:p>
            <a:fld id="{EB8090AE-F645-47C1-81A8-D4E28BF03D47}" type="slidenum">
              <a:rPr lang="en-US" smtClean="0"/>
              <a:t>4</a:t>
            </a:fld>
            <a:endParaRPr lang="en-US"/>
          </a:p>
        </p:txBody>
      </p:sp>
      <p:pic>
        <p:nvPicPr>
          <p:cNvPr id="8" name="Picture 2">
            <a:extLst>
              <a:ext uri="{FF2B5EF4-FFF2-40B4-BE49-F238E27FC236}">
                <a16:creationId xmlns:a16="http://schemas.microsoft.com/office/drawing/2014/main" id="{2CD8DAB7-921C-2FB2-4918-B9B84B6F4C45}"/>
              </a:ext>
              <a:ext uri="{C183D7F6-B498-43B3-948B-1728B52AA6E4}">
                <adec:decorative xmlns:adec="http://schemas.microsoft.com/office/drawing/2017/decorative" val="1"/>
              </a:ext>
            </a:extLst>
          </p:cNvPr>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t="381" b="2592"/>
          <a:stretch/>
        </p:blipFill>
        <p:spPr bwMode="auto">
          <a:xfrm flipH="1">
            <a:off x="7254240" y="0"/>
            <a:ext cx="48593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80D71475-3792-C0CF-4AF6-BC53B95590F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8778241" y="4217716"/>
            <a:ext cx="1436905" cy="1668984"/>
          </a:xfrm>
          <a:prstGeom prst="rect">
            <a:avLst/>
          </a:prstGeom>
        </p:spPr>
      </p:pic>
    </p:spTree>
    <p:extLst>
      <p:ext uri="{BB962C8B-B14F-4D97-AF65-F5344CB8AC3E}">
        <p14:creationId xmlns:p14="http://schemas.microsoft.com/office/powerpoint/2010/main" val="949528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8C5E-EDBF-F156-53FF-48F1FAADF563}"/>
              </a:ext>
            </a:extLst>
          </p:cNvPr>
          <p:cNvSpPr>
            <a:spLocks noGrp="1"/>
          </p:cNvSpPr>
          <p:nvPr>
            <p:ph type="title"/>
          </p:nvPr>
        </p:nvSpPr>
        <p:spPr/>
        <p:txBody>
          <a:bodyPr/>
          <a:lstStyle/>
          <a:p>
            <a:r>
              <a:rPr lang="en-US"/>
              <a:t>CARE Act At a Glance</a:t>
            </a:r>
          </a:p>
        </p:txBody>
      </p:sp>
      <p:sp>
        <p:nvSpPr>
          <p:cNvPr id="4" name="Slide Number Placeholder 3">
            <a:extLst>
              <a:ext uri="{FF2B5EF4-FFF2-40B4-BE49-F238E27FC236}">
                <a16:creationId xmlns:a16="http://schemas.microsoft.com/office/drawing/2014/main" id="{E4D86216-535A-EA6E-B1E3-D0FAAD16AB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090AE-F645-47C1-81A8-D4E28BF03D47}" type="slidenum">
              <a:rPr kumimoji="0" lang="en-US" sz="1600" b="0" i="0" u="none" strike="noStrike" kern="1200" cap="none" spc="0" normalizeH="0" baseline="0" noProof="0" smtClean="0">
                <a:ln>
                  <a:noFill/>
                </a:ln>
                <a:solidFill>
                  <a:srgbClr val="306E8D"/>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endParaRPr>
          </a:p>
        </p:txBody>
      </p:sp>
      <p:sp>
        <p:nvSpPr>
          <p:cNvPr id="37" name="Text Placeholder 36">
            <a:extLst>
              <a:ext uri="{FF2B5EF4-FFF2-40B4-BE49-F238E27FC236}">
                <a16:creationId xmlns:a16="http://schemas.microsoft.com/office/drawing/2014/main" id="{6DE83EAA-8F1C-1D07-9E00-4A27C8B0AE1B}"/>
              </a:ext>
            </a:extLst>
          </p:cNvPr>
          <p:cNvSpPr>
            <a:spLocks noGrp="1"/>
          </p:cNvSpPr>
          <p:nvPr>
            <p:ph type="body" sz="quarter" idx="13"/>
          </p:nvPr>
        </p:nvSpPr>
        <p:spPr/>
        <p:txBody>
          <a:bodyPr/>
          <a:lstStyle/>
          <a:p>
            <a:r>
              <a:rPr lang="en-US"/>
              <a:t>For an introduction to the CARE Act, </a:t>
            </a:r>
            <a:r>
              <a:rPr lang="en-US">
                <a:hlinkClick r:id="rId3"/>
              </a:rPr>
              <a:t>CARE Act at a Glance </a:t>
            </a:r>
            <a:r>
              <a:rPr lang="en-US"/>
              <a:t>brief. </a:t>
            </a:r>
          </a:p>
        </p:txBody>
      </p:sp>
      <p:grpSp>
        <p:nvGrpSpPr>
          <p:cNvPr id="6" name="Group 5">
            <a:extLst>
              <a:ext uri="{FF2B5EF4-FFF2-40B4-BE49-F238E27FC236}">
                <a16:creationId xmlns:a16="http://schemas.microsoft.com/office/drawing/2014/main" id="{4B3CA7D0-26F9-9528-C0E0-000423E6882D}"/>
              </a:ext>
            </a:extLst>
          </p:cNvPr>
          <p:cNvGrpSpPr/>
          <p:nvPr/>
        </p:nvGrpSpPr>
        <p:grpSpPr>
          <a:xfrm>
            <a:off x="3631127" y="3183987"/>
            <a:ext cx="2310273" cy="2320840"/>
            <a:chOff x="6894601" y="1067133"/>
            <a:chExt cx="3788426" cy="4136302"/>
          </a:xfrm>
          <a:solidFill>
            <a:srgbClr val="77C8C9"/>
          </a:solidFill>
        </p:grpSpPr>
        <p:sp>
          <p:nvSpPr>
            <p:cNvPr id="7" name="Freeform: Shape 6">
              <a:extLst>
                <a:ext uri="{FF2B5EF4-FFF2-40B4-BE49-F238E27FC236}">
                  <a16:creationId xmlns:a16="http://schemas.microsoft.com/office/drawing/2014/main" id="{EEAC0234-4219-13D9-BEEE-AEDDA1A67659}"/>
                </a:ext>
              </a:extLst>
            </p:cNvPr>
            <p:cNvSpPr/>
            <p:nvPr/>
          </p:nvSpPr>
          <p:spPr>
            <a:xfrm>
              <a:off x="6894602" y="1067133"/>
              <a:ext cx="3526857" cy="1330238"/>
            </a:xfrm>
            <a:custGeom>
              <a:avLst/>
              <a:gdLst>
                <a:gd name="connsiteX0" fmla="*/ 0 w 3526857"/>
                <a:gd name="connsiteY0" fmla="*/ 0 h 1330238"/>
                <a:gd name="connsiteX1" fmla="*/ 25813 w 3526857"/>
                <a:gd name="connsiteY1" fmla="*/ 0 h 1330238"/>
                <a:gd name="connsiteX2" fmla="*/ 25813 w 3526857"/>
                <a:gd name="connsiteY2" fmla="*/ 28166 h 1330238"/>
                <a:gd name="connsiteX3" fmla="*/ 3065311 w 3526857"/>
                <a:gd name="connsiteY3" fmla="*/ 28166 h 1330238"/>
                <a:gd name="connsiteX4" fmla="*/ 3526857 w 3526857"/>
                <a:gd name="connsiteY4" fmla="*/ 1330238 h 1330238"/>
                <a:gd name="connsiteX5" fmla="*/ 478981 w 3526857"/>
                <a:gd name="connsiteY5" fmla="*/ 1330238 h 1330238"/>
                <a:gd name="connsiteX6" fmla="*/ 12417 w 3526857"/>
                <a:gd name="connsiteY6" fmla="*/ 2124 h 1330238"/>
                <a:gd name="connsiteX7" fmla="*/ 0 w 3526857"/>
                <a:gd name="connsiteY7" fmla="*/ 2124 h 1330238"/>
                <a:gd name="connsiteX8" fmla="*/ 0 w 3526857"/>
                <a:gd name="connsiteY8" fmla="*/ 0 h 133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6857" h="1330238">
                  <a:moveTo>
                    <a:pt x="0" y="0"/>
                  </a:moveTo>
                  <a:lnTo>
                    <a:pt x="25813" y="0"/>
                  </a:lnTo>
                  <a:lnTo>
                    <a:pt x="25813" y="28166"/>
                  </a:lnTo>
                  <a:lnTo>
                    <a:pt x="3065311" y="28166"/>
                  </a:lnTo>
                  <a:lnTo>
                    <a:pt x="3526857" y="1330238"/>
                  </a:lnTo>
                  <a:lnTo>
                    <a:pt x="478981" y="1330238"/>
                  </a:lnTo>
                  <a:lnTo>
                    <a:pt x="12417" y="2124"/>
                  </a:lnTo>
                  <a:lnTo>
                    <a:pt x="0" y="2124"/>
                  </a:lnTo>
                  <a:lnTo>
                    <a:pt x="0"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Ins="2743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8" name="Freeform: Shape 7">
              <a:extLst>
                <a:ext uri="{FF2B5EF4-FFF2-40B4-BE49-F238E27FC236}">
                  <a16:creationId xmlns:a16="http://schemas.microsoft.com/office/drawing/2014/main" id="{23803995-9916-3A16-D5C2-8FAC257FF121}"/>
                </a:ext>
              </a:extLst>
            </p:cNvPr>
            <p:cNvSpPr/>
            <p:nvPr/>
          </p:nvSpPr>
          <p:spPr>
            <a:xfrm>
              <a:off x="7397016" y="2488811"/>
              <a:ext cx="3286011" cy="1302072"/>
            </a:xfrm>
            <a:custGeom>
              <a:avLst/>
              <a:gdLst>
                <a:gd name="connsiteX0" fmla="*/ 8689 w 3286011"/>
                <a:gd name="connsiteY0" fmla="*/ 0 h 1302072"/>
                <a:gd name="connsiteX1" fmla="*/ 3056856 w 3286011"/>
                <a:gd name="connsiteY1" fmla="*/ 0 h 1302072"/>
                <a:gd name="connsiteX2" fmla="*/ 3286011 w 3286011"/>
                <a:gd name="connsiteY2" fmla="*/ 646473 h 1302072"/>
                <a:gd name="connsiteX3" fmla="*/ 3053621 w 3286011"/>
                <a:gd name="connsiteY3" fmla="*/ 1302072 h 1302072"/>
                <a:gd name="connsiteX4" fmla="*/ 0 w 3286011"/>
                <a:gd name="connsiteY4" fmla="*/ 1302072 h 1302072"/>
                <a:gd name="connsiteX5" fmla="*/ 233052 w 3286011"/>
                <a:gd name="connsiteY5" fmla="*/ 638669 h 1302072"/>
                <a:gd name="connsiteX6" fmla="*/ 8689 w 3286011"/>
                <a:gd name="connsiteY6" fmla="*/ 0 h 1302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86011" h="1302072">
                  <a:moveTo>
                    <a:pt x="8689" y="0"/>
                  </a:moveTo>
                  <a:lnTo>
                    <a:pt x="3056856" y="0"/>
                  </a:lnTo>
                  <a:lnTo>
                    <a:pt x="3286011" y="646473"/>
                  </a:lnTo>
                  <a:lnTo>
                    <a:pt x="3053621" y="1302072"/>
                  </a:lnTo>
                  <a:lnTo>
                    <a:pt x="0" y="1302072"/>
                  </a:lnTo>
                  <a:lnTo>
                    <a:pt x="233052" y="638669"/>
                  </a:lnTo>
                  <a:lnTo>
                    <a:pt x="8689"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Ins="2743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9" name="Freeform: Shape 8">
              <a:extLst>
                <a:ext uri="{FF2B5EF4-FFF2-40B4-BE49-F238E27FC236}">
                  <a16:creationId xmlns:a16="http://schemas.microsoft.com/office/drawing/2014/main" id="{DF5BE9CD-ADD8-1FEE-8881-F7FE742B1C54}"/>
                </a:ext>
              </a:extLst>
            </p:cNvPr>
            <p:cNvSpPr/>
            <p:nvPr/>
          </p:nvSpPr>
          <p:spPr>
            <a:xfrm>
              <a:off x="6894601" y="3882323"/>
              <a:ext cx="3523622" cy="1321112"/>
            </a:xfrm>
            <a:custGeom>
              <a:avLst/>
              <a:gdLst>
                <a:gd name="connsiteX0" fmla="*/ 470292 w 3523622"/>
                <a:gd name="connsiteY0" fmla="*/ 0 h 1321112"/>
                <a:gd name="connsiteX1" fmla="*/ 3523622 w 3523622"/>
                <a:gd name="connsiteY1" fmla="*/ 0 h 1321112"/>
                <a:gd name="connsiteX2" fmla="*/ 3062076 w 3523622"/>
                <a:gd name="connsiteY2" fmla="*/ 1302071 h 1321112"/>
                <a:gd name="connsiteX3" fmla="*/ 25813 w 3523622"/>
                <a:gd name="connsiteY3" fmla="*/ 1302071 h 1321112"/>
                <a:gd name="connsiteX4" fmla="*/ 25813 w 3523622"/>
                <a:gd name="connsiteY4" fmla="*/ 1321112 h 1321112"/>
                <a:gd name="connsiteX5" fmla="*/ 0 w 3523622"/>
                <a:gd name="connsiteY5" fmla="*/ 1321112 h 1321112"/>
                <a:gd name="connsiteX6" fmla="*/ 0 w 3523622"/>
                <a:gd name="connsiteY6" fmla="*/ 1303381 h 1321112"/>
                <a:gd name="connsiteX7" fmla="*/ 12417 w 3523622"/>
                <a:gd name="connsiteY7" fmla="*/ 1303381 h 1321112"/>
                <a:gd name="connsiteX8" fmla="*/ 470292 w 3523622"/>
                <a:gd name="connsiteY8" fmla="*/ 0 h 132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3622" h="1321112">
                  <a:moveTo>
                    <a:pt x="470292" y="0"/>
                  </a:moveTo>
                  <a:lnTo>
                    <a:pt x="3523622" y="0"/>
                  </a:lnTo>
                  <a:lnTo>
                    <a:pt x="3062076" y="1302071"/>
                  </a:lnTo>
                  <a:lnTo>
                    <a:pt x="25813" y="1302071"/>
                  </a:lnTo>
                  <a:lnTo>
                    <a:pt x="25813" y="1321112"/>
                  </a:lnTo>
                  <a:lnTo>
                    <a:pt x="0" y="1321112"/>
                  </a:lnTo>
                  <a:lnTo>
                    <a:pt x="0" y="1303381"/>
                  </a:lnTo>
                  <a:lnTo>
                    <a:pt x="12417" y="1303381"/>
                  </a:lnTo>
                  <a:lnTo>
                    <a:pt x="470292" y="0"/>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Ins="2743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 </a:t>
              </a:r>
              <a:endPar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sp>
        <p:nvSpPr>
          <p:cNvPr id="10" name="Freeform: Shape 9">
            <a:extLst>
              <a:ext uri="{FF2B5EF4-FFF2-40B4-BE49-F238E27FC236}">
                <a16:creationId xmlns:a16="http://schemas.microsoft.com/office/drawing/2014/main" id="{C0BBA449-A330-99F2-3A1C-6A224CDAC8B9}"/>
              </a:ext>
            </a:extLst>
          </p:cNvPr>
          <p:cNvSpPr/>
          <p:nvPr/>
        </p:nvSpPr>
        <p:spPr>
          <a:xfrm flipV="1">
            <a:off x="3835611" y="3318097"/>
            <a:ext cx="1899676" cy="2038440"/>
          </a:xfrm>
          <a:custGeom>
            <a:avLst/>
            <a:gdLst>
              <a:gd name="connsiteX0" fmla="*/ 0 w 3724302"/>
              <a:gd name="connsiteY0" fmla="*/ 3996348 h 3996348"/>
              <a:gd name="connsiteX1" fmla="*/ 3003612 w 3724302"/>
              <a:gd name="connsiteY1" fmla="*/ 3996348 h 3996348"/>
              <a:gd name="connsiteX2" fmla="*/ 3724302 w 3724302"/>
              <a:gd name="connsiteY2" fmla="*/ 1998174 h 3996348"/>
              <a:gd name="connsiteX3" fmla="*/ 3003612 w 3724302"/>
              <a:gd name="connsiteY3" fmla="*/ 0 h 3996348"/>
              <a:gd name="connsiteX4" fmla="*/ 18685 w 3724302"/>
              <a:gd name="connsiteY4" fmla="*/ 0 h 3996348"/>
              <a:gd name="connsiteX5" fmla="*/ 749145 w 3724302"/>
              <a:gd name="connsiteY5" fmla="*/ 1990985 h 3996348"/>
              <a:gd name="connsiteX6" fmla="*/ 16047 w 3724302"/>
              <a:gd name="connsiteY6" fmla="*/ 3989159 h 3996348"/>
              <a:gd name="connsiteX7" fmla="*/ 0 w 3724302"/>
              <a:gd name="connsiteY7" fmla="*/ 3989159 h 3996348"/>
              <a:gd name="connsiteX8" fmla="*/ 0 w 3724302"/>
              <a:gd name="connsiteY8" fmla="*/ 3996348 h 399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302" h="3996348">
                <a:moveTo>
                  <a:pt x="0" y="3996348"/>
                </a:moveTo>
                <a:lnTo>
                  <a:pt x="3003612" y="3996348"/>
                </a:lnTo>
                <a:lnTo>
                  <a:pt x="3724302" y="1998174"/>
                </a:lnTo>
                <a:lnTo>
                  <a:pt x="3003612" y="0"/>
                </a:lnTo>
                <a:lnTo>
                  <a:pt x="18685" y="0"/>
                </a:lnTo>
                <a:lnTo>
                  <a:pt x="749145" y="1990985"/>
                </a:lnTo>
                <a:lnTo>
                  <a:pt x="16047" y="3989159"/>
                </a:lnTo>
                <a:lnTo>
                  <a:pt x="0" y="3989159"/>
                </a:lnTo>
                <a:lnTo>
                  <a:pt x="0" y="3996348"/>
                </a:lnTo>
                <a:close/>
              </a:path>
            </a:pathLst>
          </a:custGeom>
          <a:solidFill>
            <a:srgbClr val="0DBBB6"/>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976583B-6400-2376-1683-BC24FAB5A027}"/>
              </a:ext>
            </a:extLst>
          </p:cNvPr>
          <p:cNvSpPr txBox="1"/>
          <p:nvPr/>
        </p:nvSpPr>
        <p:spPr>
          <a:xfrm>
            <a:off x="8473762" y="1125984"/>
            <a:ext cx="28800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HELP CONTINUES</a:t>
            </a:r>
          </a:p>
        </p:txBody>
      </p:sp>
      <p:sp>
        <p:nvSpPr>
          <p:cNvPr id="13" name="TextBox 12">
            <a:extLst>
              <a:ext uri="{FF2B5EF4-FFF2-40B4-BE49-F238E27FC236}">
                <a16:creationId xmlns:a16="http://schemas.microsoft.com/office/drawing/2014/main" id="{D71C7332-1A63-CEF5-0E69-C83438860D80}"/>
              </a:ext>
            </a:extLst>
          </p:cNvPr>
          <p:cNvSpPr txBox="1"/>
          <p:nvPr/>
        </p:nvSpPr>
        <p:spPr>
          <a:xfrm>
            <a:off x="8718518" y="1507453"/>
            <a:ext cx="2390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At the end</a:t>
            </a:r>
            <a:r>
              <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 of the process, </a:t>
            </a:r>
            <a:br>
              <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help can continue.</a:t>
            </a:r>
          </a:p>
        </p:txBody>
      </p:sp>
      <p:sp>
        <p:nvSpPr>
          <p:cNvPr id="14" name="Freeform: Shape 13">
            <a:extLst>
              <a:ext uri="{FF2B5EF4-FFF2-40B4-BE49-F238E27FC236}">
                <a16:creationId xmlns:a16="http://schemas.microsoft.com/office/drawing/2014/main" id="{E7B5970D-8F1C-0A23-CA82-A5464A1A2050}"/>
              </a:ext>
            </a:extLst>
          </p:cNvPr>
          <p:cNvSpPr/>
          <p:nvPr/>
        </p:nvSpPr>
        <p:spPr>
          <a:xfrm flipV="1">
            <a:off x="8963943" y="2554991"/>
            <a:ext cx="2206592" cy="2101939"/>
          </a:xfrm>
          <a:custGeom>
            <a:avLst/>
            <a:gdLst>
              <a:gd name="connsiteX0" fmla="*/ 0 w 3724302"/>
              <a:gd name="connsiteY0" fmla="*/ 3996348 h 3996348"/>
              <a:gd name="connsiteX1" fmla="*/ 3003612 w 3724302"/>
              <a:gd name="connsiteY1" fmla="*/ 3996348 h 3996348"/>
              <a:gd name="connsiteX2" fmla="*/ 3724302 w 3724302"/>
              <a:gd name="connsiteY2" fmla="*/ 1998174 h 3996348"/>
              <a:gd name="connsiteX3" fmla="*/ 3003612 w 3724302"/>
              <a:gd name="connsiteY3" fmla="*/ 0 h 3996348"/>
              <a:gd name="connsiteX4" fmla="*/ 18685 w 3724302"/>
              <a:gd name="connsiteY4" fmla="*/ 0 h 3996348"/>
              <a:gd name="connsiteX5" fmla="*/ 749145 w 3724302"/>
              <a:gd name="connsiteY5" fmla="*/ 1990985 h 3996348"/>
              <a:gd name="connsiteX6" fmla="*/ 16047 w 3724302"/>
              <a:gd name="connsiteY6" fmla="*/ 3989159 h 3996348"/>
              <a:gd name="connsiteX7" fmla="*/ 0 w 3724302"/>
              <a:gd name="connsiteY7" fmla="*/ 3989159 h 3996348"/>
              <a:gd name="connsiteX8" fmla="*/ 0 w 3724302"/>
              <a:gd name="connsiteY8" fmla="*/ 3996348 h 399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302" h="3996348">
                <a:moveTo>
                  <a:pt x="0" y="3996348"/>
                </a:moveTo>
                <a:lnTo>
                  <a:pt x="3003612" y="3996348"/>
                </a:lnTo>
                <a:lnTo>
                  <a:pt x="3724302" y="1998174"/>
                </a:lnTo>
                <a:lnTo>
                  <a:pt x="3003612" y="0"/>
                </a:lnTo>
                <a:lnTo>
                  <a:pt x="18685" y="0"/>
                </a:lnTo>
                <a:lnTo>
                  <a:pt x="749145" y="1990985"/>
                </a:lnTo>
                <a:lnTo>
                  <a:pt x="16047" y="3989159"/>
                </a:lnTo>
                <a:lnTo>
                  <a:pt x="0" y="3989159"/>
                </a:lnTo>
                <a:lnTo>
                  <a:pt x="0" y="3996348"/>
                </a:lnTo>
                <a:close/>
              </a:path>
            </a:pathLst>
          </a:cu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7314290-677F-A67A-6111-A6DE86C519CD}"/>
              </a:ext>
            </a:extLst>
          </p:cNvPr>
          <p:cNvSpPr txBox="1"/>
          <p:nvPr/>
        </p:nvSpPr>
        <p:spPr>
          <a:xfrm>
            <a:off x="9291810" y="2690790"/>
            <a:ext cx="149794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Direct county services </a:t>
            </a:r>
            <a:b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may continue, </a:t>
            </a:r>
            <a:b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as needed. </a:t>
            </a:r>
          </a:p>
        </p:txBody>
      </p:sp>
      <p:sp>
        <p:nvSpPr>
          <p:cNvPr id="16" name="Arrow: Pentagon 15">
            <a:extLst>
              <a:ext uri="{FF2B5EF4-FFF2-40B4-BE49-F238E27FC236}">
                <a16:creationId xmlns:a16="http://schemas.microsoft.com/office/drawing/2014/main" id="{0F85F8B2-6761-E430-83F6-040444DC6B04}"/>
              </a:ext>
            </a:extLst>
          </p:cNvPr>
          <p:cNvSpPr/>
          <p:nvPr/>
        </p:nvSpPr>
        <p:spPr>
          <a:xfrm flipV="1">
            <a:off x="8767008" y="2192678"/>
            <a:ext cx="2205466" cy="137170"/>
          </a:xfrm>
          <a:prstGeom prst="homePlate">
            <a:avLst>
              <a:gd name="adj" fmla="val 19351"/>
            </a:avLst>
          </a:prstGeom>
          <a:solidFill>
            <a:srgbClr val="CFE4EF"/>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64DF4C2-B22C-4DC5-1F70-82709BF8B474}"/>
              </a:ext>
            </a:extLst>
          </p:cNvPr>
          <p:cNvSpPr txBox="1"/>
          <p:nvPr/>
        </p:nvSpPr>
        <p:spPr>
          <a:xfrm>
            <a:off x="5827970" y="1125984"/>
            <a:ext cx="2926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rPr>
              <a:t>PATHS OUT</a:t>
            </a:r>
          </a:p>
        </p:txBody>
      </p:sp>
      <p:sp>
        <p:nvSpPr>
          <p:cNvPr id="18" name="TextBox 17">
            <a:extLst>
              <a:ext uri="{FF2B5EF4-FFF2-40B4-BE49-F238E27FC236}">
                <a16:creationId xmlns:a16="http://schemas.microsoft.com/office/drawing/2014/main" id="{C369B747-7780-ADDA-7939-9FCEE7AB8B71}"/>
              </a:ext>
            </a:extLst>
          </p:cNvPr>
          <p:cNvSpPr txBox="1"/>
          <p:nvPr/>
        </p:nvSpPr>
        <p:spPr>
          <a:xfrm>
            <a:off x="6180414" y="1507453"/>
            <a:ext cx="2390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There are many paths </a:t>
            </a:r>
            <a:r>
              <a:rPr kumimoji="0" lang="en-US" sz="14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out </a:t>
            </a:r>
            <a:r>
              <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of the CARE process.</a:t>
            </a:r>
          </a:p>
        </p:txBody>
      </p:sp>
      <p:sp>
        <p:nvSpPr>
          <p:cNvPr id="19" name="Arrow: Pentagon 18">
            <a:extLst>
              <a:ext uri="{FF2B5EF4-FFF2-40B4-BE49-F238E27FC236}">
                <a16:creationId xmlns:a16="http://schemas.microsoft.com/office/drawing/2014/main" id="{4F3F78C0-4A2B-A95D-3540-FFAA390F9B90}"/>
              </a:ext>
            </a:extLst>
          </p:cNvPr>
          <p:cNvSpPr/>
          <p:nvPr/>
        </p:nvSpPr>
        <p:spPr>
          <a:xfrm flipV="1">
            <a:off x="6124955" y="2487163"/>
            <a:ext cx="2243438" cy="137170"/>
          </a:xfrm>
          <a:prstGeom prst="homePlate">
            <a:avLst>
              <a:gd name="adj" fmla="val 19351"/>
            </a:avLst>
          </a:prstGeom>
          <a:solidFill>
            <a:srgbClr val="CADBE2"/>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4572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209E8E8-F0B8-C377-3AC8-DBB943FD2263}"/>
              </a:ext>
            </a:extLst>
          </p:cNvPr>
          <p:cNvSpPr txBox="1"/>
          <p:nvPr/>
        </p:nvSpPr>
        <p:spPr>
          <a:xfrm>
            <a:off x="3187134" y="1125984"/>
            <a:ext cx="292608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BBB6"/>
                </a:solidFill>
                <a:effectLst/>
                <a:uLnTx/>
                <a:uFillTx/>
                <a:latin typeface="Segoe UI"/>
                <a:ea typeface="+mn-ea"/>
                <a:cs typeface="Segoe UI"/>
              </a:rPr>
              <a:t>CARE PROCESS</a:t>
            </a:r>
          </a:p>
        </p:txBody>
      </p:sp>
      <p:sp>
        <p:nvSpPr>
          <p:cNvPr id="21" name="TextBox 20">
            <a:extLst>
              <a:ext uri="{FF2B5EF4-FFF2-40B4-BE49-F238E27FC236}">
                <a16:creationId xmlns:a16="http://schemas.microsoft.com/office/drawing/2014/main" id="{363912E2-CAE2-95D9-9B39-BB594A58713B}"/>
              </a:ext>
            </a:extLst>
          </p:cNvPr>
          <p:cNvSpPr txBox="1"/>
          <p:nvPr/>
        </p:nvSpPr>
        <p:spPr>
          <a:xfrm>
            <a:off x="3454911" y="1507453"/>
            <a:ext cx="2390526"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5315A"/>
                </a:solidFill>
                <a:effectLst/>
                <a:uLnTx/>
                <a:uFillTx/>
                <a:latin typeface="Segoe UI"/>
                <a:ea typeface="+mn-ea"/>
                <a:cs typeface="Segoe UI"/>
              </a:rPr>
              <a:t>New civil court process to </a:t>
            </a:r>
            <a:endPar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5315A"/>
                </a:solidFill>
                <a:effectLst/>
                <a:uLnTx/>
                <a:uFillTx/>
                <a:latin typeface="Segoe UI"/>
                <a:ea typeface="+mn-ea"/>
                <a:cs typeface="Segoe UI"/>
              </a:rPr>
              <a:t>connect and prioritize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5315A"/>
                </a:solidFill>
                <a:effectLst/>
                <a:uLnTx/>
                <a:uFillTx/>
                <a:latin typeface="Segoe UI"/>
                <a:ea typeface="+mn-ea"/>
                <a:cs typeface="Segoe UI"/>
              </a:rPr>
              <a:t>treatment, support services,</a:t>
            </a:r>
            <a:b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15315A"/>
                </a:solidFill>
                <a:effectLst/>
                <a:uLnTx/>
                <a:uFillTx/>
                <a:latin typeface="Segoe UI"/>
                <a:ea typeface="+mn-ea"/>
                <a:cs typeface="Segoe UI"/>
              </a:rPr>
              <a:t>and housing.</a:t>
            </a:r>
          </a:p>
        </p:txBody>
      </p:sp>
      <p:sp>
        <p:nvSpPr>
          <p:cNvPr id="22" name="Arrow: Pentagon 21">
            <a:extLst>
              <a:ext uri="{FF2B5EF4-FFF2-40B4-BE49-F238E27FC236}">
                <a16:creationId xmlns:a16="http://schemas.microsoft.com/office/drawing/2014/main" id="{991D4046-56C5-3310-3B96-80CC6822DF58}"/>
              </a:ext>
            </a:extLst>
          </p:cNvPr>
          <p:cNvSpPr/>
          <p:nvPr/>
        </p:nvSpPr>
        <p:spPr>
          <a:xfrm flipV="1">
            <a:off x="3472578" y="2781648"/>
            <a:ext cx="2212686" cy="136512"/>
          </a:xfrm>
          <a:prstGeom prst="homePlate">
            <a:avLst>
              <a:gd name="adj" fmla="val 19351"/>
            </a:avLst>
          </a:prstGeom>
          <a:solidFill>
            <a:srgbClr val="77C8C9"/>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FED30B10-0659-E93A-506D-597CB031A681}"/>
              </a:ext>
            </a:extLst>
          </p:cNvPr>
          <p:cNvGrpSpPr/>
          <p:nvPr/>
        </p:nvGrpSpPr>
        <p:grpSpPr>
          <a:xfrm>
            <a:off x="854036" y="3549600"/>
            <a:ext cx="2641204" cy="2291956"/>
            <a:chOff x="1214749" y="3549600"/>
            <a:chExt cx="2641204" cy="2291956"/>
          </a:xfrm>
        </p:grpSpPr>
        <p:sp>
          <p:nvSpPr>
            <p:cNvPr id="24" name="Freeform: Shape 23">
              <a:extLst>
                <a:ext uri="{FF2B5EF4-FFF2-40B4-BE49-F238E27FC236}">
                  <a16:creationId xmlns:a16="http://schemas.microsoft.com/office/drawing/2014/main" id="{192E1438-09A2-6F8F-8A2B-C3A64B68B427}"/>
                </a:ext>
              </a:extLst>
            </p:cNvPr>
            <p:cNvSpPr/>
            <p:nvPr/>
          </p:nvSpPr>
          <p:spPr>
            <a:xfrm>
              <a:off x="1214749" y="3549600"/>
              <a:ext cx="2394515" cy="408764"/>
            </a:xfrm>
            <a:custGeom>
              <a:avLst/>
              <a:gdLst>
                <a:gd name="connsiteX0" fmla="*/ 0 w 3331168"/>
                <a:gd name="connsiteY0" fmla="*/ 0 h 759176"/>
                <a:gd name="connsiteX1" fmla="*/ 3142196 w 3331168"/>
                <a:gd name="connsiteY1" fmla="*/ 0 h 759176"/>
                <a:gd name="connsiteX2" fmla="*/ 3331168 w 3331168"/>
                <a:gd name="connsiteY2" fmla="*/ 759176 h 759176"/>
                <a:gd name="connsiteX3" fmla="*/ 0 w 3331168"/>
                <a:gd name="connsiteY3" fmla="*/ 759176 h 759176"/>
                <a:gd name="connsiteX4" fmla="*/ 0 w 3331168"/>
                <a:gd name="connsiteY4" fmla="*/ 0 h 759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1168" h="759176">
                  <a:moveTo>
                    <a:pt x="0" y="0"/>
                  </a:moveTo>
                  <a:lnTo>
                    <a:pt x="3142196" y="0"/>
                  </a:lnTo>
                  <a:lnTo>
                    <a:pt x="3331168" y="759176"/>
                  </a:lnTo>
                  <a:lnTo>
                    <a:pt x="0" y="759176"/>
                  </a:lnTo>
                  <a:lnTo>
                    <a:pt x="0" y="0"/>
                  </a:lnTo>
                  <a:close/>
                </a:path>
              </a:pathLst>
            </a:custGeom>
            <a:solidFill>
              <a:srgbClr val="E4722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2743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Family</a:t>
              </a:r>
            </a:p>
          </p:txBody>
        </p:sp>
        <p:sp>
          <p:nvSpPr>
            <p:cNvPr id="25" name="Freeform: Shape 24">
              <a:extLst>
                <a:ext uri="{FF2B5EF4-FFF2-40B4-BE49-F238E27FC236}">
                  <a16:creationId xmlns:a16="http://schemas.microsoft.com/office/drawing/2014/main" id="{F105B59E-5B24-1F88-D66D-983059F8CFA0}"/>
                </a:ext>
              </a:extLst>
            </p:cNvPr>
            <p:cNvSpPr/>
            <p:nvPr/>
          </p:nvSpPr>
          <p:spPr>
            <a:xfrm>
              <a:off x="1214749" y="4013305"/>
              <a:ext cx="2548611" cy="408766"/>
            </a:xfrm>
            <a:custGeom>
              <a:avLst/>
              <a:gdLst>
                <a:gd name="connsiteX0" fmla="*/ 0 w 3545541"/>
                <a:gd name="connsiteY0" fmla="*/ 0 h 759181"/>
                <a:gd name="connsiteX1" fmla="*/ 3356568 w 3545541"/>
                <a:gd name="connsiteY1" fmla="*/ 0 h 759181"/>
                <a:gd name="connsiteX2" fmla="*/ 3545541 w 3545541"/>
                <a:gd name="connsiteY2" fmla="*/ 759181 h 759181"/>
                <a:gd name="connsiteX3" fmla="*/ 0 w 3545541"/>
                <a:gd name="connsiteY3" fmla="*/ 759181 h 759181"/>
                <a:gd name="connsiteX4" fmla="*/ 0 w 3545541"/>
                <a:gd name="connsiteY4" fmla="*/ 0 h 75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541" h="759181">
                  <a:moveTo>
                    <a:pt x="0" y="0"/>
                  </a:moveTo>
                  <a:lnTo>
                    <a:pt x="3356568" y="0"/>
                  </a:lnTo>
                  <a:lnTo>
                    <a:pt x="3545541" y="759181"/>
                  </a:lnTo>
                  <a:lnTo>
                    <a:pt x="0" y="759181"/>
                  </a:lnTo>
                  <a:lnTo>
                    <a:pt x="0" y="0"/>
                  </a:lnTo>
                  <a:close/>
                </a:path>
              </a:pathLst>
            </a:custGeom>
            <a:solidFill>
              <a:srgbClr val="E4722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2743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Health care provider</a:t>
              </a:r>
            </a:p>
          </p:txBody>
        </p:sp>
        <p:sp>
          <p:nvSpPr>
            <p:cNvPr id="26" name="Freeform: Shape 25">
              <a:extLst>
                <a:ext uri="{FF2B5EF4-FFF2-40B4-BE49-F238E27FC236}">
                  <a16:creationId xmlns:a16="http://schemas.microsoft.com/office/drawing/2014/main" id="{EB2CBBFC-BCE9-C690-B4F2-09D39DEE876B}"/>
                </a:ext>
              </a:extLst>
            </p:cNvPr>
            <p:cNvSpPr/>
            <p:nvPr/>
          </p:nvSpPr>
          <p:spPr>
            <a:xfrm>
              <a:off x="1214749" y="4477013"/>
              <a:ext cx="2641204" cy="408766"/>
            </a:xfrm>
            <a:custGeom>
              <a:avLst/>
              <a:gdLst>
                <a:gd name="connsiteX0" fmla="*/ 0 w 3674353"/>
                <a:gd name="connsiteY0" fmla="*/ 0 h 759181"/>
                <a:gd name="connsiteX1" fmla="*/ 3570940 w 3674353"/>
                <a:gd name="connsiteY1" fmla="*/ 0 h 759181"/>
                <a:gd name="connsiteX2" fmla="*/ 3674353 w 3674353"/>
                <a:gd name="connsiteY2" fmla="*/ 415451 h 759181"/>
                <a:gd name="connsiteX3" fmla="*/ 3588793 w 3674353"/>
                <a:gd name="connsiteY3" fmla="*/ 759181 h 759181"/>
                <a:gd name="connsiteX4" fmla="*/ 0 w 3674353"/>
                <a:gd name="connsiteY4" fmla="*/ 759181 h 759181"/>
                <a:gd name="connsiteX5" fmla="*/ 0 w 3674353"/>
                <a:gd name="connsiteY5" fmla="*/ 0 h 75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4353" h="759181">
                  <a:moveTo>
                    <a:pt x="0" y="0"/>
                  </a:moveTo>
                  <a:lnTo>
                    <a:pt x="3570940" y="0"/>
                  </a:lnTo>
                  <a:lnTo>
                    <a:pt x="3674353" y="415451"/>
                  </a:lnTo>
                  <a:lnTo>
                    <a:pt x="3588793" y="759181"/>
                  </a:lnTo>
                  <a:lnTo>
                    <a:pt x="0" y="759181"/>
                  </a:lnTo>
                  <a:lnTo>
                    <a:pt x="0" y="0"/>
                  </a:lnTo>
                  <a:close/>
                </a:path>
              </a:pathLst>
            </a:custGeom>
            <a:solidFill>
              <a:srgbClr val="E4722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2743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County mental health</a:t>
              </a:r>
            </a:p>
          </p:txBody>
        </p:sp>
        <p:sp>
          <p:nvSpPr>
            <p:cNvPr id="27" name="Freeform: Shape 26">
              <a:extLst>
                <a:ext uri="{FF2B5EF4-FFF2-40B4-BE49-F238E27FC236}">
                  <a16:creationId xmlns:a16="http://schemas.microsoft.com/office/drawing/2014/main" id="{9E88BEB2-076D-0137-6C6A-80DC3E68CA15}"/>
                </a:ext>
              </a:extLst>
            </p:cNvPr>
            <p:cNvSpPr/>
            <p:nvPr/>
          </p:nvSpPr>
          <p:spPr>
            <a:xfrm>
              <a:off x="1214749" y="4940720"/>
              <a:ext cx="2561444" cy="408766"/>
            </a:xfrm>
            <a:custGeom>
              <a:avLst/>
              <a:gdLst>
                <a:gd name="connsiteX0" fmla="*/ 0 w 3563394"/>
                <a:gd name="connsiteY0" fmla="*/ 0 h 759181"/>
                <a:gd name="connsiteX1" fmla="*/ 3563394 w 3563394"/>
                <a:gd name="connsiteY1" fmla="*/ 0 h 759181"/>
                <a:gd name="connsiteX2" fmla="*/ 3374420 w 3563394"/>
                <a:gd name="connsiteY2" fmla="*/ 759181 h 759181"/>
                <a:gd name="connsiteX3" fmla="*/ 0 w 3563394"/>
                <a:gd name="connsiteY3" fmla="*/ 759181 h 759181"/>
                <a:gd name="connsiteX4" fmla="*/ 0 w 3563394"/>
                <a:gd name="connsiteY4" fmla="*/ 0 h 759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3394" h="759181">
                  <a:moveTo>
                    <a:pt x="0" y="0"/>
                  </a:moveTo>
                  <a:lnTo>
                    <a:pt x="3563394" y="0"/>
                  </a:lnTo>
                  <a:lnTo>
                    <a:pt x="3374420" y="759181"/>
                  </a:lnTo>
                  <a:lnTo>
                    <a:pt x="0" y="759181"/>
                  </a:lnTo>
                  <a:lnTo>
                    <a:pt x="0" y="0"/>
                  </a:lnTo>
                  <a:close/>
                </a:path>
              </a:pathLst>
            </a:custGeom>
            <a:solidFill>
              <a:srgbClr val="E4722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2743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First responders</a:t>
              </a:r>
            </a:p>
          </p:txBody>
        </p:sp>
        <p:sp>
          <p:nvSpPr>
            <p:cNvPr id="28" name="Freeform: Shape 27">
              <a:extLst>
                <a:ext uri="{FF2B5EF4-FFF2-40B4-BE49-F238E27FC236}">
                  <a16:creationId xmlns:a16="http://schemas.microsoft.com/office/drawing/2014/main" id="{E2CEE4A1-CE78-25FF-33C6-02F3F19842D2}"/>
                </a:ext>
              </a:extLst>
            </p:cNvPr>
            <p:cNvSpPr/>
            <p:nvPr/>
          </p:nvSpPr>
          <p:spPr>
            <a:xfrm>
              <a:off x="1214749" y="5404428"/>
              <a:ext cx="2407348" cy="437128"/>
            </a:xfrm>
            <a:custGeom>
              <a:avLst/>
              <a:gdLst>
                <a:gd name="connsiteX0" fmla="*/ 0 w 3349021"/>
                <a:gd name="connsiteY0" fmla="*/ 0 h 811855"/>
                <a:gd name="connsiteX1" fmla="*/ 3349021 w 3349021"/>
                <a:gd name="connsiteY1" fmla="*/ 0 h 811855"/>
                <a:gd name="connsiteX2" fmla="*/ 3146936 w 3349021"/>
                <a:gd name="connsiteY2" fmla="*/ 811855 h 811855"/>
                <a:gd name="connsiteX3" fmla="*/ 0 w 3349021"/>
                <a:gd name="connsiteY3" fmla="*/ 811855 h 811855"/>
                <a:gd name="connsiteX4" fmla="*/ 0 w 3349021"/>
                <a:gd name="connsiteY4" fmla="*/ 0 h 81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9021" h="811855">
                  <a:moveTo>
                    <a:pt x="0" y="0"/>
                  </a:moveTo>
                  <a:lnTo>
                    <a:pt x="3349021" y="0"/>
                  </a:lnTo>
                  <a:lnTo>
                    <a:pt x="3146936" y="811855"/>
                  </a:lnTo>
                  <a:lnTo>
                    <a:pt x="0" y="811855"/>
                  </a:lnTo>
                  <a:lnTo>
                    <a:pt x="0" y="0"/>
                  </a:lnTo>
                  <a:close/>
                </a:path>
              </a:pathLst>
            </a:custGeom>
            <a:solidFill>
              <a:srgbClr val="E4722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rIns="2743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Social service providers</a:t>
              </a:r>
            </a:p>
          </p:txBody>
        </p:sp>
      </p:grpSp>
      <p:sp>
        <p:nvSpPr>
          <p:cNvPr id="29" name="TextBox 28">
            <a:extLst>
              <a:ext uri="{FF2B5EF4-FFF2-40B4-BE49-F238E27FC236}">
                <a16:creationId xmlns:a16="http://schemas.microsoft.com/office/drawing/2014/main" id="{D235D2BE-46B5-E5CD-DEB8-02C4F857A502}"/>
              </a:ext>
            </a:extLst>
          </p:cNvPr>
          <p:cNvSpPr txBox="1"/>
          <p:nvPr/>
        </p:nvSpPr>
        <p:spPr>
          <a:xfrm>
            <a:off x="546498" y="1125984"/>
            <a:ext cx="2926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47225"/>
                </a:solidFill>
                <a:effectLst/>
                <a:uLnTx/>
                <a:uFillTx/>
                <a:latin typeface="Segoe UI" panose="020B0502040204020203" pitchFamily="34" charset="0"/>
                <a:ea typeface="+mn-ea"/>
                <a:cs typeface="Segoe UI" panose="020B0502040204020203" pitchFamily="34" charset="0"/>
              </a:rPr>
              <a:t>PATHS IN</a:t>
            </a:r>
          </a:p>
        </p:txBody>
      </p:sp>
      <p:sp>
        <p:nvSpPr>
          <p:cNvPr id="30" name="TextBox 29">
            <a:extLst>
              <a:ext uri="{FF2B5EF4-FFF2-40B4-BE49-F238E27FC236}">
                <a16:creationId xmlns:a16="http://schemas.microsoft.com/office/drawing/2014/main" id="{38D5E82F-AEAC-2908-2B92-64886F7B568C}"/>
              </a:ext>
            </a:extLst>
          </p:cNvPr>
          <p:cNvSpPr txBox="1"/>
          <p:nvPr/>
        </p:nvSpPr>
        <p:spPr>
          <a:xfrm>
            <a:off x="814275" y="1507453"/>
            <a:ext cx="2390526" cy="1384995"/>
          </a:xfrm>
          <a:prstGeom prst="rect">
            <a:avLst/>
          </a:prstGeom>
          <a:noFill/>
        </p:spPr>
        <p:txBody>
          <a:bodyPr wrap="square" lIns="91440" tIns="45720" rIns="91440" bIns="45720" rtlCol="0" anchor="t">
            <a:spAutoFit/>
          </a:bodyPr>
          <a:lstStyle/>
          <a:p>
            <a:pPr>
              <a:defRPr/>
            </a:pPr>
            <a:r>
              <a:rPr kumimoji="0" lang="en-US" sz="1400" b="0" i="0" u="none" strike="noStrike" kern="1200" cap="none" spc="0" normalizeH="0" baseline="0" noProof="0" dirty="0">
                <a:ln>
                  <a:noFill/>
                </a:ln>
                <a:solidFill>
                  <a:srgbClr val="15315A"/>
                </a:solidFill>
                <a:effectLst/>
                <a:uLnTx/>
                <a:uFillTx/>
                <a:latin typeface="Segoe UI"/>
                <a:cs typeface="Segoe UI"/>
              </a:rPr>
              <a:t>Paths </a:t>
            </a:r>
            <a:r>
              <a:rPr kumimoji="0" lang="en-US" sz="1400" b="1" i="0" u="none" strike="noStrike" kern="1200" cap="none" spc="0" normalizeH="0" baseline="0" noProof="0" dirty="0">
                <a:ln>
                  <a:noFill/>
                </a:ln>
                <a:solidFill>
                  <a:srgbClr val="15315A"/>
                </a:solidFill>
                <a:effectLst/>
                <a:uLnTx/>
                <a:uFillTx/>
                <a:latin typeface="Segoe UI"/>
                <a:cs typeface="Segoe UI"/>
              </a:rPr>
              <a:t>in</a:t>
            </a:r>
            <a:r>
              <a:rPr kumimoji="0" lang="en-US" sz="1400" b="0" i="0" u="none" strike="noStrike" kern="1200" cap="none" spc="0" normalizeH="0" baseline="0" noProof="0" dirty="0">
                <a:ln>
                  <a:noFill/>
                </a:ln>
                <a:solidFill>
                  <a:srgbClr val="15315A"/>
                </a:solidFill>
                <a:effectLst/>
                <a:uLnTx/>
                <a:uFillTx/>
                <a:latin typeface="Segoe UI"/>
                <a:cs typeface="Segoe UI"/>
              </a:rPr>
              <a:t> for </a:t>
            </a:r>
            <a:r>
              <a:rPr lang="en-US" sz="1400" dirty="0">
                <a:solidFill>
                  <a:srgbClr val="15315A"/>
                </a:solidFill>
                <a:latin typeface="Segoe UI"/>
                <a:cs typeface="Segoe UI"/>
              </a:rPr>
              <a:t>eligible people</a:t>
            </a:r>
            <a:r>
              <a:rPr kumimoji="0" lang="en-US" sz="1400" b="0" i="0" u="none" strike="noStrike" kern="1200" cap="none" spc="0" normalizeH="0" baseline="0" noProof="0" dirty="0">
                <a:ln>
                  <a:noFill/>
                </a:ln>
                <a:solidFill>
                  <a:srgbClr val="15315A"/>
                </a:solidFill>
                <a:effectLst/>
                <a:uLnTx/>
                <a:uFillTx/>
                <a:latin typeface="Segoe UI"/>
                <a:cs typeface="Segoe UI"/>
              </a:rPr>
              <a:t> with psychotic disorders who meet health and safety criteria. A range of people can refer someone to get help.</a:t>
            </a:r>
          </a:p>
        </p:txBody>
      </p:sp>
      <p:pic>
        <p:nvPicPr>
          <p:cNvPr id="31" name="Picture 30" descr="A white heart on a hand&#10;&#10;Description automatically generated with low confidence">
            <a:extLst>
              <a:ext uri="{FF2B5EF4-FFF2-40B4-BE49-F238E27FC236}">
                <a16:creationId xmlns:a16="http://schemas.microsoft.com/office/drawing/2014/main" id="{B942E70D-ED28-ED9D-EBF6-881E2698F565}"/>
              </a:ext>
            </a:extLst>
          </p:cNvPr>
          <p:cNvPicPr>
            <a:picLocks noChangeAspect="1"/>
          </p:cNvPicPr>
          <p:nvPr/>
        </p:nvPicPr>
        <p:blipFill>
          <a:blip r:embed="rId4"/>
          <a:stretch>
            <a:fillRect/>
          </a:stretch>
        </p:blipFill>
        <p:spPr>
          <a:xfrm>
            <a:off x="4376985" y="3865068"/>
            <a:ext cx="1073370" cy="954107"/>
          </a:xfrm>
          <a:prstGeom prst="rect">
            <a:avLst/>
          </a:prstGeom>
        </p:spPr>
      </p:pic>
      <p:sp>
        <p:nvSpPr>
          <p:cNvPr id="32" name="Arrow: Pentagon 31">
            <a:extLst>
              <a:ext uri="{FF2B5EF4-FFF2-40B4-BE49-F238E27FC236}">
                <a16:creationId xmlns:a16="http://schemas.microsoft.com/office/drawing/2014/main" id="{C060C184-6E15-A342-CF10-6E5A6A11F7C3}"/>
              </a:ext>
            </a:extLst>
          </p:cNvPr>
          <p:cNvSpPr/>
          <p:nvPr/>
        </p:nvSpPr>
        <p:spPr>
          <a:xfrm flipV="1">
            <a:off x="814275" y="3075475"/>
            <a:ext cx="2212686" cy="136512"/>
          </a:xfrm>
          <a:prstGeom prst="homePlate">
            <a:avLst>
              <a:gd name="adj" fmla="val 19351"/>
            </a:avLst>
          </a:prstGeom>
          <a:solidFill>
            <a:srgbClr val="F8DCC8"/>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B7B83136-0422-E9FD-077F-7B4EEB450DC1}"/>
              </a:ext>
            </a:extLst>
          </p:cNvPr>
          <p:cNvSpPr/>
          <p:nvPr/>
        </p:nvSpPr>
        <p:spPr>
          <a:xfrm flipV="1">
            <a:off x="6339276" y="2851323"/>
            <a:ext cx="2375925" cy="2313606"/>
          </a:xfrm>
          <a:custGeom>
            <a:avLst/>
            <a:gdLst>
              <a:gd name="connsiteX0" fmla="*/ 0 w 3724302"/>
              <a:gd name="connsiteY0" fmla="*/ 3996348 h 3996348"/>
              <a:gd name="connsiteX1" fmla="*/ 3003612 w 3724302"/>
              <a:gd name="connsiteY1" fmla="*/ 3996348 h 3996348"/>
              <a:gd name="connsiteX2" fmla="*/ 3724302 w 3724302"/>
              <a:gd name="connsiteY2" fmla="*/ 1998174 h 3996348"/>
              <a:gd name="connsiteX3" fmla="*/ 3003612 w 3724302"/>
              <a:gd name="connsiteY3" fmla="*/ 0 h 3996348"/>
              <a:gd name="connsiteX4" fmla="*/ 18685 w 3724302"/>
              <a:gd name="connsiteY4" fmla="*/ 0 h 3996348"/>
              <a:gd name="connsiteX5" fmla="*/ 749145 w 3724302"/>
              <a:gd name="connsiteY5" fmla="*/ 1990985 h 3996348"/>
              <a:gd name="connsiteX6" fmla="*/ 16047 w 3724302"/>
              <a:gd name="connsiteY6" fmla="*/ 3989159 h 3996348"/>
              <a:gd name="connsiteX7" fmla="*/ 0 w 3724302"/>
              <a:gd name="connsiteY7" fmla="*/ 3989159 h 3996348"/>
              <a:gd name="connsiteX8" fmla="*/ 0 w 3724302"/>
              <a:gd name="connsiteY8" fmla="*/ 3996348 h 399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24302" h="3996348">
                <a:moveTo>
                  <a:pt x="0" y="3996348"/>
                </a:moveTo>
                <a:lnTo>
                  <a:pt x="3003612" y="3996348"/>
                </a:lnTo>
                <a:lnTo>
                  <a:pt x="3724302" y="1998174"/>
                </a:lnTo>
                <a:lnTo>
                  <a:pt x="3003612" y="0"/>
                </a:lnTo>
                <a:lnTo>
                  <a:pt x="18685" y="0"/>
                </a:lnTo>
                <a:lnTo>
                  <a:pt x="749145" y="1990985"/>
                </a:lnTo>
                <a:lnTo>
                  <a:pt x="16047" y="3989159"/>
                </a:lnTo>
                <a:lnTo>
                  <a:pt x="0" y="3989159"/>
                </a:lnTo>
                <a:lnTo>
                  <a:pt x="0" y="3996348"/>
                </a:lnTo>
                <a:close/>
              </a:path>
            </a:pathLst>
          </a:custGeom>
          <a:solidFill>
            <a:schemeClr val="accent1"/>
          </a:solid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DB682616-B0C7-196E-6767-9877011662E8}"/>
              </a:ext>
            </a:extLst>
          </p:cNvPr>
          <p:cNvSpPr txBox="1"/>
          <p:nvPr/>
        </p:nvSpPr>
        <p:spPr>
          <a:xfrm>
            <a:off x="6391453" y="2973916"/>
            <a:ext cx="218228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lt"/>
                <a:cs typeface="Calibri" panose="020F0502020204030204"/>
              </a:rPr>
              <a:t>Early engagement</a:t>
            </a:r>
            <a:endParaRPr kumimoji="0" lang="en-US" sz="1800" b="0" i="0" u="none" strike="noStrike" kern="1200" cap="none" spc="0" normalizeH="0" baseline="0" noProof="0">
              <a:ln>
                <a:noFill/>
              </a:ln>
              <a:solidFill>
                <a:prstClr val="white"/>
              </a:solidFill>
              <a:effectLst/>
              <a:uLnTx/>
              <a:uFillTx/>
              <a:latin typeface="Segoe UI"/>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lt"/>
                <a:cs typeface="Calibri" panose="020F0502020204030204"/>
              </a:rPr>
              <a:t>in county</a:t>
            </a:r>
            <a:endParaRPr kumimoji="0" lang="en-US" sz="1800" b="0" i="0" u="none" strike="noStrike" kern="1200" cap="none" spc="0" normalizeH="0" baseline="0" noProof="0">
              <a:ln>
                <a:noFill/>
              </a:ln>
              <a:solidFill>
                <a:prstClr val="white"/>
              </a:solidFill>
              <a:effectLst/>
              <a:uLnTx/>
              <a:uFillTx/>
              <a:latin typeface="Segoe UI"/>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lt"/>
                <a:cs typeface="Calibri" panose="020F0502020204030204"/>
              </a:rPr>
              <a:t>treatment services.</a:t>
            </a:r>
            <a:endParaRPr kumimoji="0" lang="en-US" sz="1800" b="0" i="0" u="none" strike="noStrike" kern="1200" cap="none" spc="0" normalizeH="0" baseline="0" noProof="0">
              <a:ln>
                <a:noFill/>
              </a:ln>
              <a:solidFill>
                <a:prstClr val="white"/>
              </a:solidFill>
              <a:effectLst/>
              <a:uLnTx/>
              <a:uFillTx/>
              <a:latin typeface="Segoe UI"/>
              <a:ea typeface="+mn-ea"/>
              <a:cs typeface="Calibri"/>
            </a:endParaRPr>
          </a:p>
        </p:txBody>
      </p:sp>
      <p:sp>
        <p:nvSpPr>
          <p:cNvPr id="35" name="TextBox 34">
            <a:extLst>
              <a:ext uri="{FF2B5EF4-FFF2-40B4-BE49-F238E27FC236}">
                <a16:creationId xmlns:a16="http://schemas.microsoft.com/office/drawing/2014/main" id="{EA418F3C-1857-AD24-0CB2-8457760CE985}"/>
              </a:ext>
            </a:extLst>
          </p:cNvPr>
          <p:cNvSpPr txBox="1"/>
          <p:nvPr/>
        </p:nvSpPr>
        <p:spPr>
          <a:xfrm>
            <a:off x="6645454" y="4095749"/>
            <a:ext cx="19790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lt"/>
                <a:cs typeface="Calibri" panose="020F0502020204030204"/>
              </a:rPr>
              <a:t>Graduation from 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lt"/>
                <a:cs typeface="Calibri" panose="020F0502020204030204"/>
              </a:rPr>
              <a:t>CARE agreement</a:t>
            </a:r>
            <a:endPar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lt"/>
                <a:cs typeface="Calibri" panose="020F0502020204030204"/>
              </a:rPr>
              <a:t>or</a:t>
            </a:r>
            <a:endParaRPr kumimoji="0" lang="en-US" sz="1800" b="0" i="0" u="none" strike="noStrike" kern="1200" cap="none" spc="0" normalizeH="0" baseline="0" noProof="0">
              <a:ln>
                <a:noFill/>
              </a:ln>
              <a:solidFill>
                <a:prstClr val="white"/>
              </a:solidFill>
              <a:effectLst/>
              <a:uLnTx/>
              <a:uFillTx/>
              <a:latin typeface="Calibri" panose="020F0502020204030204"/>
              <a:ea typeface="+mn-lt"/>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lt"/>
                <a:cs typeface="Calibri" panose="020F0502020204030204"/>
              </a:rPr>
              <a:t>CARE plan</a:t>
            </a:r>
            <a:r>
              <a:rPr kumimoji="0" lang="en-US" sz="1400" b="0" i="0" u="none" strike="noStrike" kern="1200" cap="none" spc="0" normalizeH="0" baseline="0" noProof="0">
                <a:ln>
                  <a:noFill/>
                </a:ln>
                <a:solidFill>
                  <a:prstClr val="white"/>
                </a:solidFill>
                <a:effectLst/>
                <a:uLnTx/>
                <a:uFillTx/>
                <a:latin typeface="Segoe UI"/>
                <a:ea typeface="+mn-lt"/>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Calibri"/>
            </a:endParaRPr>
          </a:p>
        </p:txBody>
      </p:sp>
      <p:cxnSp>
        <p:nvCxnSpPr>
          <p:cNvPr id="36" name="Straight Arrow Connector 35">
            <a:extLst>
              <a:ext uri="{FF2B5EF4-FFF2-40B4-BE49-F238E27FC236}">
                <a16:creationId xmlns:a16="http://schemas.microsoft.com/office/drawing/2014/main" id="{11FC931D-A759-FDF3-0906-7A994DD90DC0}"/>
              </a:ext>
            </a:extLst>
          </p:cNvPr>
          <p:cNvCxnSpPr/>
          <p:nvPr/>
        </p:nvCxnSpPr>
        <p:spPr>
          <a:xfrm>
            <a:off x="6262337" y="3966633"/>
            <a:ext cx="2586566" cy="25401"/>
          </a:xfrm>
          <a:prstGeom prst="straightConnector1">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2C0ABFE0-4277-135F-2141-00493AA75ED8}"/>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9449075" y="3766010"/>
            <a:ext cx="2201768" cy="2201766"/>
          </a:xfrm>
          <a:prstGeom prst="rect">
            <a:avLst/>
          </a:prstGeom>
        </p:spPr>
      </p:pic>
    </p:spTree>
    <p:extLst>
      <p:ext uri="{BB962C8B-B14F-4D97-AF65-F5344CB8AC3E}">
        <p14:creationId xmlns:p14="http://schemas.microsoft.com/office/powerpoint/2010/main" val="304341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D317825-EF96-FD26-E9DD-446D64903A0E}"/>
              </a:ext>
            </a:extLst>
          </p:cNvPr>
          <p:cNvGrpSpPr/>
          <p:nvPr/>
        </p:nvGrpSpPr>
        <p:grpSpPr>
          <a:xfrm rot="13201388">
            <a:off x="1125384" y="2256949"/>
            <a:ext cx="1862692" cy="487254"/>
            <a:chOff x="1196242" y="3117918"/>
            <a:chExt cx="1862692" cy="487254"/>
          </a:xfrm>
        </p:grpSpPr>
        <p:sp>
          <p:nvSpPr>
            <p:cNvPr id="4" name="Parallelogram 3">
              <a:extLst>
                <a:ext uri="{FF2B5EF4-FFF2-40B4-BE49-F238E27FC236}">
                  <a16:creationId xmlns:a16="http://schemas.microsoft.com/office/drawing/2014/main" id="{CAB41818-2BC5-78C1-833E-533CD2BC47E7}"/>
                </a:ext>
              </a:extLst>
            </p:cNvPr>
            <p:cNvSpPr/>
            <p:nvPr/>
          </p:nvSpPr>
          <p:spPr>
            <a:xfrm rot="8400000">
              <a:off x="2004682" y="3117918"/>
              <a:ext cx="1054252" cy="173016"/>
            </a:xfrm>
            <a:prstGeom prst="parallelogram">
              <a:avLst/>
            </a:prstGeom>
            <a:solidFill>
              <a:srgbClr val="FAECD2"/>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Parallelogram 4">
              <a:extLst>
                <a:ext uri="{FF2B5EF4-FFF2-40B4-BE49-F238E27FC236}">
                  <a16:creationId xmlns:a16="http://schemas.microsoft.com/office/drawing/2014/main" id="{DA9FB8E9-8C53-C9E9-F3CF-BF3A757D7210}"/>
                </a:ext>
              </a:extLst>
            </p:cNvPr>
            <p:cNvSpPr/>
            <p:nvPr/>
          </p:nvSpPr>
          <p:spPr>
            <a:xfrm>
              <a:off x="1196242" y="3422292"/>
              <a:ext cx="1036593" cy="182880"/>
            </a:xfrm>
            <a:prstGeom prst="parallelogram">
              <a:avLst/>
            </a:prstGeom>
            <a:solidFill>
              <a:srgbClr val="FAECD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8" name="Group 7">
            <a:extLst>
              <a:ext uri="{FF2B5EF4-FFF2-40B4-BE49-F238E27FC236}">
                <a16:creationId xmlns:a16="http://schemas.microsoft.com/office/drawing/2014/main" id="{92B46387-52CC-D808-33BC-D4F76E02B36E}"/>
              </a:ext>
            </a:extLst>
          </p:cNvPr>
          <p:cNvGrpSpPr/>
          <p:nvPr/>
        </p:nvGrpSpPr>
        <p:grpSpPr>
          <a:xfrm>
            <a:off x="1196242" y="3084966"/>
            <a:ext cx="1862692" cy="487254"/>
            <a:chOff x="1196242" y="3117918"/>
            <a:chExt cx="1862692" cy="487254"/>
          </a:xfrm>
        </p:grpSpPr>
        <p:sp>
          <p:nvSpPr>
            <p:cNvPr id="14" name="Parallelogram 13">
              <a:extLst>
                <a:ext uri="{FF2B5EF4-FFF2-40B4-BE49-F238E27FC236}">
                  <a16:creationId xmlns:a16="http://schemas.microsoft.com/office/drawing/2014/main" id="{04126C23-F248-B74F-776D-8D753B7CEFAC}"/>
                </a:ext>
              </a:extLst>
            </p:cNvPr>
            <p:cNvSpPr/>
            <p:nvPr/>
          </p:nvSpPr>
          <p:spPr>
            <a:xfrm rot="8400000">
              <a:off x="2004682" y="3117918"/>
              <a:ext cx="1054252" cy="173016"/>
            </a:xfrm>
            <a:prstGeom prst="parallelogram">
              <a:avLst/>
            </a:prstGeom>
            <a:solidFill>
              <a:srgbClr val="FAECD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Parallelogram 14">
              <a:extLst>
                <a:ext uri="{FF2B5EF4-FFF2-40B4-BE49-F238E27FC236}">
                  <a16:creationId xmlns:a16="http://schemas.microsoft.com/office/drawing/2014/main" id="{9CDC06EF-33E3-4867-3C4B-37D279B0C885}"/>
                </a:ext>
              </a:extLst>
            </p:cNvPr>
            <p:cNvSpPr/>
            <p:nvPr/>
          </p:nvSpPr>
          <p:spPr>
            <a:xfrm>
              <a:off x="1196242" y="3422292"/>
              <a:ext cx="1036593" cy="182880"/>
            </a:xfrm>
            <a:prstGeom prst="parallelogram">
              <a:avLst/>
            </a:prstGeom>
            <a:solidFill>
              <a:srgbClr val="FAECD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grpSp>
      <p:grpSp>
        <p:nvGrpSpPr>
          <p:cNvPr id="21" name="Group 20">
            <a:extLst>
              <a:ext uri="{FF2B5EF4-FFF2-40B4-BE49-F238E27FC236}">
                <a16:creationId xmlns:a16="http://schemas.microsoft.com/office/drawing/2014/main" id="{A092C994-423B-E9C9-99F6-7A13E3CA11B7}"/>
              </a:ext>
            </a:extLst>
          </p:cNvPr>
          <p:cNvGrpSpPr/>
          <p:nvPr/>
        </p:nvGrpSpPr>
        <p:grpSpPr>
          <a:xfrm>
            <a:off x="1417956" y="2301893"/>
            <a:ext cx="428625" cy="123825"/>
            <a:chOff x="1920390" y="2215290"/>
            <a:chExt cx="428625" cy="123825"/>
          </a:xfrm>
        </p:grpSpPr>
        <p:sp>
          <p:nvSpPr>
            <p:cNvPr id="22" name="Rectangle 46">
              <a:extLst>
                <a:ext uri="{FF2B5EF4-FFF2-40B4-BE49-F238E27FC236}">
                  <a16:creationId xmlns:a16="http://schemas.microsoft.com/office/drawing/2014/main" id="{E02B0137-345B-1ABE-CBCB-FC35E6506E40}"/>
                </a:ext>
              </a:extLst>
            </p:cNvPr>
            <p:cNvSpPr>
              <a:spLocks noChangeArrowheads="1"/>
            </p:cNvSpPr>
            <p:nvPr/>
          </p:nvSpPr>
          <p:spPr bwMode="auto">
            <a:xfrm>
              <a:off x="1920390" y="2258152"/>
              <a:ext cx="387350" cy="36513"/>
            </a:xfrm>
            <a:prstGeom prst="rect">
              <a:avLst/>
            </a:prstGeom>
            <a:solidFill>
              <a:srgbClr val="F9A71C"/>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8">
              <a:extLst>
                <a:ext uri="{FF2B5EF4-FFF2-40B4-BE49-F238E27FC236}">
                  <a16:creationId xmlns:a16="http://schemas.microsoft.com/office/drawing/2014/main" id="{C090B7C8-581F-7221-DBDA-E62998F8388A}"/>
                </a:ext>
              </a:extLst>
            </p:cNvPr>
            <p:cNvSpPr>
              <a:spLocks/>
            </p:cNvSpPr>
            <p:nvPr/>
          </p:nvSpPr>
          <p:spPr bwMode="auto">
            <a:xfrm>
              <a:off x="2234715" y="2215290"/>
              <a:ext cx="114300" cy="123825"/>
            </a:xfrm>
            <a:custGeom>
              <a:avLst/>
              <a:gdLst>
                <a:gd name="T0" fmla="*/ 0 w 72"/>
                <a:gd name="T1" fmla="*/ 78 h 78"/>
                <a:gd name="T2" fmla="*/ 39 w 72"/>
                <a:gd name="T3" fmla="*/ 38 h 78"/>
                <a:gd name="T4" fmla="*/ 0 w 72"/>
                <a:gd name="T5" fmla="*/ 0 h 78"/>
                <a:gd name="T6" fmla="*/ 33 w 72"/>
                <a:gd name="T7" fmla="*/ 0 h 78"/>
                <a:gd name="T8" fmla="*/ 72 w 72"/>
                <a:gd name="T9" fmla="*/ 38 h 78"/>
                <a:gd name="T10" fmla="*/ 33 w 72"/>
                <a:gd name="T11" fmla="*/ 78 h 78"/>
                <a:gd name="T12" fmla="*/ 0 w 72"/>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0" y="78"/>
                  </a:moveTo>
                  <a:lnTo>
                    <a:pt x="39" y="38"/>
                  </a:lnTo>
                  <a:lnTo>
                    <a:pt x="0" y="0"/>
                  </a:lnTo>
                  <a:lnTo>
                    <a:pt x="33" y="0"/>
                  </a:lnTo>
                  <a:lnTo>
                    <a:pt x="72" y="38"/>
                  </a:lnTo>
                  <a:lnTo>
                    <a:pt x="33" y="78"/>
                  </a:lnTo>
                  <a:lnTo>
                    <a:pt x="0" y="78"/>
                  </a:lnTo>
                  <a:close/>
                </a:path>
              </a:pathLst>
            </a:custGeom>
            <a:solidFill>
              <a:srgbClr val="F9A71C"/>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5" name="Freeform 93">
            <a:extLst>
              <a:ext uri="{FF2B5EF4-FFF2-40B4-BE49-F238E27FC236}">
                <a16:creationId xmlns:a16="http://schemas.microsoft.com/office/drawing/2014/main" id="{82158B43-A5B6-36BD-19EF-7EDC1042DC1F}"/>
              </a:ext>
            </a:extLst>
          </p:cNvPr>
          <p:cNvSpPr>
            <a:spLocks/>
          </p:cNvSpPr>
          <p:nvPr/>
        </p:nvSpPr>
        <p:spPr bwMode="auto">
          <a:xfrm>
            <a:off x="421475" y="1875843"/>
            <a:ext cx="1128330" cy="977622"/>
          </a:xfrm>
          <a:custGeom>
            <a:avLst/>
            <a:gdLst>
              <a:gd name="T0" fmla="*/ 427 w 569"/>
              <a:gd name="T1" fmla="*/ 0 h 493"/>
              <a:gd name="T2" fmla="*/ 142 w 569"/>
              <a:gd name="T3" fmla="*/ 0 h 493"/>
              <a:gd name="T4" fmla="*/ 0 w 569"/>
              <a:gd name="T5" fmla="*/ 246 h 493"/>
              <a:gd name="T6" fmla="*/ 142 w 569"/>
              <a:gd name="T7" fmla="*/ 493 h 493"/>
              <a:gd name="T8" fmla="*/ 427 w 569"/>
              <a:gd name="T9" fmla="*/ 493 h 493"/>
              <a:gd name="T10" fmla="*/ 569 w 569"/>
              <a:gd name="T11" fmla="*/ 246 h 493"/>
              <a:gd name="T12" fmla="*/ 427 w 569"/>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69" h="493">
                <a:moveTo>
                  <a:pt x="427" y="0"/>
                </a:moveTo>
                <a:lnTo>
                  <a:pt x="142" y="0"/>
                </a:lnTo>
                <a:lnTo>
                  <a:pt x="0" y="246"/>
                </a:lnTo>
                <a:lnTo>
                  <a:pt x="142" y="493"/>
                </a:lnTo>
                <a:lnTo>
                  <a:pt x="427" y="493"/>
                </a:lnTo>
                <a:lnTo>
                  <a:pt x="569" y="246"/>
                </a:lnTo>
                <a:lnTo>
                  <a:pt x="427" y="0"/>
                </a:lnTo>
                <a:close/>
              </a:path>
            </a:pathLst>
          </a:custGeom>
          <a:solidFill>
            <a:srgbClr val="F9A71C"/>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3">
            <a:extLst>
              <a:ext uri="{FF2B5EF4-FFF2-40B4-BE49-F238E27FC236}">
                <a16:creationId xmlns:a16="http://schemas.microsoft.com/office/drawing/2014/main" id="{4EE6AF48-0D3F-BC42-AD12-2DA3794DE6FD}"/>
              </a:ext>
            </a:extLst>
          </p:cNvPr>
          <p:cNvSpPr>
            <a:spLocks/>
          </p:cNvSpPr>
          <p:nvPr/>
        </p:nvSpPr>
        <p:spPr bwMode="auto">
          <a:xfrm>
            <a:off x="1494940" y="3553552"/>
            <a:ext cx="387350" cy="36513"/>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7" name="Group 26">
            <a:extLst>
              <a:ext uri="{FF2B5EF4-FFF2-40B4-BE49-F238E27FC236}">
                <a16:creationId xmlns:a16="http://schemas.microsoft.com/office/drawing/2014/main" id="{BC845857-B9F1-9B61-5C2A-BECF40E93CE4}"/>
              </a:ext>
            </a:extLst>
          </p:cNvPr>
          <p:cNvGrpSpPr/>
          <p:nvPr/>
        </p:nvGrpSpPr>
        <p:grpSpPr>
          <a:xfrm>
            <a:off x="1413412" y="3420160"/>
            <a:ext cx="428625" cy="122238"/>
            <a:chOff x="1494940" y="3510690"/>
            <a:chExt cx="428625" cy="122238"/>
          </a:xfrm>
        </p:grpSpPr>
        <p:sp>
          <p:nvSpPr>
            <p:cNvPr id="28" name="Rectangle 112">
              <a:extLst>
                <a:ext uri="{FF2B5EF4-FFF2-40B4-BE49-F238E27FC236}">
                  <a16:creationId xmlns:a16="http://schemas.microsoft.com/office/drawing/2014/main" id="{D2FF2B7D-2A2C-9242-1B77-03D4F5B96685}"/>
                </a:ext>
              </a:extLst>
            </p:cNvPr>
            <p:cNvSpPr>
              <a:spLocks noChangeArrowheads="1"/>
            </p:cNvSpPr>
            <p:nvPr/>
          </p:nvSpPr>
          <p:spPr bwMode="auto">
            <a:xfrm>
              <a:off x="1494940" y="3553552"/>
              <a:ext cx="387350" cy="36513"/>
            </a:xfrm>
            <a:prstGeom prst="rect">
              <a:avLst/>
            </a:prstGeom>
            <a:solidFill>
              <a:srgbClr val="FFD9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4">
              <a:extLst>
                <a:ext uri="{FF2B5EF4-FFF2-40B4-BE49-F238E27FC236}">
                  <a16:creationId xmlns:a16="http://schemas.microsoft.com/office/drawing/2014/main" id="{C77502F2-02BA-CF7A-B04C-499CB70CB64A}"/>
                </a:ext>
              </a:extLst>
            </p:cNvPr>
            <p:cNvSpPr>
              <a:spLocks/>
            </p:cNvSpPr>
            <p:nvPr/>
          </p:nvSpPr>
          <p:spPr bwMode="auto">
            <a:xfrm>
              <a:off x="1809265" y="3510690"/>
              <a:ext cx="114300" cy="122238"/>
            </a:xfrm>
            <a:custGeom>
              <a:avLst/>
              <a:gdLst>
                <a:gd name="T0" fmla="*/ 0 w 72"/>
                <a:gd name="T1" fmla="*/ 77 h 77"/>
                <a:gd name="T2" fmla="*/ 39 w 72"/>
                <a:gd name="T3" fmla="*/ 39 h 77"/>
                <a:gd name="T4" fmla="*/ 0 w 72"/>
                <a:gd name="T5" fmla="*/ 0 h 77"/>
                <a:gd name="T6" fmla="*/ 33 w 72"/>
                <a:gd name="T7" fmla="*/ 0 h 77"/>
                <a:gd name="T8" fmla="*/ 72 w 72"/>
                <a:gd name="T9" fmla="*/ 39 h 77"/>
                <a:gd name="T10" fmla="*/ 33 w 72"/>
                <a:gd name="T11" fmla="*/ 77 h 77"/>
                <a:gd name="T12" fmla="*/ 0 w 72"/>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2" h="77">
                  <a:moveTo>
                    <a:pt x="0" y="77"/>
                  </a:moveTo>
                  <a:lnTo>
                    <a:pt x="39" y="39"/>
                  </a:lnTo>
                  <a:lnTo>
                    <a:pt x="0" y="0"/>
                  </a:lnTo>
                  <a:lnTo>
                    <a:pt x="33" y="0"/>
                  </a:lnTo>
                  <a:lnTo>
                    <a:pt x="72" y="39"/>
                  </a:lnTo>
                  <a:lnTo>
                    <a:pt x="33" y="77"/>
                  </a:lnTo>
                  <a:lnTo>
                    <a:pt x="0" y="77"/>
                  </a:lnTo>
                  <a:close/>
                </a:path>
              </a:pathLst>
            </a:custGeom>
            <a:solidFill>
              <a:srgbClr val="FFD9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3" name="Freeform 116">
            <a:extLst>
              <a:ext uri="{FF2B5EF4-FFF2-40B4-BE49-F238E27FC236}">
                <a16:creationId xmlns:a16="http://schemas.microsoft.com/office/drawing/2014/main" id="{5BF195E5-4645-A78E-474D-4896660804C8}"/>
              </a:ext>
            </a:extLst>
          </p:cNvPr>
          <p:cNvSpPr>
            <a:spLocks/>
          </p:cNvSpPr>
          <p:nvPr/>
        </p:nvSpPr>
        <p:spPr bwMode="auto">
          <a:xfrm>
            <a:off x="408895" y="2991576"/>
            <a:ext cx="1133856" cy="978408"/>
          </a:xfrm>
          <a:custGeom>
            <a:avLst/>
            <a:gdLst>
              <a:gd name="T0" fmla="*/ 427 w 569"/>
              <a:gd name="T1" fmla="*/ 0 h 493"/>
              <a:gd name="T2" fmla="*/ 142 w 569"/>
              <a:gd name="T3" fmla="*/ 0 h 493"/>
              <a:gd name="T4" fmla="*/ 0 w 569"/>
              <a:gd name="T5" fmla="*/ 247 h 493"/>
              <a:gd name="T6" fmla="*/ 142 w 569"/>
              <a:gd name="T7" fmla="*/ 493 h 493"/>
              <a:gd name="T8" fmla="*/ 427 w 569"/>
              <a:gd name="T9" fmla="*/ 493 h 493"/>
              <a:gd name="T10" fmla="*/ 569 w 569"/>
              <a:gd name="T11" fmla="*/ 247 h 493"/>
              <a:gd name="T12" fmla="*/ 427 w 569"/>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69" h="493">
                <a:moveTo>
                  <a:pt x="427" y="0"/>
                </a:moveTo>
                <a:lnTo>
                  <a:pt x="142" y="0"/>
                </a:lnTo>
                <a:lnTo>
                  <a:pt x="0" y="247"/>
                </a:lnTo>
                <a:lnTo>
                  <a:pt x="142" y="493"/>
                </a:lnTo>
                <a:lnTo>
                  <a:pt x="427" y="493"/>
                </a:lnTo>
                <a:lnTo>
                  <a:pt x="569" y="247"/>
                </a:lnTo>
                <a:lnTo>
                  <a:pt x="427" y="0"/>
                </a:lnTo>
                <a:close/>
              </a:path>
            </a:pathLst>
          </a:custGeom>
          <a:solidFill>
            <a:srgbClr val="FFD9A3"/>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TextBox 43">
            <a:extLst>
              <a:ext uri="{FF2B5EF4-FFF2-40B4-BE49-F238E27FC236}">
                <a16:creationId xmlns:a16="http://schemas.microsoft.com/office/drawing/2014/main" id="{693B564B-3304-9682-2A09-D75DCC1055A6}"/>
              </a:ext>
            </a:extLst>
          </p:cNvPr>
          <p:cNvSpPr txBox="1"/>
          <p:nvPr/>
        </p:nvSpPr>
        <p:spPr>
          <a:xfrm>
            <a:off x="501782" y="1861269"/>
            <a:ext cx="991287" cy="923330"/>
          </a:xfrm>
          <a:prstGeom prst="rect">
            <a:avLst/>
          </a:prstGeom>
          <a:noFill/>
        </p:spPr>
        <p:txBody>
          <a:bodyPr wrap="square" rtlCol="0">
            <a:spAutoFit/>
          </a:bodyPr>
          <a:lstStyle/>
          <a:p>
            <a:pPr algn="ctr"/>
            <a:r>
              <a:rPr lang="en-US" sz="900" b="1">
                <a:latin typeface="Segoe UI" panose="020B0502040204020203" pitchFamily="34" charset="0"/>
                <a:cs typeface="Segoe UI" panose="020B0502040204020203" pitchFamily="34" charset="0"/>
              </a:rPr>
              <a:t>Initial petitioner e.g., family, health care or social service provider, etc.</a:t>
            </a:r>
          </a:p>
        </p:txBody>
      </p:sp>
      <p:sp>
        <p:nvSpPr>
          <p:cNvPr id="47" name="TextBox 46">
            <a:extLst>
              <a:ext uri="{FF2B5EF4-FFF2-40B4-BE49-F238E27FC236}">
                <a16:creationId xmlns:a16="http://schemas.microsoft.com/office/drawing/2014/main" id="{C8FA4F97-CF86-6419-DB37-D9E20D958F9F}"/>
              </a:ext>
            </a:extLst>
          </p:cNvPr>
          <p:cNvSpPr txBox="1"/>
          <p:nvPr/>
        </p:nvSpPr>
        <p:spPr>
          <a:xfrm>
            <a:off x="508520" y="3073169"/>
            <a:ext cx="903288" cy="784830"/>
          </a:xfrm>
          <a:prstGeom prst="rect">
            <a:avLst/>
          </a:prstGeom>
          <a:noFill/>
        </p:spPr>
        <p:txBody>
          <a:bodyPr wrap="square" rtlCol="0">
            <a:spAutoFit/>
          </a:bodyPr>
          <a:lstStyle/>
          <a:p>
            <a:pPr algn="ctr"/>
            <a:r>
              <a:rPr lang="en-US" sz="900" b="1">
                <a:latin typeface="Segoe UI" panose="020B0502040204020203" pitchFamily="34" charset="0"/>
                <a:cs typeface="Segoe UI" panose="020B0502040204020203" pitchFamily="34" charset="0"/>
              </a:rPr>
              <a:t>County Behavioral Health as other initial petitioner</a:t>
            </a:r>
          </a:p>
        </p:txBody>
      </p:sp>
      <p:sp>
        <p:nvSpPr>
          <p:cNvPr id="598" name="TextBox 597">
            <a:extLst>
              <a:ext uri="{FF2B5EF4-FFF2-40B4-BE49-F238E27FC236}">
                <a16:creationId xmlns:a16="http://schemas.microsoft.com/office/drawing/2014/main" id="{36D51BBB-DA65-C5CF-ED48-66FC8371E8D7}"/>
              </a:ext>
            </a:extLst>
          </p:cNvPr>
          <p:cNvSpPr txBox="1"/>
          <p:nvPr/>
        </p:nvSpPr>
        <p:spPr>
          <a:xfrm>
            <a:off x="3875064" y="5343058"/>
            <a:ext cx="1523708" cy="640080"/>
          </a:xfrm>
          <a:prstGeom prst="rect">
            <a:avLst/>
          </a:prstGeom>
          <a:solidFill>
            <a:srgbClr val="E47225"/>
          </a:solidFill>
        </p:spPr>
        <p:txBody>
          <a:bodyPr wrap="square" lIns="0" tIns="91440" rIns="0" bIns="9144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99" name="Rectangle: Folded Corner 598">
            <a:extLst>
              <a:ext uri="{FF2B5EF4-FFF2-40B4-BE49-F238E27FC236}">
                <a16:creationId xmlns:a16="http://schemas.microsoft.com/office/drawing/2014/main" id="{FC1A050B-BB35-44E8-5369-125B31DEA07B}"/>
              </a:ext>
            </a:extLst>
          </p:cNvPr>
          <p:cNvSpPr/>
          <p:nvPr/>
        </p:nvSpPr>
        <p:spPr>
          <a:xfrm>
            <a:off x="6124600" y="3391690"/>
            <a:ext cx="569588" cy="725475"/>
          </a:xfrm>
          <a:prstGeom prst="foldedCorner">
            <a:avLst>
              <a:gd name="adj" fmla="val 28373"/>
            </a:avLst>
          </a:prstGeom>
          <a:solidFill>
            <a:schemeClr val="accent4">
              <a:lumMod val="60000"/>
              <a:lumOff val="40000"/>
            </a:schemeClr>
          </a:solidFill>
          <a:ln w="38100">
            <a:solidFill>
              <a:srgbClr val="E2E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00" name="Straight Connector 599">
            <a:extLst>
              <a:ext uri="{FF2B5EF4-FFF2-40B4-BE49-F238E27FC236}">
                <a16:creationId xmlns:a16="http://schemas.microsoft.com/office/drawing/2014/main" id="{2329D9D6-6DCF-4AC9-6BBD-7E78EAD64F64}"/>
              </a:ext>
            </a:extLst>
          </p:cNvPr>
          <p:cNvCxnSpPr>
            <a:cxnSpLocks/>
          </p:cNvCxnSpPr>
          <p:nvPr/>
        </p:nvCxnSpPr>
        <p:spPr>
          <a:xfrm>
            <a:off x="6268061" y="3735752"/>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FD82B145-053B-784E-14F5-88534C799A2A}"/>
              </a:ext>
            </a:extLst>
          </p:cNvPr>
          <p:cNvCxnSpPr>
            <a:cxnSpLocks/>
          </p:cNvCxnSpPr>
          <p:nvPr/>
        </p:nvCxnSpPr>
        <p:spPr>
          <a:xfrm>
            <a:off x="6268061" y="3804783"/>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51AA1A8-253C-05C5-0902-B304742FB5BC}"/>
              </a:ext>
            </a:extLst>
          </p:cNvPr>
          <p:cNvCxnSpPr>
            <a:cxnSpLocks/>
          </p:cNvCxnSpPr>
          <p:nvPr/>
        </p:nvCxnSpPr>
        <p:spPr>
          <a:xfrm>
            <a:off x="6268061" y="3873814"/>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sp>
        <p:nvSpPr>
          <p:cNvPr id="612" name="Rectangle: Folded Corner 611">
            <a:extLst>
              <a:ext uri="{FF2B5EF4-FFF2-40B4-BE49-F238E27FC236}">
                <a16:creationId xmlns:a16="http://schemas.microsoft.com/office/drawing/2014/main" id="{56F506E1-B2D2-F72F-C3BA-F2E356359082}"/>
              </a:ext>
            </a:extLst>
          </p:cNvPr>
          <p:cNvSpPr/>
          <p:nvPr/>
        </p:nvSpPr>
        <p:spPr>
          <a:xfrm>
            <a:off x="6161493" y="5410416"/>
            <a:ext cx="569588" cy="725475"/>
          </a:xfrm>
          <a:prstGeom prst="foldedCorner">
            <a:avLst>
              <a:gd name="adj" fmla="val 28373"/>
            </a:avLst>
          </a:prstGeom>
          <a:solidFill>
            <a:schemeClr val="accent5"/>
          </a:solidFill>
          <a:ln w="38100">
            <a:solidFill>
              <a:srgbClr val="E2E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3" name="TextBox 612">
            <a:extLst>
              <a:ext uri="{FF2B5EF4-FFF2-40B4-BE49-F238E27FC236}">
                <a16:creationId xmlns:a16="http://schemas.microsoft.com/office/drawing/2014/main" id="{22788F9C-42C0-235E-5E7A-E2B0CB25E669}"/>
              </a:ext>
            </a:extLst>
          </p:cNvPr>
          <p:cNvSpPr txBox="1"/>
          <p:nvPr/>
        </p:nvSpPr>
        <p:spPr>
          <a:xfrm>
            <a:off x="6104656" y="5415140"/>
            <a:ext cx="683262"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Plan</a:t>
            </a:r>
          </a:p>
        </p:txBody>
      </p:sp>
      <p:cxnSp>
        <p:nvCxnSpPr>
          <p:cNvPr id="614" name="Straight Connector 613">
            <a:extLst>
              <a:ext uri="{FF2B5EF4-FFF2-40B4-BE49-F238E27FC236}">
                <a16:creationId xmlns:a16="http://schemas.microsoft.com/office/drawing/2014/main" id="{2F71124A-56B7-292D-BF70-428F06B1319A}"/>
              </a:ext>
            </a:extLst>
          </p:cNvPr>
          <p:cNvCxnSpPr>
            <a:cxnSpLocks/>
          </p:cNvCxnSpPr>
          <p:nvPr/>
        </p:nvCxnSpPr>
        <p:spPr>
          <a:xfrm>
            <a:off x="6304954" y="5754478"/>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D456A41E-90A7-5739-CA22-30CE60C1CB2E}"/>
              </a:ext>
            </a:extLst>
          </p:cNvPr>
          <p:cNvCxnSpPr>
            <a:cxnSpLocks/>
          </p:cNvCxnSpPr>
          <p:nvPr/>
        </p:nvCxnSpPr>
        <p:spPr>
          <a:xfrm>
            <a:off x="6304954" y="5823509"/>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F167A818-9711-27EC-8FA6-C54784B70E58}"/>
              </a:ext>
            </a:extLst>
          </p:cNvPr>
          <p:cNvCxnSpPr>
            <a:cxnSpLocks/>
          </p:cNvCxnSpPr>
          <p:nvPr/>
        </p:nvCxnSpPr>
        <p:spPr>
          <a:xfrm>
            <a:off x="6304954" y="5892540"/>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D1CA7733-B971-7A22-E3C8-8631EC31100D}"/>
              </a:ext>
            </a:extLst>
          </p:cNvPr>
          <p:cNvGrpSpPr/>
          <p:nvPr/>
        </p:nvGrpSpPr>
        <p:grpSpPr>
          <a:xfrm>
            <a:off x="0" y="4129997"/>
            <a:ext cx="2766946" cy="3246100"/>
            <a:chOff x="0" y="3611899"/>
            <a:chExt cx="2766946" cy="3246100"/>
          </a:xfrm>
        </p:grpSpPr>
        <p:sp>
          <p:nvSpPr>
            <p:cNvPr id="836" name="Rectangle 835">
              <a:extLst>
                <a:ext uri="{FF2B5EF4-FFF2-40B4-BE49-F238E27FC236}">
                  <a16:creationId xmlns:a16="http://schemas.microsoft.com/office/drawing/2014/main" id="{941593DE-B7B7-1729-0549-A3D91E9E3337}"/>
                </a:ext>
              </a:extLst>
            </p:cNvPr>
            <p:cNvSpPr/>
            <p:nvPr/>
          </p:nvSpPr>
          <p:spPr>
            <a:xfrm>
              <a:off x="0" y="3832474"/>
              <a:ext cx="2654916" cy="30255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9" name="TextBox 838">
              <a:extLst>
                <a:ext uri="{FF2B5EF4-FFF2-40B4-BE49-F238E27FC236}">
                  <a16:creationId xmlns:a16="http://schemas.microsoft.com/office/drawing/2014/main" id="{10D1BD57-F329-DA52-4972-D333F27AB1AA}"/>
                </a:ext>
              </a:extLst>
            </p:cNvPr>
            <p:cNvSpPr txBox="1"/>
            <p:nvPr/>
          </p:nvSpPr>
          <p:spPr>
            <a:xfrm>
              <a:off x="288711" y="5135147"/>
              <a:ext cx="234872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rPr>
                <a:t>Engagement with the respondent and County happens throughout the </a:t>
              </a:r>
              <a:br>
                <a:rPr kumimoji="0" lang="en-US" sz="1400" b="1"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rPr>
              </a:br>
              <a:r>
                <a:rPr kumimoji="0" lang="en-US" sz="1400" b="1"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rPr>
                <a:t>CARE Act process</a:t>
              </a:r>
            </a:p>
          </p:txBody>
        </p:sp>
        <p:sp>
          <p:nvSpPr>
            <p:cNvPr id="37" name="Freeform 50">
              <a:extLst>
                <a:ext uri="{FF2B5EF4-FFF2-40B4-BE49-F238E27FC236}">
                  <a16:creationId xmlns:a16="http://schemas.microsoft.com/office/drawing/2014/main" id="{BBD413C7-1E3F-11D6-EE39-7461A6A723EE}"/>
                </a:ext>
              </a:extLst>
            </p:cNvPr>
            <p:cNvSpPr>
              <a:spLocks/>
            </p:cNvSpPr>
            <p:nvPr/>
          </p:nvSpPr>
          <p:spPr bwMode="auto">
            <a:xfrm>
              <a:off x="1888521" y="3611899"/>
              <a:ext cx="387350" cy="36513"/>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113">
              <a:extLst>
                <a:ext uri="{FF2B5EF4-FFF2-40B4-BE49-F238E27FC236}">
                  <a16:creationId xmlns:a16="http://schemas.microsoft.com/office/drawing/2014/main" id="{9C4B5D1D-D986-91B8-6606-11723BF3A287}"/>
                </a:ext>
              </a:extLst>
            </p:cNvPr>
            <p:cNvSpPr>
              <a:spLocks/>
            </p:cNvSpPr>
            <p:nvPr/>
          </p:nvSpPr>
          <p:spPr bwMode="auto">
            <a:xfrm>
              <a:off x="1463071" y="3642061"/>
              <a:ext cx="387350" cy="36513"/>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30">
              <a:extLst>
                <a:ext uri="{FF2B5EF4-FFF2-40B4-BE49-F238E27FC236}">
                  <a16:creationId xmlns:a16="http://schemas.microsoft.com/office/drawing/2014/main" id="{4813875D-B4B9-30F2-74F6-5744AB7381F8}"/>
                </a:ext>
              </a:extLst>
            </p:cNvPr>
            <p:cNvSpPr>
              <a:spLocks/>
            </p:cNvSpPr>
            <p:nvPr/>
          </p:nvSpPr>
          <p:spPr bwMode="auto">
            <a:xfrm>
              <a:off x="2735196" y="5762961"/>
              <a:ext cx="31750" cy="47625"/>
            </a:xfrm>
            <a:custGeom>
              <a:avLst/>
              <a:gdLst>
                <a:gd name="T0" fmla="*/ 10 w 24"/>
                <a:gd name="T1" fmla="*/ 1 h 37"/>
                <a:gd name="T2" fmla="*/ 8 w 24"/>
                <a:gd name="T3" fmla="*/ 9 h 37"/>
                <a:gd name="T4" fmla="*/ 10 w 24"/>
                <a:gd name="T5" fmla="*/ 1 h 37"/>
              </a:gdLst>
              <a:ahLst/>
              <a:cxnLst>
                <a:cxn ang="0">
                  <a:pos x="T0" y="T1"/>
                </a:cxn>
                <a:cxn ang="0">
                  <a:pos x="T2" y="T3"/>
                </a:cxn>
                <a:cxn ang="0">
                  <a:pos x="T4" y="T5"/>
                </a:cxn>
              </a:cxnLst>
              <a:rect l="0" t="0" r="r" b="b"/>
              <a:pathLst>
                <a:path w="24" h="37">
                  <a:moveTo>
                    <a:pt x="10" y="1"/>
                  </a:moveTo>
                  <a:cubicBezTo>
                    <a:pt x="10" y="3"/>
                    <a:pt x="9" y="6"/>
                    <a:pt x="8" y="9"/>
                  </a:cubicBezTo>
                  <a:cubicBezTo>
                    <a:pt x="0" y="37"/>
                    <a:pt x="24" y="0"/>
                    <a:pt x="10" y="1"/>
                  </a:cubicBezTo>
                  <a:close/>
                </a:path>
              </a:pathLst>
            </a:custGeom>
            <a:solidFill>
              <a:srgbClr val="1B32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7B29E91D-C81F-8990-B9E5-66B55B2880F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491495" y="3640924"/>
              <a:ext cx="1471846" cy="1471844"/>
            </a:xfrm>
            <a:prstGeom prst="rect">
              <a:avLst/>
            </a:prstGeom>
          </p:spPr>
        </p:pic>
      </p:grpSp>
      <p:sp>
        <p:nvSpPr>
          <p:cNvPr id="19" name="Title 18">
            <a:extLst>
              <a:ext uri="{FF2B5EF4-FFF2-40B4-BE49-F238E27FC236}">
                <a16:creationId xmlns:a16="http://schemas.microsoft.com/office/drawing/2014/main" id="{E6084D85-6682-C6B9-DAF2-8296C68496D6}"/>
              </a:ext>
            </a:extLst>
          </p:cNvPr>
          <p:cNvSpPr>
            <a:spLocks noGrp="1"/>
          </p:cNvSpPr>
          <p:nvPr>
            <p:ph type="title"/>
          </p:nvPr>
        </p:nvSpPr>
        <p:spPr/>
        <p:txBody>
          <a:bodyPr/>
          <a:lstStyle/>
          <a:p>
            <a:r>
              <a:rPr lang="en-US"/>
              <a:t>What Does the Court Process Look Like?</a:t>
            </a:r>
          </a:p>
        </p:txBody>
      </p:sp>
      <p:sp>
        <p:nvSpPr>
          <p:cNvPr id="2" name="Slide Number Placeholder 1">
            <a:extLst>
              <a:ext uri="{FF2B5EF4-FFF2-40B4-BE49-F238E27FC236}">
                <a16:creationId xmlns:a16="http://schemas.microsoft.com/office/drawing/2014/main" id="{DED45AC2-A77C-2944-C09C-AA86304414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090AE-F645-47C1-81A8-D4E28BF03D47}" type="slidenum">
              <a:rPr kumimoji="0" lang="en-US" sz="1400" b="0" i="0" u="none" strike="noStrike" kern="1200" cap="none" spc="0" normalizeH="0" baseline="0" noProof="0" smtClean="0">
                <a:ln>
                  <a:noFill/>
                </a:ln>
                <a:solidFill>
                  <a:srgbClr val="306E8D"/>
                </a:solidFill>
                <a:effectLst/>
                <a:uLnTx/>
                <a:uFillTx/>
                <a:latin typeface="Calibri Light" panose="020F0302020204030204"/>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306E8D"/>
              </a:solidFill>
              <a:effectLst/>
              <a:uLnTx/>
              <a:uFillTx/>
              <a:latin typeface="Calibri Light" panose="020F0302020204030204"/>
              <a:ea typeface="+mn-ea"/>
              <a:cs typeface="Segoe UI" panose="020B0502040204020203" pitchFamily="34" charset="0"/>
            </a:endParaRPr>
          </a:p>
        </p:txBody>
      </p:sp>
      <p:sp>
        <p:nvSpPr>
          <p:cNvPr id="50" name="TextBox 49">
            <a:extLst>
              <a:ext uri="{FF2B5EF4-FFF2-40B4-BE49-F238E27FC236}">
                <a16:creationId xmlns:a16="http://schemas.microsoft.com/office/drawing/2014/main" id="{DAF9DC6D-27A6-98F4-CD61-0D8D0EBF1EC7}"/>
              </a:ext>
            </a:extLst>
          </p:cNvPr>
          <p:cNvSpPr txBox="1"/>
          <p:nvPr/>
        </p:nvSpPr>
        <p:spPr>
          <a:xfrm>
            <a:off x="4522440" y="6292003"/>
            <a:ext cx="2130796" cy="253916"/>
          </a:xfrm>
          <a:prstGeom prst="rect">
            <a:avLst/>
          </a:prstGeom>
          <a:solidFill>
            <a:srgbClr val="6ED6D3"/>
          </a:solidFill>
          <a:ln>
            <a:solidFill>
              <a:srgbClr val="6ED6D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CARE dismissed / process ends</a:t>
            </a:r>
          </a:p>
        </p:txBody>
      </p:sp>
      <p:sp>
        <p:nvSpPr>
          <p:cNvPr id="694" name="TextBox 693">
            <a:extLst>
              <a:ext uri="{FF2B5EF4-FFF2-40B4-BE49-F238E27FC236}">
                <a16:creationId xmlns:a16="http://schemas.microsoft.com/office/drawing/2014/main" id="{BB13F7BB-052F-CE1D-E373-5EAFC658D627}"/>
              </a:ext>
            </a:extLst>
          </p:cNvPr>
          <p:cNvSpPr txBox="1"/>
          <p:nvPr/>
        </p:nvSpPr>
        <p:spPr>
          <a:xfrm>
            <a:off x="4350727" y="6250771"/>
            <a:ext cx="6670659"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Adapted from Los Angeles County's CARE Act Process Map.</a:t>
            </a:r>
          </a:p>
        </p:txBody>
      </p:sp>
      <p:sp>
        <p:nvSpPr>
          <p:cNvPr id="10" name="Freeform 6">
            <a:extLst>
              <a:ext uri="{FF2B5EF4-FFF2-40B4-BE49-F238E27FC236}">
                <a16:creationId xmlns:a16="http://schemas.microsoft.com/office/drawing/2014/main" id="{6010FC09-920E-08CC-0F94-1F2B065CD262}"/>
              </a:ext>
            </a:extLst>
          </p:cNvPr>
          <p:cNvSpPr>
            <a:spLocks/>
          </p:cNvSpPr>
          <p:nvPr/>
        </p:nvSpPr>
        <p:spPr bwMode="auto">
          <a:xfrm rot="1058306">
            <a:off x="4137507" y="5943654"/>
            <a:ext cx="342658" cy="235937"/>
          </a:xfrm>
          <a:custGeom>
            <a:avLst/>
            <a:gdLst>
              <a:gd name="T0" fmla="*/ 0 w 222"/>
              <a:gd name="T1" fmla="*/ 20 h 143"/>
              <a:gd name="T2" fmla="*/ 211 w 222"/>
              <a:gd name="T3" fmla="*/ 143 h 143"/>
              <a:gd name="T4" fmla="*/ 222 w 222"/>
              <a:gd name="T5" fmla="*/ 123 h 143"/>
              <a:gd name="T6" fmla="*/ 12 w 222"/>
              <a:gd name="T7" fmla="*/ 0 h 143"/>
              <a:gd name="T8" fmla="*/ 0 w 222"/>
              <a:gd name="T9" fmla="*/ 20 h 143"/>
            </a:gdLst>
            <a:ahLst/>
            <a:cxnLst>
              <a:cxn ang="0">
                <a:pos x="T0" y="T1"/>
              </a:cxn>
              <a:cxn ang="0">
                <a:pos x="T2" y="T3"/>
              </a:cxn>
              <a:cxn ang="0">
                <a:pos x="T4" y="T5"/>
              </a:cxn>
              <a:cxn ang="0">
                <a:pos x="T6" y="T7"/>
              </a:cxn>
              <a:cxn ang="0">
                <a:pos x="T8" y="T9"/>
              </a:cxn>
            </a:cxnLst>
            <a:rect l="0" t="0" r="r" b="b"/>
            <a:pathLst>
              <a:path w="222" h="143">
                <a:moveTo>
                  <a:pt x="0" y="20"/>
                </a:moveTo>
                <a:lnTo>
                  <a:pt x="211" y="143"/>
                </a:lnTo>
                <a:lnTo>
                  <a:pt x="222" y="123"/>
                </a:lnTo>
                <a:lnTo>
                  <a:pt x="12" y="0"/>
                </a:lnTo>
                <a:lnTo>
                  <a:pt x="0" y="2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Parallelogram 5">
            <a:extLst>
              <a:ext uri="{FF2B5EF4-FFF2-40B4-BE49-F238E27FC236}">
                <a16:creationId xmlns:a16="http://schemas.microsoft.com/office/drawing/2014/main" id="{184002DC-5123-D4DA-4504-0AA512DC7ED9}"/>
              </a:ext>
            </a:extLst>
          </p:cNvPr>
          <p:cNvSpPr/>
          <p:nvPr/>
        </p:nvSpPr>
        <p:spPr>
          <a:xfrm rot="5400000">
            <a:off x="4129378" y="3462961"/>
            <a:ext cx="1322912" cy="173001"/>
          </a:xfrm>
          <a:prstGeom prst="parallelogram">
            <a:avLst/>
          </a:prstGeom>
          <a:solidFill>
            <a:srgbClr val="F8DCC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Parallelogram 6">
            <a:extLst>
              <a:ext uri="{FF2B5EF4-FFF2-40B4-BE49-F238E27FC236}">
                <a16:creationId xmlns:a16="http://schemas.microsoft.com/office/drawing/2014/main" id="{5263F838-2BF6-C80C-8136-0B000DE26278}"/>
              </a:ext>
            </a:extLst>
          </p:cNvPr>
          <p:cNvSpPr/>
          <p:nvPr/>
        </p:nvSpPr>
        <p:spPr>
          <a:xfrm rot="19818995">
            <a:off x="3316086" y="4428209"/>
            <a:ext cx="1661140" cy="182880"/>
          </a:xfrm>
          <a:prstGeom prst="parallelogram">
            <a:avLst/>
          </a:prstGeom>
          <a:solidFill>
            <a:srgbClr val="F8DCC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1196FDB6-B2B0-B3C8-2A48-890CA10FC7A4}"/>
              </a:ext>
            </a:extLst>
          </p:cNvPr>
          <p:cNvSpPr>
            <a:spLocks/>
          </p:cNvSpPr>
          <p:nvPr/>
        </p:nvSpPr>
        <p:spPr bwMode="auto">
          <a:xfrm rot="1363248">
            <a:off x="4352532" y="6114625"/>
            <a:ext cx="130175" cy="133350"/>
          </a:xfrm>
          <a:custGeom>
            <a:avLst/>
            <a:gdLst>
              <a:gd name="T0" fmla="*/ 0 w 82"/>
              <a:gd name="T1" fmla="*/ 68 h 84"/>
              <a:gd name="T2" fmla="*/ 54 w 82"/>
              <a:gd name="T3" fmla="*/ 54 h 84"/>
              <a:gd name="T4" fmla="*/ 40 w 82"/>
              <a:gd name="T5" fmla="*/ 0 h 84"/>
              <a:gd name="T6" fmla="*/ 68 w 82"/>
              <a:gd name="T7" fmla="*/ 17 h 84"/>
              <a:gd name="T8" fmla="*/ 82 w 82"/>
              <a:gd name="T9" fmla="*/ 70 h 84"/>
              <a:gd name="T10" fmla="*/ 29 w 82"/>
              <a:gd name="T11" fmla="*/ 84 h 84"/>
              <a:gd name="T12" fmla="*/ 0 w 82"/>
              <a:gd name="T13" fmla="*/ 68 h 84"/>
            </a:gdLst>
            <a:ahLst/>
            <a:cxnLst>
              <a:cxn ang="0">
                <a:pos x="T0" y="T1"/>
              </a:cxn>
              <a:cxn ang="0">
                <a:pos x="T2" y="T3"/>
              </a:cxn>
              <a:cxn ang="0">
                <a:pos x="T4" y="T5"/>
              </a:cxn>
              <a:cxn ang="0">
                <a:pos x="T6" y="T7"/>
              </a:cxn>
              <a:cxn ang="0">
                <a:pos x="T8" y="T9"/>
              </a:cxn>
              <a:cxn ang="0">
                <a:pos x="T10" y="T11"/>
              </a:cxn>
              <a:cxn ang="0">
                <a:pos x="T12" y="T13"/>
              </a:cxn>
            </a:cxnLst>
            <a:rect l="0" t="0" r="r" b="b"/>
            <a:pathLst>
              <a:path w="82" h="84">
                <a:moveTo>
                  <a:pt x="0" y="68"/>
                </a:moveTo>
                <a:lnTo>
                  <a:pt x="54" y="54"/>
                </a:lnTo>
                <a:lnTo>
                  <a:pt x="40" y="0"/>
                </a:lnTo>
                <a:lnTo>
                  <a:pt x="68" y="17"/>
                </a:lnTo>
                <a:lnTo>
                  <a:pt x="82" y="70"/>
                </a:lnTo>
                <a:lnTo>
                  <a:pt x="29" y="84"/>
                </a:lnTo>
                <a:lnTo>
                  <a:pt x="0" y="68"/>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A5925B1-5CE8-D1E8-F71F-B7D38319DA04}"/>
              </a:ext>
            </a:extLst>
          </p:cNvPr>
          <p:cNvSpPr/>
          <p:nvPr/>
        </p:nvSpPr>
        <p:spPr>
          <a:xfrm>
            <a:off x="2950982" y="3254238"/>
            <a:ext cx="182880" cy="1303337"/>
          </a:xfrm>
          <a:prstGeom prst="rect">
            <a:avLst/>
          </a:prstGeom>
          <a:solidFill>
            <a:srgbClr val="F8DCC8"/>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7">
            <a:extLst>
              <a:ext uri="{FF2B5EF4-FFF2-40B4-BE49-F238E27FC236}">
                <a16:creationId xmlns:a16="http://schemas.microsoft.com/office/drawing/2014/main" id="{85C583B0-97BD-F470-A969-FBE9BB9D468C}"/>
              </a:ext>
            </a:extLst>
          </p:cNvPr>
          <p:cNvSpPr>
            <a:spLocks/>
          </p:cNvSpPr>
          <p:nvPr/>
        </p:nvSpPr>
        <p:spPr bwMode="auto">
          <a:xfrm>
            <a:off x="3406471" y="4981911"/>
            <a:ext cx="352425" cy="227013"/>
          </a:xfrm>
          <a:custGeom>
            <a:avLst/>
            <a:gdLst>
              <a:gd name="T0" fmla="*/ 0 w 222"/>
              <a:gd name="T1" fmla="*/ 20 h 143"/>
              <a:gd name="T2" fmla="*/ 211 w 222"/>
              <a:gd name="T3" fmla="*/ 143 h 143"/>
              <a:gd name="T4" fmla="*/ 222 w 222"/>
              <a:gd name="T5" fmla="*/ 123 h 143"/>
              <a:gd name="T6" fmla="*/ 12 w 222"/>
              <a:gd name="T7" fmla="*/ 0 h 143"/>
            </a:gdLst>
            <a:ahLst/>
            <a:cxnLst>
              <a:cxn ang="0">
                <a:pos x="T0" y="T1"/>
              </a:cxn>
              <a:cxn ang="0">
                <a:pos x="T2" y="T3"/>
              </a:cxn>
              <a:cxn ang="0">
                <a:pos x="T4" y="T5"/>
              </a:cxn>
              <a:cxn ang="0">
                <a:pos x="T6" y="T7"/>
              </a:cxn>
            </a:cxnLst>
            <a:rect l="0" t="0" r="r" b="b"/>
            <a:pathLst>
              <a:path w="222" h="143">
                <a:moveTo>
                  <a:pt x="0" y="20"/>
                </a:moveTo>
                <a:lnTo>
                  <a:pt x="211" y="143"/>
                </a:lnTo>
                <a:lnTo>
                  <a:pt x="222" y="123"/>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9E7BC587-EC5F-E0C2-65A6-EED40FFC8E4D}"/>
              </a:ext>
            </a:extLst>
          </p:cNvPr>
          <p:cNvSpPr>
            <a:spLocks/>
          </p:cNvSpPr>
          <p:nvPr/>
        </p:nvSpPr>
        <p:spPr bwMode="auto">
          <a:xfrm>
            <a:off x="1832959" y="2257761"/>
            <a:ext cx="1216025" cy="739775"/>
          </a:xfrm>
          <a:custGeom>
            <a:avLst/>
            <a:gdLst>
              <a:gd name="T0" fmla="*/ 512 w 766"/>
              <a:gd name="T1" fmla="*/ 0 h 466"/>
              <a:gd name="T2" fmla="*/ 0 w 766"/>
              <a:gd name="T3" fmla="*/ 0 h 466"/>
              <a:gd name="T4" fmla="*/ 0 w 766"/>
              <a:gd name="T5" fmla="*/ 133 h 466"/>
              <a:gd name="T6" fmla="*/ 435 w 766"/>
              <a:gd name="T7" fmla="*/ 133 h 466"/>
              <a:gd name="T8" fmla="*/ 628 w 766"/>
              <a:gd name="T9" fmla="*/ 466 h 466"/>
              <a:gd name="T10" fmla="*/ 651 w 766"/>
              <a:gd name="T11" fmla="*/ 427 h 466"/>
              <a:gd name="T12" fmla="*/ 651 w 766"/>
              <a:gd name="T13" fmla="*/ 427 h 466"/>
              <a:gd name="T14" fmla="*/ 719 w 766"/>
              <a:gd name="T15" fmla="*/ 466 h 466"/>
              <a:gd name="T16" fmla="*/ 766 w 766"/>
              <a:gd name="T17" fmla="*/ 439 h 466"/>
              <a:gd name="T18" fmla="*/ 512 w 766"/>
              <a:gd name="T19" fmla="*/ 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6" h="466">
                <a:moveTo>
                  <a:pt x="512" y="0"/>
                </a:moveTo>
                <a:lnTo>
                  <a:pt x="0" y="0"/>
                </a:lnTo>
                <a:lnTo>
                  <a:pt x="0" y="133"/>
                </a:lnTo>
                <a:lnTo>
                  <a:pt x="435" y="133"/>
                </a:lnTo>
                <a:lnTo>
                  <a:pt x="628" y="466"/>
                </a:lnTo>
                <a:lnTo>
                  <a:pt x="651" y="427"/>
                </a:lnTo>
                <a:lnTo>
                  <a:pt x="651" y="427"/>
                </a:lnTo>
                <a:lnTo>
                  <a:pt x="719" y="466"/>
                </a:lnTo>
                <a:lnTo>
                  <a:pt x="766" y="439"/>
                </a:lnTo>
                <a:lnTo>
                  <a:pt x="5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4">
            <a:extLst>
              <a:ext uri="{FF2B5EF4-FFF2-40B4-BE49-F238E27FC236}">
                <a16:creationId xmlns:a16="http://schemas.microsoft.com/office/drawing/2014/main" id="{3D14B1DB-7353-1EDB-2748-CA86B0718426}"/>
              </a:ext>
            </a:extLst>
          </p:cNvPr>
          <p:cNvSpPr>
            <a:spLocks/>
          </p:cNvSpPr>
          <p:nvPr/>
        </p:nvSpPr>
        <p:spPr bwMode="auto">
          <a:xfrm>
            <a:off x="1832959" y="2997536"/>
            <a:ext cx="1216025" cy="741363"/>
          </a:xfrm>
          <a:custGeom>
            <a:avLst/>
            <a:gdLst>
              <a:gd name="T0" fmla="*/ 719 w 766"/>
              <a:gd name="T1" fmla="*/ 0 h 467"/>
              <a:gd name="T2" fmla="*/ 651 w 766"/>
              <a:gd name="T3" fmla="*/ 40 h 467"/>
              <a:gd name="T4" fmla="*/ 628 w 766"/>
              <a:gd name="T5" fmla="*/ 0 h 467"/>
              <a:gd name="T6" fmla="*/ 435 w 766"/>
              <a:gd name="T7" fmla="*/ 334 h 467"/>
              <a:gd name="T8" fmla="*/ 0 w 766"/>
              <a:gd name="T9" fmla="*/ 334 h 467"/>
              <a:gd name="T10" fmla="*/ 0 w 766"/>
              <a:gd name="T11" fmla="*/ 467 h 467"/>
              <a:gd name="T12" fmla="*/ 512 w 766"/>
              <a:gd name="T13" fmla="*/ 467 h 467"/>
              <a:gd name="T14" fmla="*/ 766 w 766"/>
              <a:gd name="T15" fmla="*/ 27 h 467"/>
              <a:gd name="T16" fmla="*/ 719 w 766"/>
              <a:gd name="T17" fmla="*/ 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6" h="467">
                <a:moveTo>
                  <a:pt x="719" y="0"/>
                </a:moveTo>
                <a:lnTo>
                  <a:pt x="651" y="40"/>
                </a:lnTo>
                <a:lnTo>
                  <a:pt x="628" y="0"/>
                </a:lnTo>
                <a:lnTo>
                  <a:pt x="435" y="334"/>
                </a:lnTo>
                <a:lnTo>
                  <a:pt x="0" y="334"/>
                </a:lnTo>
                <a:lnTo>
                  <a:pt x="0" y="467"/>
                </a:lnTo>
                <a:lnTo>
                  <a:pt x="512" y="467"/>
                </a:lnTo>
                <a:lnTo>
                  <a:pt x="766" y="27"/>
                </a:lnTo>
                <a:lnTo>
                  <a:pt x="7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1A0E0184-730C-A344-994B-CC7BAF17B593}"/>
              </a:ext>
            </a:extLst>
          </p:cNvPr>
          <p:cNvSpPr>
            <a:spLocks/>
          </p:cNvSpPr>
          <p:nvPr/>
        </p:nvSpPr>
        <p:spPr bwMode="auto">
          <a:xfrm>
            <a:off x="2829909" y="2935624"/>
            <a:ext cx="144463" cy="125413"/>
          </a:xfrm>
          <a:custGeom>
            <a:avLst/>
            <a:gdLst>
              <a:gd name="T0" fmla="*/ 23 w 91"/>
              <a:gd name="T1" fmla="*/ 0 h 79"/>
              <a:gd name="T2" fmla="*/ 23 w 91"/>
              <a:gd name="T3" fmla="*/ 0 h 79"/>
              <a:gd name="T4" fmla="*/ 0 w 91"/>
              <a:gd name="T5" fmla="*/ 39 h 79"/>
              <a:gd name="T6" fmla="*/ 23 w 91"/>
              <a:gd name="T7" fmla="*/ 79 h 79"/>
              <a:gd name="T8" fmla="*/ 91 w 91"/>
              <a:gd name="T9" fmla="*/ 39 h 79"/>
              <a:gd name="T10" fmla="*/ 23 w 91"/>
              <a:gd name="T11" fmla="*/ 0 h 79"/>
            </a:gdLst>
            <a:ahLst/>
            <a:cxnLst>
              <a:cxn ang="0">
                <a:pos x="T0" y="T1"/>
              </a:cxn>
              <a:cxn ang="0">
                <a:pos x="T2" y="T3"/>
              </a:cxn>
              <a:cxn ang="0">
                <a:pos x="T4" y="T5"/>
              </a:cxn>
              <a:cxn ang="0">
                <a:pos x="T6" y="T7"/>
              </a:cxn>
              <a:cxn ang="0">
                <a:pos x="T8" y="T9"/>
              </a:cxn>
              <a:cxn ang="0">
                <a:pos x="T10" y="T11"/>
              </a:cxn>
            </a:cxnLst>
            <a:rect l="0" t="0" r="r" b="b"/>
            <a:pathLst>
              <a:path w="91" h="79">
                <a:moveTo>
                  <a:pt x="23" y="0"/>
                </a:moveTo>
                <a:lnTo>
                  <a:pt x="23" y="0"/>
                </a:lnTo>
                <a:lnTo>
                  <a:pt x="0" y="39"/>
                </a:lnTo>
                <a:lnTo>
                  <a:pt x="23" y="79"/>
                </a:lnTo>
                <a:lnTo>
                  <a:pt x="91" y="39"/>
                </a:lnTo>
                <a:lnTo>
                  <a:pt x="23" y="0"/>
                </a:lnTo>
                <a:close/>
              </a:path>
            </a:pathLst>
          </a:custGeom>
          <a:solidFill>
            <a:srgbClr val="FDE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6">
            <a:extLst>
              <a:ext uri="{FF2B5EF4-FFF2-40B4-BE49-F238E27FC236}">
                <a16:creationId xmlns:a16="http://schemas.microsoft.com/office/drawing/2014/main" id="{0059E103-8645-0566-F469-E05FD07F1E20}"/>
              </a:ext>
            </a:extLst>
          </p:cNvPr>
          <p:cNvSpPr>
            <a:spLocks/>
          </p:cNvSpPr>
          <p:nvPr/>
        </p:nvSpPr>
        <p:spPr bwMode="auto">
          <a:xfrm>
            <a:off x="2829909" y="2935624"/>
            <a:ext cx="144463" cy="125413"/>
          </a:xfrm>
          <a:custGeom>
            <a:avLst/>
            <a:gdLst>
              <a:gd name="T0" fmla="*/ 23 w 91"/>
              <a:gd name="T1" fmla="*/ 0 h 79"/>
              <a:gd name="T2" fmla="*/ 23 w 91"/>
              <a:gd name="T3" fmla="*/ 0 h 79"/>
              <a:gd name="T4" fmla="*/ 0 w 91"/>
              <a:gd name="T5" fmla="*/ 39 h 79"/>
              <a:gd name="T6" fmla="*/ 23 w 91"/>
              <a:gd name="T7" fmla="*/ 79 h 79"/>
              <a:gd name="T8" fmla="*/ 91 w 91"/>
              <a:gd name="T9" fmla="*/ 39 h 79"/>
              <a:gd name="T10" fmla="*/ 23 w 91"/>
              <a:gd name="T11" fmla="*/ 0 h 79"/>
            </a:gdLst>
            <a:ahLst/>
            <a:cxnLst>
              <a:cxn ang="0">
                <a:pos x="T0" y="T1"/>
              </a:cxn>
              <a:cxn ang="0">
                <a:pos x="T2" y="T3"/>
              </a:cxn>
              <a:cxn ang="0">
                <a:pos x="T4" y="T5"/>
              </a:cxn>
              <a:cxn ang="0">
                <a:pos x="T6" y="T7"/>
              </a:cxn>
              <a:cxn ang="0">
                <a:pos x="T8" y="T9"/>
              </a:cxn>
              <a:cxn ang="0">
                <a:pos x="T10" y="T11"/>
              </a:cxn>
            </a:cxnLst>
            <a:rect l="0" t="0" r="r" b="b"/>
            <a:pathLst>
              <a:path w="91" h="79">
                <a:moveTo>
                  <a:pt x="23" y="0"/>
                </a:moveTo>
                <a:lnTo>
                  <a:pt x="23" y="0"/>
                </a:lnTo>
                <a:lnTo>
                  <a:pt x="0" y="39"/>
                </a:lnTo>
                <a:lnTo>
                  <a:pt x="23" y="79"/>
                </a:lnTo>
                <a:lnTo>
                  <a:pt x="91" y="39"/>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1">
            <a:extLst>
              <a:ext uri="{FF2B5EF4-FFF2-40B4-BE49-F238E27FC236}">
                <a16:creationId xmlns:a16="http://schemas.microsoft.com/office/drawing/2014/main" id="{9EBB0252-84F1-0A2B-090D-3062513A6548}"/>
              </a:ext>
            </a:extLst>
          </p:cNvPr>
          <p:cNvSpPr>
            <a:spLocks/>
          </p:cNvSpPr>
          <p:nvPr/>
        </p:nvSpPr>
        <p:spPr bwMode="auto">
          <a:xfrm>
            <a:off x="3406471" y="4607261"/>
            <a:ext cx="352425" cy="227013"/>
          </a:xfrm>
          <a:custGeom>
            <a:avLst/>
            <a:gdLst>
              <a:gd name="T0" fmla="*/ 12 w 222"/>
              <a:gd name="T1" fmla="*/ 143 h 143"/>
              <a:gd name="T2" fmla="*/ 222 w 222"/>
              <a:gd name="T3" fmla="*/ 20 h 143"/>
              <a:gd name="T4" fmla="*/ 211 w 222"/>
              <a:gd name="T5" fmla="*/ 0 h 143"/>
              <a:gd name="T6" fmla="*/ 0 w 222"/>
              <a:gd name="T7" fmla="*/ 123 h 143"/>
            </a:gdLst>
            <a:ahLst/>
            <a:cxnLst>
              <a:cxn ang="0">
                <a:pos x="T0" y="T1"/>
              </a:cxn>
              <a:cxn ang="0">
                <a:pos x="T2" y="T3"/>
              </a:cxn>
              <a:cxn ang="0">
                <a:pos x="T4" y="T5"/>
              </a:cxn>
              <a:cxn ang="0">
                <a:pos x="T6" y="T7"/>
              </a:cxn>
            </a:cxnLst>
            <a:rect l="0" t="0" r="r" b="b"/>
            <a:pathLst>
              <a:path w="222" h="143">
                <a:moveTo>
                  <a:pt x="12" y="143"/>
                </a:moveTo>
                <a:lnTo>
                  <a:pt x="222" y="20"/>
                </a:lnTo>
                <a:lnTo>
                  <a:pt x="211" y="0"/>
                </a:lnTo>
                <a:lnTo>
                  <a:pt x="0" y="12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40">
            <a:extLst>
              <a:ext uri="{FF2B5EF4-FFF2-40B4-BE49-F238E27FC236}">
                <a16:creationId xmlns:a16="http://schemas.microsoft.com/office/drawing/2014/main" id="{E538E045-8A86-66D1-B8CA-D7EA025E5CF9}"/>
              </a:ext>
            </a:extLst>
          </p:cNvPr>
          <p:cNvSpPr>
            <a:spLocks/>
          </p:cNvSpPr>
          <p:nvPr/>
        </p:nvSpPr>
        <p:spPr bwMode="auto">
          <a:xfrm>
            <a:off x="3469703" y="4683180"/>
            <a:ext cx="352425" cy="227013"/>
          </a:xfrm>
          <a:custGeom>
            <a:avLst/>
            <a:gdLst>
              <a:gd name="T0" fmla="*/ 12 w 222"/>
              <a:gd name="T1" fmla="*/ 143 h 143"/>
              <a:gd name="T2" fmla="*/ 222 w 222"/>
              <a:gd name="T3" fmla="*/ 20 h 143"/>
              <a:gd name="T4" fmla="*/ 211 w 222"/>
              <a:gd name="T5" fmla="*/ 0 h 143"/>
              <a:gd name="T6" fmla="*/ 0 w 222"/>
              <a:gd name="T7" fmla="*/ 123 h 143"/>
              <a:gd name="T8" fmla="*/ 12 w 222"/>
              <a:gd name="T9" fmla="*/ 143 h 143"/>
            </a:gdLst>
            <a:ahLst/>
            <a:cxnLst>
              <a:cxn ang="0">
                <a:pos x="T0" y="T1"/>
              </a:cxn>
              <a:cxn ang="0">
                <a:pos x="T2" y="T3"/>
              </a:cxn>
              <a:cxn ang="0">
                <a:pos x="T4" y="T5"/>
              </a:cxn>
              <a:cxn ang="0">
                <a:pos x="T6" y="T7"/>
              </a:cxn>
              <a:cxn ang="0">
                <a:pos x="T8" y="T9"/>
              </a:cxn>
            </a:cxnLst>
            <a:rect l="0" t="0" r="r" b="b"/>
            <a:pathLst>
              <a:path w="222" h="143">
                <a:moveTo>
                  <a:pt x="12" y="143"/>
                </a:moveTo>
                <a:lnTo>
                  <a:pt x="222" y="20"/>
                </a:lnTo>
                <a:lnTo>
                  <a:pt x="211" y="0"/>
                </a:lnTo>
                <a:lnTo>
                  <a:pt x="0" y="123"/>
                </a:lnTo>
                <a:lnTo>
                  <a:pt x="12" y="143"/>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42">
            <a:extLst>
              <a:ext uri="{FF2B5EF4-FFF2-40B4-BE49-F238E27FC236}">
                <a16:creationId xmlns:a16="http://schemas.microsoft.com/office/drawing/2014/main" id="{4F448638-24FA-EAE6-9154-9B0374C72309}"/>
              </a:ext>
            </a:extLst>
          </p:cNvPr>
          <p:cNvSpPr>
            <a:spLocks/>
          </p:cNvSpPr>
          <p:nvPr/>
        </p:nvSpPr>
        <p:spPr bwMode="auto">
          <a:xfrm>
            <a:off x="3718941" y="4656189"/>
            <a:ext cx="122302" cy="133350"/>
          </a:xfrm>
          <a:custGeom>
            <a:avLst/>
            <a:gdLst>
              <a:gd name="T0" fmla="*/ 40 w 82"/>
              <a:gd name="T1" fmla="*/ 84 h 84"/>
              <a:gd name="T2" fmla="*/ 54 w 82"/>
              <a:gd name="T3" fmla="*/ 30 h 84"/>
              <a:gd name="T4" fmla="*/ 0 w 82"/>
              <a:gd name="T5" fmla="*/ 16 h 84"/>
              <a:gd name="T6" fmla="*/ 29 w 82"/>
              <a:gd name="T7" fmla="*/ 0 h 84"/>
              <a:gd name="T8" fmla="*/ 82 w 82"/>
              <a:gd name="T9" fmla="*/ 14 h 84"/>
              <a:gd name="T10" fmla="*/ 68 w 82"/>
              <a:gd name="T11" fmla="*/ 67 h 84"/>
              <a:gd name="T12" fmla="*/ 40 w 82"/>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82" h="84">
                <a:moveTo>
                  <a:pt x="40" y="84"/>
                </a:moveTo>
                <a:lnTo>
                  <a:pt x="54" y="30"/>
                </a:lnTo>
                <a:lnTo>
                  <a:pt x="0" y="16"/>
                </a:lnTo>
                <a:lnTo>
                  <a:pt x="29" y="0"/>
                </a:lnTo>
                <a:lnTo>
                  <a:pt x="82" y="14"/>
                </a:lnTo>
                <a:lnTo>
                  <a:pt x="68" y="67"/>
                </a:lnTo>
                <a:lnTo>
                  <a:pt x="40" y="84"/>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9">
            <a:extLst>
              <a:ext uri="{FF2B5EF4-FFF2-40B4-BE49-F238E27FC236}">
                <a16:creationId xmlns:a16="http://schemas.microsoft.com/office/drawing/2014/main" id="{711965EB-5065-1185-7823-BF4B98A7415D}"/>
              </a:ext>
            </a:extLst>
          </p:cNvPr>
          <p:cNvSpPr>
            <a:spLocks/>
          </p:cNvSpPr>
          <p:nvPr/>
        </p:nvSpPr>
        <p:spPr bwMode="auto">
          <a:xfrm>
            <a:off x="2478117" y="4542608"/>
            <a:ext cx="1133856" cy="978408"/>
          </a:xfrm>
          <a:custGeom>
            <a:avLst/>
            <a:gdLst>
              <a:gd name="T0" fmla="*/ 428 w 571"/>
              <a:gd name="T1" fmla="*/ 0 h 493"/>
              <a:gd name="T2" fmla="*/ 143 w 571"/>
              <a:gd name="T3" fmla="*/ 0 h 493"/>
              <a:gd name="T4" fmla="*/ 0 w 571"/>
              <a:gd name="T5" fmla="*/ 247 h 493"/>
              <a:gd name="T6" fmla="*/ 143 w 571"/>
              <a:gd name="T7" fmla="*/ 493 h 493"/>
              <a:gd name="T8" fmla="*/ 428 w 571"/>
              <a:gd name="T9" fmla="*/ 493 h 493"/>
              <a:gd name="T10" fmla="*/ 571 w 571"/>
              <a:gd name="T11" fmla="*/ 247 h 493"/>
              <a:gd name="T12" fmla="*/ 428 w 571"/>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1" h="493">
                <a:moveTo>
                  <a:pt x="428" y="0"/>
                </a:moveTo>
                <a:lnTo>
                  <a:pt x="143" y="0"/>
                </a:lnTo>
                <a:lnTo>
                  <a:pt x="0" y="247"/>
                </a:lnTo>
                <a:lnTo>
                  <a:pt x="143" y="493"/>
                </a:lnTo>
                <a:lnTo>
                  <a:pt x="428" y="493"/>
                </a:lnTo>
                <a:lnTo>
                  <a:pt x="571" y="247"/>
                </a:lnTo>
                <a:lnTo>
                  <a:pt x="428" y="0"/>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39">
            <a:extLst>
              <a:ext uri="{FF2B5EF4-FFF2-40B4-BE49-F238E27FC236}">
                <a16:creationId xmlns:a16="http://schemas.microsoft.com/office/drawing/2014/main" id="{1227580B-ABC6-D8BA-39E7-184D27323C8C}"/>
              </a:ext>
            </a:extLst>
          </p:cNvPr>
          <p:cNvSpPr>
            <a:spLocks/>
          </p:cNvSpPr>
          <p:nvPr/>
        </p:nvSpPr>
        <p:spPr bwMode="auto">
          <a:xfrm>
            <a:off x="4810770" y="3420884"/>
            <a:ext cx="0" cy="242888"/>
          </a:xfrm>
          <a:custGeom>
            <a:avLst/>
            <a:gdLst>
              <a:gd name="T0" fmla="*/ 153 h 153"/>
              <a:gd name="T1" fmla="*/ 0 h 153"/>
              <a:gd name="T2" fmla="*/ 153 h 153"/>
            </a:gdLst>
            <a:ahLst/>
            <a:cxnLst>
              <a:cxn ang="0">
                <a:pos x="0" y="T0"/>
              </a:cxn>
              <a:cxn ang="0">
                <a:pos x="0" y="T1"/>
              </a:cxn>
              <a:cxn ang="0">
                <a:pos x="0" y="T2"/>
              </a:cxn>
            </a:cxnLst>
            <a:rect l="0" t="0" r="r" b="b"/>
            <a:pathLst>
              <a:path h="153">
                <a:moveTo>
                  <a:pt x="0" y="153"/>
                </a:moveTo>
                <a:lnTo>
                  <a:pt x="0" y="0"/>
                </a:lnTo>
                <a:lnTo>
                  <a:pt x="0" y="153"/>
                </a:lnTo>
                <a:close/>
              </a:path>
            </a:pathLst>
          </a:custGeom>
          <a:solidFill>
            <a:srgbClr val="2D6E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140">
            <a:extLst>
              <a:ext uri="{FF2B5EF4-FFF2-40B4-BE49-F238E27FC236}">
                <a16:creationId xmlns:a16="http://schemas.microsoft.com/office/drawing/2014/main" id="{A3344A02-A514-1B7A-8E5C-760AF28C8466}"/>
              </a:ext>
            </a:extLst>
          </p:cNvPr>
          <p:cNvSpPr>
            <a:spLocks noChangeShapeType="1"/>
          </p:cNvSpPr>
          <p:nvPr/>
        </p:nvSpPr>
        <p:spPr bwMode="auto">
          <a:xfrm flipV="1">
            <a:off x="4810770" y="3420884"/>
            <a:ext cx="0" cy="2428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42">
            <a:extLst>
              <a:ext uri="{FF2B5EF4-FFF2-40B4-BE49-F238E27FC236}">
                <a16:creationId xmlns:a16="http://schemas.microsoft.com/office/drawing/2014/main" id="{1ED41456-4C8C-492F-8924-CBAF70A0EF3A}"/>
              </a:ext>
            </a:extLst>
          </p:cNvPr>
          <p:cNvSpPr>
            <a:spLocks/>
          </p:cNvSpPr>
          <p:nvPr/>
        </p:nvSpPr>
        <p:spPr bwMode="auto">
          <a:xfrm>
            <a:off x="4791720" y="3462159"/>
            <a:ext cx="36513" cy="201613"/>
          </a:xfrm>
          <a:custGeom>
            <a:avLst/>
            <a:gdLst>
              <a:gd name="T0" fmla="*/ 23 w 23"/>
              <a:gd name="T1" fmla="*/ 127 h 127"/>
              <a:gd name="T2" fmla="*/ 23 w 23"/>
              <a:gd name="T3" fmla="*/ 0 h 127"/>
              <a:gd name="T4" fmla="*/ 0 w 23"/>
              <a:gd name="T5" fmla="*/ 0 h 127"/>
              <a:gd name="T6" fmla="*/ 0 w 23"/>
              <a:gd name="T7" fmla="*/ 127 h 127"/>
            </a:gdLst>
            <a:ahLst/>
            <a:cxnLst>
              <a:cxn ang="0">
                <a:pos x="T0" y="T1"/>
              </a:cxn>
              <a:cxn ang="0">
                <a:pos x="T2" y="T3"/>
              </a:cxn>
              <a:cxn ang="0">
                <a:pos x="T4" y="T5"/>
              </a:cxn>
              <a:cxn ang="0">
                <a:pos x="T6" y="T7"/>
              </a:cxn>
            </a:cxnLst>
            <a:rect l="0" t="0" r="r" b="b"/>
            <a:pathLst>
              <a:path w="23" h="127">
                <a:moveTo>
                  <a:pt x="23" y="127"/>
                </a:moveTo>
                <a:lnTo>
                  <a:pt x="23" y="0"/>
                </a:lnTo>
                <a:lnTo>
                  <a:pt x="0" y="0"/>
                </a:lnTo>
                <a:lnTo>
                  <a:pt x="0" y="12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63">
            <a:extLst>
              <a:ext uri="{FF2B5EF4-FFF2-40B4-BE49-F238E27FC236}">
                <a16:creationId xmlns:a16="http://schemas.microsoft.com/office/drawing/2014/main" id="{B3C18AE2-0C74-6360-B6EC-F42FD1379F74}"/>
              </a:ext>
            </a:extLst>
          </p:cNvPr>
          <p:cNvSpPr>
            <a:spLocks/>
          </p:cNvSpPr>
          <p:nvPr/>
        </p:nvSpPr>
        <p:spPr bwMode="auto">
          <a:xfrm rot="5400000">
            <a:off x="2850419" y="3403428"/>
            <a:ext cx="387350" cy="45719"/>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64">
            <a:extLst>
              <a:ext uri="{FF2B5EF4-FFF2-40B4-BE49-F238E27FC236}">
                <a16:creationId xmlns:a16="http://schemas.microsoft.com/office/drawing/2014/main" id="{5EC5AC9D-F5E5-DA80-E03F-9840C647F6CB}"/>
              </a:ext>
            </a:extLst>
          </p:cNvPr>
          <p:cNvSpPr>
            <a:spLocks/>
          </p:cNvSpPr>
          <p:nvPr/>
        </p:nvSpPr>
        <p:spPr bwMode="auto">
          <a:xfrm rot="5608940">
            <a:off x="2984137" y="3557130"/>
            <a:ext cx="114300" cy="122238"/>
          </a:xfrm>
          <a:custGeom>
            <a:avLst/>
            <a:gdLst>
              <a:gd name="T0" fmla="*/ 0 w 72"/>
              <a:gd name="T1" fmla="*/ 77 h 77"/>
              <a:gd name="T2" fmla="*/ 39 w 72"/>
              <a:gd name="T3" fmla="*/ 38 h 77"/>
              <a:gd name="T4" fmla="*/ 0 w 72"/>
              <a:gd name="T5" fmla="*/ 0 h 77"/>
              <a:gd name="T6" fmla="*/ 32 w 72"/>
              <a:gd name="T7" fmla="*/ 0 h 77"/>
              <a:gd name="T8" fmla="*/ 72 w 72"/>
              <a:gd name="T9" fmla="*/ 38 h 77"/>
              <a:gd name="T10" fmla="*/ 32 w 72"/>
              <a:gd name="T11" fmla="*/ 77 h 77"/>
              <a:gd name="T12" fmla="*/ 0 w 72"/>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2" h="77">
                <a:moveTo>
                  <a:pt x="0" y="77"/>
                </a:moveTo>
                <a:lnTo>
                  <a:pt x="39" y="38"/>
                </a:lnTo>
                <a:lnTo>
                  <a:pt x="0" y="0"/>
                </a:lnTo>
                <a:lnTo>
                  <a:pt x="32" y="0"/>
                </a:lnTo>
                <a:lnTo>
                  <a:pt x="72" y="38"/>
                </a:lnTo>
                <a:lnTo>
                  <a:pt x="32" y="77"/>
                </a:lnTo>
                <a:lnTo>
                  <a:pt x="0" y="77"/>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1B74960D-95C4-471F-2697-22F7985C7930}"/>
              </a:ext>
            </a:extLst>
          </p:cNvPr>
          <p:cNvSpPr txBox="1"/>
          <p:nvPr/>
        </p:nvSpPr>
        <p:spPr>
          <a:xfrm>
            <a:off x="2482323" y="4815018"/>
            <a:ext cx="1109346"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Court Review of Report</a:t>
            </a:r>
          </a:p>
        </p:txBody>
      </p:sp>
      <p:sp>
        <p:nvSpPr>
          <p:cNvPr id="51" name="TextBox 50">
            <a:extLst>
              <a:ext uri="{FF2B5EF4-FFF2-40B4-BE49-F238E27FC236}">
                <a16:creationId xmlns:a16="http://schemas.microsoft.com/office/drawing/2014/main" id="{FB77DD9E-753F-E33E-987E-C6BA69B65252}"/>
              </a:ext>
            </a:extLst>
          </p:cNvPr>
          <p:cNvSpPr txBox="1"/>
          <p:nvPr/>
        </p:nvSpPr>
        <p:spPr>
          <a:xfrm>
            <a:off x="2291105" y="3978000"/>
            <a:ext cx="15851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17315A"/>
                </a:solidFill>
                <a:effectLst/>
                <a:uLnTx/>
                <a:uFillTx/>
                <a:latin typeface="Segoe UI" panose="020B0502040204020203" pitchFamily="34" charset="0"/>
                <a:ea typeface="+mn-ea"/>
                <a:cs typeface="Segoe UI" panose="020B0502040204020203" pitchFamily="34" charset="0"/>
              </a:rPr>
              <a:t>Order County to investigate, file report</a:t>
            </a:r>
          </a:p>
        </p:txBody>
      </p:sp>
      <p:sp>
        <p:nvSpPr>
          <p:cNvPr id="53" name="Rectangle 141">
            <a:extLst>
              <a:ext uri="{FF2B5EF4-FFF2-40B4-BE49-F238E27FC236}">
                <a16:creationId xmlns:a16="http://schemas.microsoft.com/office/drawing/2014/main" id="{AFF2CE56-DB34-C068-129A-15384802564B}"/>
              </a:ext>
            </a:extLst>
          </p:cNvPr>
          <p:cNvSpPr>
            <a:spLocks noChangeArrowheads="1"/>
          </p:cNvSpPr>
          <p:nvPr/>
        </p:nvSpPr>
        <p:spPr bwMode="auto">
          <a:xfrm>
            <a:off x="4773483" y="3456414"/>
            <a:ext cx="36513" cy="201613"/>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43">
            <a:extLst>
              <a:ext uri="{FF2B5EF4-FFF2-40B4-BE49-F238E27FC236}">
                <a16:creationId xmlns:a16="http://schemas.microsoft.com/office/drawing/2014/main" id="{2A18A870-C7BF-A26A-DCC0-9B9A685FC67B}"/>
              </a:ext>
            </a:extLst>
          </p:cNvPr>
          <p:cNvSpPr>
            <a:spLocks/>
          </p:cNvSpPr>
          <p:nvPr/>
        </p:nvSpPr>
        <p:spPr bwMode="auto">
          <a:xfrm>
            <a:off x="4730621" y="3415139"/>
            <a:ext cx="123825" cy="114300"/>
          </a:xfrm>
          <a:custGeom>
            <a:avLst/>
            <a:gdLst>
              <a:gd name="T0" fmla="*/ 78 w 78"/>
              <a:gd name="T1" fmla="*/ 72 h 72"/>
              <a:gd name="T2" fmla="*/ 39 w 78"/>
              <a:gd name="T3" fmla="*/ 33 h 72"/>
              <a:gd name="T4" fmla="*/ 0 w 78"/>
              <a:gd name="T5" fmla="*/ 72 h 72"/>
              <a:gd name="T6" fmla="*/ 0 w 78"/>
              <a:gd name="T7" fmla="*/ 39 h 72"/>
              <a:gd name="T8" fmla="*/ 39 w 78"/>
              <a:gd name="T9" fmla="*/ 0 h 72"/>
              <a:gd name="T10" fmla="*/ 78 w 78"/>
              <a:gd name="T11" fmla="*/ 39 h 72"/>
              <a:gd name="T12" fmla="*/ 78 w 78"/>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8" y="72"/>
                </a:moveTo>
                <a:lnTo>
                  <a:pt x="39" y="33"/>
                </a:lnTo>
                <a:lnTo>
                  <a:pt x="0" y="72"/>
                </a:lnTo>
                <a:lnTo>
                  <a:pt x="0" y="39"/>
                </a:lnTo>
                <a:lnTo>
                  <a:pt x="39" y="0"/>
                </a:lnTo>
                <a:lnTo>
                  <a:pt x="78" y="39"/>
                </a:lnTo>
                <a:lnTo>
                  <a:pt x="78" y="72"/>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Parallelogram 55">
            <a:extLst>
              <a:ext uri="{FF2B5EF4-FFF2-40B4-BE49-F238E27FC236}">
                <a16:creationId xmlns:a16="http://schemas.microsoft.com/office/drawing/2014/main" id="{9D873F85-8730-3486-8DC4-509AED267C10}"/>
              </a:ext>
            </a:extLst>
          </p:cNvPr>
          <p:cNvSpPr/>
          <p:nvPr/>
        </p:nvSpPr>
        <p:spPr>
          <a:xfrm rot="7809820">
            <a:off x="9853797" y="2959795"/>
            <a:ext cx="910763" cy="182880"/>
          </a:xfrm>
          <a:prstGeom prst="parallelogram">
            <a:avLst/>
          </a:prstGeom>
          <a:solidFill>
            <a:srgbClr val="DBF5F4"/>
          </a:solidFill>
          <a:ln>
            <a:solidFill>
              <a:srgbClr val="DBF5F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Parallelogram 56">
            <a:extLst>
              <a:ext uri="{FF2B5EF4-FFF2-40B4-BE49-F238E27FC236}">
                <a16:creationId xmlns:a16="http://schemas.microsoft.com/office/drawing/2014/main" id="{7B650A77-BCC4-AA7F-B9F4-193D11082B9C}"/>
              </a:ext>
            </a:extLst>
          </p:cNvPr>
          <p:cNvSpPr/>
          <p:nvPr/>
        </p:nvSpPr>
        <p:spPr>
          <a:xfrm rot="14001507">
            <a:off x="9929318" y="3450566"/>
            <a:ext cx="665223" cy="182880"/>
          </a:xfrm>
          <a:prstGeom prst="parallelogram">
            <a:avLst/>
          </a:prstGeom>
          <a:solidFill>
            <a:srgbClr val="DBF5F4"/>
          </a:solidFill>
          <a:ln>
            <a:solidFill>
              <a:srgbClr val="DBF5F4"/>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90">
            <a:extLst>
              <a:ext uri="{FF2B5EF4-FFF2-40B4-BE49-F238E27FC236}">
                <a16:creationId xmlns:a16="http://schemas.microsoft.com/office/drawing/2014/main" id="{2EF44659-18B8-0193-E1E5-BB3125566B7A}"/>
              </a:ext>
            </a:extLst>
          </p:cNvPr>
          <p:cNvSpPr>
            <a:spLocks/>
          </p:cNvSpPr>
          <p:nvPr/>
        </p:nvSpPr>
        <p:spPr bwMode="auto">
          <a:xfrm>
            <a:off x="9284881" y="3926350"/>
            <a:ext cx="1808712" cy="1560743"/>
          </a:xfrm>
          <a:custGeom>
            <a:avLst/>
            <a:gdLst>
              <a:gd name="T0" fmla="*/ 428 w 570"/>
              <a:gd name="T1" fmla="*/ 0 h 494"/>
              <a:gd name="T2" fmla="*/ 143 w 570"/>
              <a:gd name="T3" fmla="*/ 0 h 494"/>
              <a:gd name="T4" fmla="*/ 0 w 570"/>
              <a:gd name="T5" fmla="*/ 246 h 494"/>
              <a:gd name="T6" fmla="*/ 143 w 570"/>
              <a:gd name="T7" fmla="*/ 494 h 494"/>
              <a:gd name="T8" fmla="*/ 428 w 570"/>
              <a:gd name="T9" fmla="*/ 494 h 494"/>
              <a:gd name="T10" fmla="*/ 570 w 570"/>
              <a:gd name="T11" fmla="*/ 246 h 494"/>
              <a:gd name="T12" fmla="*/ 428 w 570"/>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0" h="494">
                <a:moveTo>
                  <a:pt x="428" y="0"/>
                </a:moveTo>
                <a:lnTo>
                  <a:pt x="143" y="0"/>
                </a:lnTo>
                <a:lnTo>
                  <a:pt x="0" y="246"/>
                </a:lnTo>
                <a:lnTo>
                  <a:pt x="143" y="494"/>
                </a:lnTo>
                <a:lnTo>
                  <a:pt x="428" y="494"/>
                </a:lnTo>
                <a:lnTo>
                  <a:pt x="570" y="246"/>
                </a:lnTo>
                <a:lnTo>
                  <a:pt x="428" y="0"/>
                </a:lnTo>
                <a:close/>
              </a:path>
            </a:pathLst>
          </a:custGeom>
          <a:noFill/>
          <a:ln w="177800">
            <a:solidFill>
              <a:srgbClr val="DBF5F4"/>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06020FFA-74E5-E7C3-ECBF-1655E5A7D55A}"/>
              </a:ext>
            </a:extLst>
          </p:cNvPr>
          <p:cNvGrpSpPr/>
          <p:nvPr/>
        </p:nvGrpSpPr>
        <p:grpSpPr>
          <a:xfrm>
            <a:off x="7728274" y="4245014"/>
            <a:ext cx="1263898" cy="1326365"/>
            <a:chOff x="7750308" y="3940202"/>
            <a:chExt cx="1263898" cy="1326365"/>
          </a:xfrm>
        </p:grpSpPr>
        <p:sp>
          <p:nvSpPr>
            <p:cNvPr id="692" name="Parallelogram 691">
              <a:extLst>
                <a:ext uri="{FF2B5EF4-FFF2-40B4-BE49-F238E27FC236}">
                  <a16:creationId xmlns:a16="http://schemas.microsoft.com/office/drawing/2014/main" id="{0B84C924-4B2F-7122-7B68-EDF60BCF2359}"/>
                </a:ext>
              </a:extLst>
            </p:cNvPr>
            <p:cNvSpPr/>
            <p:nvPr/>
          </p:nvSpPr>
          <p:spPr>
            <a:xfrm rot="6534602">
              <a:off x="8261310" y="4510218"/>
              <a:ext cx="1322912" cy="182880"/>
            </a:xfrm>
            <a:prstGeom prst="parallelogram">
              <a:avLst/>
            </a:prstGeom>
            <a:solidFill>
              <a:srgbClr val="CADBE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Parallelogram 692">
              <a:extLst>
                <a:ext uri="{FF2B5EF4-FFF2-40B4-BE49-F238E27FC236}">
                  <a16:creationId xmlns:a16="http://schemas.microsoft.com/office/drawing/2014/main" id="{02DBB129-B66F-DD3F-6154-0403667405B3}"/>
                </a:ext>
              </a:extLst>
            </p:cNvPr>
            <p:cNvSpPr/>
            <p:nvPr/>
          </p:nvSpPr>
          <p:spPr>
            <a:xfrm>
              <a:off x="7750308" y="5083687"/>
              <a:ext cx="1096482" cy="182880"/>
            </a:xfrm>
            <a:prstGeom prst="parallelogram">
              <a:avLst/>
            </a:prstGeom>
            <a:solidFill>
              <a:srgbClr val="CADBE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0" name="Freeform 21">
            <a:extLst>
              <a:ext uri="{FF2B5EF4-FFF2-40B4-BE49-F238E27FC236}">
                <a16:creationId xmlns:a16="http://schemas.microsoft.com/office/drawing/2014/main" id="{D47CA25A-4D25-932D-F9F6-428701A0BAD4}"/>
              </a:ext>
            </a:extLst>
          </p:cNvPr>
          <p:cNvSpPr>
            <a:spLocks/>
          </p:cNvSpPr>
          <p:nvPr/>
        </p:nvSpPr>
        <p:spPr bwMode="auto">
          <a:xfrm>
            <a:off x="7150668" y="1162554"/>
            <a:ext cx="4841874" cy="557784"/>
          </a:xfrm>
          <a:custGeom>
            <a:avLst/>
            <a:gdLst>
              <a:gd name="T0" fmla="*/ 2342 w 2446"/>
              <a:gd name="T1" fmla="*/ 0 h 361"/>
              <a:gd name="T2" fmla="*/ 0 w 2446"/>
              <a:gd name="T3" fmla="*/ 0 h 361"/>
              <a:gd name="T4" fmla="*/ 104 w 2446"/>
              <a:gd name="T5" fmla="*/ 180 h 361"/>
              <a:gd name="T6" fmla="*/ 0 w 2446"/>
              <a:gd name="T7" fmla="*/ 361 h 361"/>
              <a:gd name="T8" fmla="*/ 2342 w 2446"/>
              <a:gd name="T9" fmla="*/ 361 h 361"/>
              <a:gd name="T10" fmla="*/ 2446 w 2446"/>
              <a:gd name="T11" fmla="*/ 180 h 361"/>
              <a:gd name="T12" fmla="*/ 2342 w 2446"/>
              <a:gd name="T13" fmla="*/ 0 h 361"/>
            </a:gdLst>
            <a:ahLst/>
            <a:cxnLst>
              <a:cxn ang="0">
                <a:pos x="T0" y="T1"/>
              </a:cxn>
              <a:cxn ang="0">
                <a:pos x="T2" y="T3"/>
              </a:cxn>
              <a:cxn ang="0">
                <a:pos x="T4" y="T5"/>
              </a:cxn>
              <a:cxn ang="0">
                <a:pos x="T6" y="T7"/>
              </a:cxn>
              <a:cxn ang="0">
                <a:pos x="T8" y="T9"/>
              </a:cxn>
              <a:cxn ang="0">
                <a:pos x="T10" y="T11"/>
              </a:cxn>
              <a:cxn ang="0">
                <a:pos x="T12" y="T13"/>
              </a:cxn>
            </a:cxnLst>
            <a:rect l="0" t="0" r="r" b="b"/>
            <a:pathLst>
              <a:path w="2446" h="361">
                <a:moveTo>
                  <a:pt x="2342" y="0"/>
                </a:moveTo>
                <a:lnTo>
                  <a:pt x="0" y="0"/>
                </a:lnTo>
                <a:lnTo>
                  <a:pt x="104" y="180"/>
                </a:lnTo>
                <a:lnTo>
                  <a:pt x="0" y="361"/>
                </a:lnTo>
                <a:lnTo>
                  <a:pt x="2342" y="361"/>
                </a:lnTo>
                <a:lnTo>
                  <a:pt x="2446" y="180"/>
                </a:lnTo>
                <a:lnTo>
                  <a:pt x="2342"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DC9305DB-DBE5-BEB7-18A0-032CB0C2D1D9}"/>
              </a:ext>
            </a:extLst>
          </p:cNvPr>
          <p:cNvSpPr txBox="1"/>
          <p:nvPr/>
        </p:nvSpPr>
        <p:spPr>
          <a:xfrm>
            <a:off x="8107845" y="1149059"/>
            <a:ext cx="4256572" cy="584775"/>
          </a:xfrm>
          <a:prstGeom prst="homePlate">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Service Delivery/Assess Next Steps:</a:t>
            </a:r>
            <a:b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Treatment Housing and Support</a:t>
            </a:r>
          </a:p>
        </p:txBody>
      </p:sp>
      <p:sp>
        <p:nvSpPr>
          <p:cNvPr id="62" name="Rectangle 29">
            <a:extLst>
              <a:ext uri="{FF2B5EF4-FFF2-40B4-BE49-F238E27FC236}">
                <a16:creationId xmlns:a16="http://schemas.microsoft.com/office/drawing/2014/main" id="{D1899109-D5CF-D130-1BB7-527948B33B47}"/>
              </a:ext>
            </a:extLst>
          </p:cNvPr>
          <p:cNvSpPr>
            <a:spLocks noChangeArrowheads="1"/>
          </p:cNvSpPr>
          <p:nvPr/>
        </p:nvSpPr>
        <p:spPr bwMode="auto">
          <a:xfrm>
            <a:off x="9520153" y="3939327"/>
            <a:ext cx="388938"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31">
            <a:extLst>
              <a:ext uri="{FF2B5EF4-FFF2-40B4-BE49-F238E27FC236}">
                <a16:creationId xmlns:a16="http://schemas.microsoft.com/office/drawing/2014/main" id="{32A60524-1EB3-08A4-5371-DD27367C8E6F}"/>
              </a:ext>
            </a:extLst>
          </p:cNvPr>
          <p:cNvSpPr>
            <a:spLocks/>
          </p:cNvSpPr>
          <p:nvPr/>
        </p:nvSpPr>
        <p:spPr bwMode="auto">
          <a:xfrm>
            <a:off x="9892408" y="3896464"/>
            <a:ext cx="114300" cy="122238"/>
          </a:xfrm>
          <a:custGeom>
            <a:avLst/>
            <a:gdLst>
              <a:gd name="T0" fmla="*/ 0 w 72"/>
              <a:gd name="T1" fmla="*/ 77 h 77"/>
              <a:gd name="T2" fmla="*/ 38 w 72"/>
              <a:gd name="T3" fmla="*/ 38 h 77"/>
              <a:gd name="T4" fmla="*/ 0 w 72"/>
              <a:gd name="T5" fmla="*/ 0 h 77"/>
              <a:gd name="T6" fmla="*/ 33 w 72"/>
              <a:gd name="T7" fmla="*/ 0 h 77"/>
              <a:gd name="T8" fmla="*/ 72 w 72"/>
              <a:gd name="T9" fmla="*/ 38 h 77"/>
              <a:gd name="T10" fmla="*/ 33 w 72"/>
              <a:gd name="T11" fmla="*/ 77 h 77"/>
              <a:gd name="T12" fmla="*/ 0 w 72"/>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2" h="77">
                <a:moveTo>
                  <a:pt x="0" y="77"/>
                </a:moveTo>
                <a:lnTo>
                  <a:pt x="38" y="38"/>
                </a:lnTo>
                <a:lnTo>
                  <a:pt x="0" y="0"/>
                </a:lnTo>
                <a:lnTo>
                  <a:pt x="33" y="0"/>
                </a:lnTo>
                <a:lnTo>
                  <a:pt x="72" y="38"/>
                </a:lnTo>
                <a:lnTo>
                  <a:pt x="33" y="77"/>
                </a:lnTo>
                <a:lnTo>
                  <a:pt x="0" y="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Rectangle 33">
            <a:extLst>
              <a:ext uri="{FF2B5EF4-FFF2-40B4-BE49-F238E27FC236}">
                <a16:creationId xmlns:a16="http://schemas.microsoft.com/office/drawing/2014/main" id="{FA9032B2-B8E9-5DB6-448B-427C3215920E}"/>
              </a:ext>
            </a:extLst>
          </p:cNvPr>
          <p:cNvSpPr>
            <a:spLocks noChangeArrowheads="1"/>
          </p:cNvSpPr>
          <p:nvPr/>
        </p:nvSpPr>
        <p:spPr bwMode="auto">
          <a:xfrm>
            <a:off x="9840828" y="5288702"/>
            <a:ext cx="38735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35">
            <a:extLst>
              <a:ext uri="{FF2B5EF4-FFF2-40B4-BE49-F238E27FC236}">
                <a16:creationId xmlns:a16="http://schemas.microsoft.com/office/drawing/2014/main" id="{48144D2D-4598-1B20-EBC3-91B12D5394F7}"/>
              </a:ext>
            </a:extLst>
          </p:cNvPr>
          <p:cNvSpPr>
            <a:spLocks/>
          </p:cNvSpPr>
          <p:nvPr/>
        </p:nvSpPr>
        <p:spPr bwMode="auto">
          <a:xfrm>
            <a:off x="9799553" y="5245839"/>
            <a:ext cx="114300" cy="123825"/>
          </a:xfrm>
          <a:custGeom>
            <a:avLst/>
            <a:gdLst>
              <a:gd name="T0" fmla="*/ 72 w 72"/>
              <a:gd name="T1" fmla="*/ 0 h 78"/>
              <a:gd name="T2" fmla="*/ 33 w 72"/>
              <a:gd name="T3" fmla="*/ 38 h 78"/>
              <a:gd name="T4" fmla="*/ 72 w 72"/>
              <a:gd name="T5" fmla="*/ 78 h 78"/>
              <a:gd name="T6" fmla="*/ 38 w 72"/>
              <a:gd name="T7" fmla="*/ 78 h 78"/>
              <a:gd name="T8" fmla="*/ 0 w 72"/>
              <a:gd name="T9" fmla="*/ 38 h 78"/>
              <a:gd name="T10" fmla="*/ 38 w 72"/>
              <a:gd name="T11" fmla="*/ 0 h 78"/>
              <a:gd name="T12" fmla="*/ 72 w 72"/>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72" y="0"/>
                </a:moveTo>
                <a:lnTo>
                  <a:pt x="33" y="38"/>
                </a:lnTo>
                <a:lnTo>
                  <a:pt x="72" y="78"/>
                </a:lnTo>
                <a:lnTo>
                  <a:pt x="38" y="78"/>
                </a:lnTo>
                <a:lnTo>
                  <a:pt x="0" y="38"/>
                </a:lnTo>
                <a:lnTo>
                  <a:pt x="38" y="0"/>
                </a:lnTo>
                <a:lnTo>
                  <a:pt x="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37">
            <a:extLst>
              <a:ext uri="{FF2B5EF4-FFF2-40B4-BE49-F238E27FC236}">
                <a16:creationId xmlns:a16="http://schemas.microsoft.com/office/drawing/2014/main" id="{57D392A0-F725-F24D-2A84-AD1DC323712F}"/>
              </a:ext>
            </a:extLst>
          </p:cNvPr>
          <p:cNvSpPr>
            <a:spLocks/>
          </p:cNvSpPr>
          <p:nvPr/>
        </p:nvSpPr>
        <p:spPr bwMode="auto">
          <a:xfrm>
            <a:off x="10555203" y="4175864"/>
            <a:ext cx="215900" cy="357188"/>
          </a:xfrm>
          <a:custGeom>
            <a:avLst/>
            <a:gdLst>
              <a:gd name="T0" fmla="*/ 0 w 136"/>
              <a:gd name="T1" fmla="*/ 11 h 225"/>
              <a:gd name="T2" fmla="*/ 116 w 136"/>
              <a:gd name="T3" fmla="*/ 225 h 225"/>
              <a:gd name="T4" fmla="*/ 136 w 136"/>
              <a:gd name="T5" fmla="*/ 215 h 225"/>
              <a:gd name="T6" fmla="*/ 20 w 136"/>
              <a:gd name="T7" fmla="*/ 0 h 225"/>
              <a:gd name="T8" fmla="*/ 0 w 136"/>
              <a:gd name="T9" fmla="*/ 11 h 225"/>
            </a:gdLst>
            <a:ahLst/>
            <a:cxnLst>
              <a:cxn ang="0">
                <a:pos x="T0" y="T1"/>
              </a:cxn>
              <a:cxn ang="0">
                <a:pos x="T2" y="T3"/>
              </a:cxn>
              <a:cxn ang="0">
                <a:pos x="T4" y="T5"/>
              </a:cxn>
              <a:cxn ang="0">
                <a:pos x="T6" y="T7"/>
              </a:cxn>
              <a:cxn ang="0">
                <a:pos x="T8" y="T9"/>
              </a:cxn>
            </a:cxnLst>
            <a:rect l="0" t="0" r="r" b="b"/>
            <a:pathLst>
              <a:path w="136" h="225">
                <a:moveTo>
                  <a:pt x="0" y="11"/>
                </a:moveTo>
                <a:lnTo>
                  <a:pt x="116" y="225"/>
                </a:lnTo>
                <a:lnTo>
                  <a:pt x="136" y="215"/>
                </a:lnTo>
                <a:lnTo>
                  <a:pt x="20" y="0"/>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39">
            <a:extLst>
              <a:ext uri="{FF2B5EF4-FFF2-40B4-BE49-F238E27FC236}">
                <a16:creationId xmlns:a16="http://schemas.microsoft.com/office/drawing/2014/main" id="{BAD782E5-D4DB-9ADC-8CCE-0435B8FC71C7}"/>
              </a:ext>
            </a:extLst>
          </p:cNvPr>
          <p:cNvSpPr>
            <a:spLocks/>
          </p:cNvSpPr>
          <p:nvPr/>
        </p:nvSpPr>
        <p:spPr bwMode="auto">
          <a:xfrm>
            <a:off x="10720649" y="4433039"/>
            <a:ext cx="133350" cy="130175"/>
          </a:xfrm>
          <a:custGeom>
            <a:avLst/>
            <a:gdLst>
              <a:gd name="T0" fmla="*/ 0 w 84"/>
              <a:gd name="T1" fmla="*/ 36 h 82"/>
              <a:gd name="T2" fmla="*/ 53 w 84"/>
              <a:gd name="T3" fmla="*/ 52 h 82"/>
              <a:gd name="T4" fmla="*/ 68 w 84"/>
              <a:gd name="T5" fmla="*/ 0 h 82"/>
              <a:gd name="T6" fmla="*/ 84 w 84"/>
              <a:gd name="T7" fmla="*/ 28 h 82"/>
              <a:gd name="T8" fmla="*/ 68 w 84"/>
              <a:gd name="T9" fmla="*/ 82 h 82"/>
              <a:gd name="T10" fmla="*/ 16 w 84"/>
              <a:gd name="T11" fmla="*/ 66 h 82"/>
              <a:gd name="T12" fmla="*/ 0 w 84"/>
              <a:gd name="T13" fmla="*/ 36 h 82"/>
            </a:gdLst>
            <a:ahLst/>
            <a:cxnLst>
              <a:cxn ang="0">
                <a:pos x="T0" y="T1"/>
              </a:cxn>
              <a:cxn ang="0">
                <a:pos x="T2" y="T3"/>
              </a:cxn>
              <a:cxn ang="0">
                <a:pos x="T4" y="T5"/>
              </a:cxn>
              <a:cxn ang="0">
                <a:pos x="T6" y="T7"/>
              </a:cxn>
              <a:cxn ang="0">
                <a:pos x="T8" y="T9"/>
              </a:cxn>
              <a:cxn ang="0">
                <a:pos x="T10" y="T11"/>
              </a:cxn>
              <a:cxn ang="0">
                <a:pos x="T12" y="T13"/>
              </a:cxn>
            </a:cxnLst>
            <a:rect l="0" t="0" r="r" b="b"/>
            <a:pathLst>
              <a:path w="84" h="82">
                <a:moveTo>
                  <a:pt x="0" y="36"/>
                </a:moveTo>
                <a:lnTo>
                  <a:pt x="53" y="52"/>
                </a:lnTo>
                <a:lnTo>
                  <a:pt x="68" y="0"/>
                </a:lnTo>
                <a:lnTo>
                  <a:pt x="84" y="28"/>
                </a:lnTo>
                <a:lnTo>
                  <a:pt x="68" y="82"/>
                </a:lnTo>
                <a:lnTo>
                  <a:pt x="16" y="66"/>
                </a:lnTo>
                <a:lnTo>
                  <a:pt x="0" y="3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66">
            <a:extLst>
              <a:ext uri="{FF2B5EF4-FFF2-40B4-BE49-F238E27FC236}">
                <a16:creationId xmlns:a16="http://schemas.microsoft.com/office/drawing/2014/main" id="{CA889A1E-E334-CA4E-F4E6-E5389FBAFF99}"/>
              </a:ext>
            </a:extLst>
          </p:cNvPr>
          <p:cNvSpPr>
            <a:spLocks noEditPoints="1"/>
          </p:cNvSpPr>
          <p:nvPr/>
        </p:nvSpPr>
        <p:spPr bwMode="auto">
          <a:xfrm>
            <a:off x="9142328" y="3855189"/>
            <a:ext cx="1789113" cy="1550988"/>
          </a:xfrm>
          <a:custGeom>
            <a:avLst/>
            <a:gdLst>
              <a:gd name="T0" fmla="*/ 452 w 1127"/>
              <a:gd name="T1" fmla="*/ 954 h 977"/>
              <a:gd name="T2" fmla="*/ 414 w 1127"/>
              <a:gd name="T3" fmla="*/ 914 h 977"/>
              <a:gd name="T4" fmla="*/ 452 w 1127"/>
              <a:gd name="T5" fmla="*/ 876 h 977"/>
              <a:gd name="T6" fmla="*/ 486 w 1127"/>
              <a:gd name="T7" fmla="*/ 876 h 977"/>
              <a:gd name="T8" fmla="*/ 458 w 1127"/>
              <a:gd name="T9" fmla="*/ 903 h 977"/>
              <a:gd name="T10" fmla="*/ 684 w 1127"/>
              <a:gd name="T11" fmla="*/ 903 h 977"/>
              <a:gd name="T12" fmla="*/ 684 w 1127"/>
              <a:gd name="T13" fmla="*/ 926 h 977"/>
              <a:gd name="T14" fmla="*/ 458 w 1127"/>
              <a:gd name="T15" fmla="*/ 926 h 977"/>
              <a:gd name="T16" fmla="*/ 486 w 1127"/>
              <a:gd name="T17" fmla="*/ 954 h 977"/>
              <a:gd name="T18" fmla="*/ 452 w 1127"/>
              <a:gd name="T19" fmla="*/ 954 h 977"/>
              <a:gd name="T20" fmla="*/ 997 w 1127"/>
              <a:gd name="T21" fmla="*/ 412 h 977"/>
              <a:gd name="T22" fmla="*/ 890 w 1127"/>
              <a:gd name="T23" fmla="*/ 213 h 977"/>
              <a:gd name="T24" fmla="*/ 910 w 1127"/>
              <a:gd name="T25" fmla="*/ 202 h 977"/>
              <a:gd name="T26" fmla="*/ 1018 w 1127"/>
              <a:gd name="T27" fmla="*/ 400 h 977"/>
              <a:gd name="T28" fmla="*/ 1028 w 1127"/>
              <a:gd name="T29" fmla="*/ 364 h 977"/>
              <a:gd name="T30" fmla="*/ 1044 w 1127"/>
              <a:gd name="T31" fmla="*/ 392 h 977"/>
              <a:gd name="T32" fmla="*/ 1028 w 1127"/>
              <a:gd name="T33" fmla="*/ 446 h 977"/>
              <a:gd name="T34" fmla="*/ 976 w 1127"/>
              <a:gd name="T35" fmla="*/ 430 h 977"/>
              <a:gd name="T36" fmla="*/ 960 w 1127"/>
              <a:gd name="T37" fmla="*/ 400 h 977"/>
              <a:gd name="T38" fmla="*/ 997 w 1127"/>
              <a:gd name="T39" fmla="*/ 412 h 977"/>
              <a:gd name="T40" fmla="*/ 355 w 1127"/>
              <a:gd name="T41" fmla="*/ 128 h 977"/>
              <a:gd name="T42" fmla="*/ 771 w 1127"/>
              <a:gd name="T43" fmla="*/ 128 h 977"/>
              <a:gd name="T44" fmla="*/ 980 w 1127"/>
              <a:gd name="T45" fmla="*/ 489 h 977"/>
              <a:gd name="T46" fmla="*/ 771 w 1127"/>
              <a:gd name="T47" fmla="*/ 850 h 977"/>
              <a:gd name="T48" fmla="*/ 355 w 1127"/>
              <a:gd name="T49" fmla="*/ 850 h 977"/>
              <a:gd name="T50" fmla="*/ 147 w 1127"/>
              <a:gd name="T51" fmla="*/ 489 h 977"/>
              <a:gd name="T52" fmla="*/ 355 w 1127"/>
              <a:gd name="T53" fmla="*/ 128 h 977"/>
              <a:gd name="T54" fmla="*/ 747 w 1127"/>
              <a:gd name="T55" fmla="*/ 0 h 977"/>
              <a:gd name="T56" fmla="*/ 281 w 1127"/>
              <a:gd name="T57" fmla="*/ 0 h 977"/>
              <a:gd name="T58" fmla="*/ 263 w 1127"/>
              <a:gd name="T59" fmla="*/ 32 h 977"/>
              <a:gd name="T60" fmla="*/ 252 w 1127"/>
              <a:gd name="T61" fmla="*/ 53 h 977"/>
              <a:gd name="T62" fmla="*/ 464 w 1127"/>
              <a:gd name="T63" fmla="*/ 53 h 977"/>
              <a:gd name="T64" fmla="*/ 437 w 1127"/>
              <a:gd name="T65" fmla="*/ 26 h 977"/>
              <a:gd name="T66" fmla="*/ 470 w 1127"/>
              <a:gd name="T67" fmla="*/ 26 h 977"/>
              <a:gd name="T68" fmla="*/ 509 w 1127"/>
              <a:gd name="T69" fmla="*/ 64 h 977"/>
              <a:gd name="T70" fmla="*/ 470 w 1127"/>
              <a:gd name="T71" fmla="*/ 103 h 977"/>
              <a:gd name="T72" fmla="*/ 437 w 1127"/>
              <a:gd name="T73" fmla="*/ 103 h 977"/>
              <a:gd name="T74" fmla="*/ 464 w 1127"/>
              <a:gd name="T75" fmla="*/ 76 h 977"/>
              <a:gd name="T76" fmla="*/ 238 w 1127"/>
              <a:gd name="T77" fmla="*/ 76 h 977"/>
              <a:gd name="T78" fmla="*/ 238 w 1127"/>
              <a:gd name="T79" fmla="*/ 76 h 977"/>
              <a:gd name="T80" fmla="*/ 0 w 1127"/>
              <a:gd name="T81" fmla="*/ 489 h 977"/>
              <a:gd name="T82" fmla="*/ 281 w 1127"/>
              <a:gd name="T83" fmla="*/ 977 h 977"/>
              <a:gd name="T84" fmla="*/ 845 w 1127"/>
              <a:gd name="T85" fmla="*/ 977 h 977"/>
              <a:gd name="T86" fmla="*/ 1127 w 1127"/>
              <a:gd name="T87" fmla="*/ 489 h 977"/>
              <a:gd name="T88" fmla="*/ 917 w 1127"/>
              <a:gd name="T89" fmla="*/ 126 h 977"/>
              <a:gd name="T90" fmla="*/ 844 w 1127"/>
              <a:gd name="T91" fmla="*/ 168 h 977"/>
              <a:gd name="T92" fmla="*/ 747 w 1127"/>
              <a:gd name="T93"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7" h="977">
                <a:moveTo>
                  <a:pt x="452" y="954"/>
                </a:moveTo>
                <a:lnTo>
                  <a:pt x="414" y="914"/>
                </a:lnTo>
                <a:lnTo>
                  <a:pt x="452" y="876"/>
                </a:lnTo>
                <a:lnTo>
                  <a:pt x="486" y="876"/>
                </a:lnTo>
                <a:lnTo>
                  <a:pt x="458" y="903"/>
                </a:lnTo>
                <a:lnTo>
                  <a:pt x="684" y="903"/>
                </a:lnTo>
                <a:lnTo>
                  <a:pt x="684" y="926"/>
                </a:lnTo>
                <a:lnTo>
                  <a:pt x="458" y="926"/>
                </a:lnTo>
                <a:lnTo>
                  <a:pt x="486" y="954"/>
                </a:lnTo>
                <a:lnTo>
                  <a:pt x="452" y="954"/>
                </a:lnTo>
                <a:moveTo>
                  <a:pt x="997" y="412"/>
                </a:moveTo>
                <a:lnTo>
                  <a:pt x="890" y="213"/>
                </a:lnTo>
                <a:lnTo>
                  <a:pt x="910" y="202"/>
                </a:lnTo>
                <a:lnTo>
                  <a:pt x="1018" y="400"/>
                </a:lnTo>
                <a:lnTo>
                  <a:pt x="1028" y="364"/>
                </a:lnTo>
                <a:lnTo>
                  <a:pt x="1044" y="392"/>
                </a:lnTo>
                <a:lnTo>
                  <a:pt x="1028" y="446"/>
                </a:lnTo>
                <a:lnTo>
                  <a:pt x="976" y="430"/>
                </a:lnTo>
                <a:lnTo>
                  <a:pt x="960" y="400"/>
                </a:lnTo>
                <a:lnTo>
                  <a:pt x="997" y="412"/>
                </a:lnTo>
                <a:moveTo>
                  <a:pt x="355" y="128"/>
                </a:moveTo>
                <a:lnTo>
                  <a:pt x="771" y="128"/>
                </a:lnTo>
                <a:lnTo>
                  <a:pt x="980" y="489"/>
                </a:lnTo>
                <a:lnTo>
                  <a:pt x="771" y="850"/>
                </a:lnTo>
                <a:lnTo>
                  <a:pt x="355" y="850"/>
                </a:lnTo>
                <a:lnTo>
                  <a:pt x="147" y="489"/>
                </a:lnTo>
                <a:lnTo>
                  <a:pt x="355" y="128"/>
                </a:lnTo>
                <a:moveTo>
                  <a:pt x="747" y="0"/>
                </a:moveTo>
                <a:lnTo>
                  <a:pt x="281" y="0"/>
                </a:lnTo>
                <a:lnTo>
                  <a:pt x="263" y="32"/>
                </a:lnTo>
                <a:lnTo>
                  <a:pt x="252" y="53"/>
                </a:lnTo>
                <a:lnTo>
                  <a:pt x="464" y="53"/>
                </a:lnTo>
                <a:lnTo>
                  <a:pt x="437" y="26"/>
                </a:lnTo>
                <a:lnTo>
                  <a:pt x="470" y="26"/>
                </a:lnTo>
                <a:lnTo>
                  <a:pt x="509" y="64"/>
                </a:lnTo>
                <a:lnTo>
                  <a:pt x="470" y="103"/>
                </a:lnTo>
                <a:lnTo>
                  <a:pt x="437" y="103"/>
                </a:lnTo>
                <a:lnTo>
                  <a:pt x="464" y="76"/>
                </a:lnTo>
                <a:lnTo>
                  <a:pt x="238" y="76"/>
                </a:lnTo>
                <a:lnTo>
                  <a:pt x="238" y="76"/>
                </a:lnTo>
                <a:lnTo>
                  <a:pt x="0" y="489"/>
                </a:lnTo>
                <a:lnTo>
                  <a:pt x="281" y="977"/>
                </a:lnTo>
                <a:lnTo>
                  <a:pt x="845" y="977"/>
                </a:lnTo>
                <a:lnTo>
                  <a:pt x="1127" y="489"/>
                </a:lnTo>
                <a:lnTo>
                  <a:pt x="917" y="126"/>
                </a:lnTo>
                <a:lnTo>
                  <a:pt x="844" y="168"/>
                </a:lnTo>
                <a:lnTo>
                  <a:pt x="74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68">
            <a:extLst>
              <a:ext uri="{FF2B5EF4-FFF2-40B4-BE49-F238E27FC236}">
                <a16:creationId xmlns:a16="http://schemas.microsoft.com/office/drawing/2014/main" id="{EA6CB00E-61E3-ABB7-44B6-BA0669C70CD9}"/>
              </a:ext>
            </a:extLst>
          </p:cNvPr>
          <p:cNvSpPr>
            <a:spLocks/>
          </p:cNvSpPr>
          <p:nvPr/>
        </p:nvSpPr>
        <p:spPr bwMode="auto">
          <a:xfrm>
            <a:off x="9520153" y="3939327"/>
            <a:ext cx="376238" cy="36513"/>
          </a:xfrm>
          <a:custGeom>
            <a:avLst/>
            <a:gdLst>
              <a:gd name="T0" fmla="*/ 226 w 237"/>
              <a:gd name="T1" fmla="*/ 0 h 23"/>
              <a:gd name="T2" fmla="*/ 14 w 237"/>
              <a:gd name="T3" fmla="*/ 0 h 23"/>
              <a:gd name="T4" fmla="*/ 0 w 237"/>
              <a:gd name="T5" fmla="*/ 23 h 23"/>
              <a:gd name="T6" fmla="*/ 0 w 237"/>
              <a:gd name="T7" fmla="*/ 23 h 23"/>
              <a:gd name="T8" fmla="*/ 226 w 237"/>
              <a:gd name="T9" fmla="*/ 23 h 23"/>
              <a:gd name="T10" fmla="*/ 237 w 237"/>
              <a:gd name="T11" fmla="*/ 11 h 23"/>
              <a:gd name="T12" fmla="*/ 226 w 237"/>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237" h="23">
                <a:moveTo>
                  <a:pt x="226" y="0"/>
                </a:moveTo>
                <a:lnTo>
                  <a:pt x="14" y="0"/>
                </a:lnTo>
                <a:lnTo>
                  <a:pt x="0" y="23"/>
                </a:lnTo>
                <a:lnTo>
                  <a:pt x="0" y="23"/>
                </a:lnTo>
                <a:lnTo>
                  <a:pt x="226" y="23"/>
                </a:lnTo>
                <a:lnTo>
                  <a:pt x="237" y="11"/>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70">
            <a:extLst>
              <a:ext uri="{FF2B5EF4-FFF2-40B4-BE49-F238E27FC236}">
                <a16:creationId xmlns:a16="http://schemas.microsoft.com/office/drawing/2014/main" id="{F5FB403B-FD61-71A1-9C61-0BCD4692BEE0}"/>
              </a:ext>
            </a:extLst>
          </p:cNvPr>
          <p:cNvSpPr>
            <a:spLocks/>
          </p:cNvSpPr>
          <p:nvPr/>
        </p:nvSpPr>
        <p:spPr bwMode="auto">
          <a:xfrm>
            <a:off x="9892408" y="3896464"/>
            <a:ext cx="114300" cy="122238"/>
          </a:xfrm>
          <a:custGeom>
            <a:avLst/>
            <a:gdLst>
              <a:gd name="T0" fmla="*/ 33 w 72"/>
              <a:gd name="T1" fmla="*/ 0 h 77"/>
              <a:gd name="T2" fmla="*/ 0 w 72"/>
              <a:gd name="T3" fmla="*/ 0 h 77"/>
              <a:gd name="T4" fmla="*/ 27 w 72"/>
              <a:gd name="T5" fmla="*/ 27 h 77"/>
              <a:gd name="T6" fmla="*/ 38 w 72"/>
              <a:gd name="T7" fmla="*/ 38 h 77"/>
              <a:gd name="T8" fmla="*/ 27 w 72"/>
              <a:gd name="T9" fmla="*/ 50 h 77"/>
              <a:gd name="T10" fmla="*/ 0 w 72"/>
              <a:gd name="T11" fmla="*/ 77 h 77"/>
              <a:gd name="T12" fmla="*/ 33 w 72"/>
              <a:gd name="T13" fmla="*/ 77 h 77"/>
              <a:gd name="T14" fmla="*/ 72 w 72"/>
              <a:gd name="T15" fmla="*/ 38 h 77"/>
              <a:gd name="T16" fmla="*/ 33 w 7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7">
                <a:moveTo>
                  <a:pt x="33" y="0"/>
                </a:moveTo>
                <a:lnTo>
                  <a:pt x="0" y="0"/>
                </a:lnTo>
                <a:lnTo>
                  <a:pt x="27" y="27"/>
                </a:lnTo>
                <a:lnTo>
                  <a:pt x="38" y="38"/>
                </a:lnTo>
                <a:lnTo>
                  <a:pt x="27" y="50"/>
                </a:lnTo>
                <a:lnTo>
                  <a:pt x="0" y="77"/>
                </a:lnTo>
                <a:lnTo>
                  <a:pt x="33" y="77"/>
                </a:lnTo>
                <a:lnTo>
                  <a:pt x="72" y="38"/>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72">
            <a:extLst>
              <a:ext uri="{FF2B5EF4-FFF2-40B4-BE49-F238E27FC236}">
                <a16:creationId xmlns:a16="http://schemas.microsoft.com/office/drawing/2014/main" id="{862AE0B3-E4B6-F86B-3208-1D3AEC9108ED}"/>
              </a:ext>
            </a:extLst>
          </p:cNvPr>
          <p:cNvSpPr>
            <a:spLocks/>
          </p:cNvSpPr>
          <p:nvPr/>
        </p:nvSpPr>
        <p:spPr bwMode="auto">
          <a:xfrm>
            <a:off x="9851941" y="5288702"/>
            <a:ext cx="376238" cy="36513"/>
          </a:xfrm>
          <a:custGeom>
            <a:avLst/>
            <a:gdLst>
              <a:gd name="T0" fmla="*/ 237 w 237"/>
              <a:gd name="T1" fmla="*/ 0 h 23"/>
              <a:gd name="T2" fmla="*/ 11 w 237"/>
              <a:gd name="T3" fmla="*/ 0 h 23"/>
              <a:gd name="T4" fmla="*/ 0 w 237"/>
              <a:gd name="T5" fmla="*/ 11 h 23"/>
              <a:gd name="T6" fmla="*/ 11 w 237"/>
              <a:gd name="T7" fmla="*/ 23 h 23"/>
              <a:gd name="T8" fmla="*/ 237 w 237"/>
              <a:gd name="T9" fmla="*/ 23 h 23"/>
              <a:gd name="T10" fmla="*/ 237 w 237"/>
              <a:gd name="T11" fmla="*/ 0 h 23"/>
            </a:gdLst>
            <a:ahLst/>
            <a:cxnLst>
              <a:cxn ang="0">
                <a:pos x="T0" y="T1"/>
              </a:cxn>
              <a:cxn ang="0">
                <a:pos x="T2" y="T3"/>
              </a:cxn>
              <a:cxn ang="0">
                <a:pos x="T4" y="T5"/>
              </a:cxn>
              <a:cxn ang="0">
                <a:pos x="T6" y="T7"/>
              </a:cxn>
              <a:cxn ang="0">
                <a:pos x="T8" y="T9"/>
              </a:cxn>
              <a:cxn ang="0">
                <a:pos x="T10" y="T11"/>
              </a:cxn>
            </a:cxnLst>
            <a:rect l="0" t="0" r="r" b="b"/>
            <a:pathLst>
              <a:path w="237" h="23">
                <a:moveTo>
                  <a:pt x="237" y="0"/>
                </a:moveTo>
                <a:lnTo>
                  <a:pt x="11" y="0"/>
                </a:lnTo>
                <a:lnTo>
                  <a:pt x="0" y="11"/>
                </a:lnTo>
                <a:lnTo>
                  <a:pt x="11" y="23"/>
                </a:lnTo>
                <a:lnTo>
                  <a:pt x="237" y="23"/>
                </a:lnTo>
                <a:lnTo>
                  <a:pt x="23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4" name="Group 583">
            <a:extLst>
              <a:ext uri="{FF2B5EF4-FFF2-40B4-BE49-F238E27FC236}">
                <a16:creationId xmlns:a16="http://schemas.microsoft.com/office/drawing/2014/main" id="{0CC8E31C-710A-D19B-3134-4F46EDD6820B}"/>
              </a:ext>
            </a:extLst>
          </p:cNvPr>
          <p:cNvGrpSpPr/>
          <p:nvPr/>
        </p:nvGrpSpPr>
        <p:grpSpPr>
          <a:xfrm>
            <a:off x="9798737" y="5425966"/>
            <a:ext cx="428626" cy="123825"/>
            <a:chOff x="9888091" y="4941027"/>
            <a:chExt cx="428626" cy="123825"/>
          </a:xfrm>
        </p:grpSpPr>
        <p:sp>
          <p:nvSpPr>
            <p:cNvPr id="653" name="Freeform 71">
              <a:extLst>
                <a:ext uri="{FF2B5EF4-FFF2-40B4-BE49-F238E27FC236}">
                  <a16:creationId xmlns:a16="http://schemas.microsoft.com/office/drawing/2014/main" id="{8AD7D31A-C5BE-2F18-82B3-C0C580CA8C63}"/>
                </a:ext>
              </a:extLst>
            </p:cNvPr>
            <p:cNvSpPr>
              <a:spLocks/>
            </p:cNvSpPr>
            <p:nvPr/>
          </p:nvSpPr>
          <p:spPr bwMode="auto">
            <a:xfrm>
              <a:off x="9940479" y="4983890"/>
              <a:ext cx="376238" cy="36513"/>
            </a:xfrm>
            <a:custGeom>
              <a:avLst/>
              <a:gdLst>
                <a:gd name="T0" fmla="*/ 237 w 237"/>
                <a:gd name="T1" fmla="*/ 0 h 23"/>
                <a:gd name="T2" fmla="*/ 11 w 237"/>
                <a:gd name="T3" fmla="*/ 0 h 23"/>
                <a:gd name="T4" fmla="*/ 0 w 237"/>
                <a:gd name="T5" fmla="*/ 11 h 23"/>
                <a:gd name="T6" fmla="*/ 11 w 237"/>
                <a:gd name="T7" fmla="*/ 23 h 23"/>
                <a:gd name="T8" fmla="*/ 237 w 237"/>
                <a:gd name="T9" fmla="*/ 23 h 23"/>
                <a:gd name="T10" fmla="*/ 237 w 237"/>
                <a:gd name="T11" fmla="*/ 0 h 23"/>
              </a:gdLst>
              <a:ahLst/>
              <a:cxnLst>
                <a:cxn ang="0">
                  <a:pos x="T0" y="T1"/>
                </a:cxn>
                <a:cxn ang="0">
                  <a:pos x="T2" y="T3"/>
                </a:cxn>
                <a:cxn ang="0">
                  <a:pos x="T4" y="T5"/>
                </a:cxn>
                <a:cxn ang="0">
                  <a:pos x="T6" y="T7"/>
                </a:cxn>
                <a:cxn ang="0">
                  <a:pos x="T8" y="T9"/>
                </a:cxn>
                <a:cxn ang="0">
                  <a:pos x="T10" y="T11"/>
                </a:cxn>
              </a:cxnLst>
              <a:rect l="0" t="0" r="r" b="b"/>
              <a:pathLst>
                <a:path w="237" h="23">
                  <a:moveTo>
                    <a:pt x="237" y="0"/>
                  </a:moveTo>
                  <a:lnTo>
                    <a:pt x="11" y="0"/>
                  </a:lnTo>
                  <a:lnTo>
                    <a:pt x="0" y="11"/>
                  </a:lnTo>
                  <a:lnTo>
                    <a:pt x="11" y="23"/>
                  </a:lnTo>
                  <a:lnTo>
                    <a:pt x="237" y="23"/>
                  </a:lnTo>
                  <a:lnTo>
                    <a:pt x="237"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73">
              <a:extLst>
                <a:ext uri="{FF2B5EF4-FFF2-40B4-BE49-F238E27FC236}">
                  <a16:creationId xmlns:a16="http://schemas.microsoft.com/office/drawing/2014/main" id="{AAA25E75-8F3A-931E-4D82-A0DA581AF678}"/>
                </a:ext>
              </a:extLst>
            </p:cNvPr>
            <p:cNvSpPr>
              <a:spLocks/>
            </p:cNvSpPr>
            <p:nvPr/>
          </p:nvSpPr>
          <p:spPr bwMode="auto">
            <a:xfrm>
              <a:off x="9888091" y="4941027"/>
              <a:ext cx="114300" cy="123825"/>
            </a:xfrm>
            <a:custGeom>
              <a:avLst/>
              <a:gdLst>
                <a:gd name="T0" fmla="*/ 72 w 72"/>
                <a:gd name="T1" fmla="*/ 0 h 78"/>
                <a:gd name="T2" fmla="*/ 38 w 72"/>
                <a:gd name="T3" fmla="*/ 0 h 78"/>
                <a:gd name="T4" fmla="*/ 0 w 72"/>
                <a:gd name="T5" fmla="*/ 38 h 78"/>
                <a:gd name="T6" fmla="*/ 38 w 72"/>
                <a:gd name="T7" fmla="*/ 78 h 78"/>
                <a:gd name="T8" fmla="*/ 72 w 72"/>
                <a:gd name="T9" fmla="*/ 78 h 78"/>
                <a:gd name="T10" fmla="*/ 44 w 72"/>
                <a:gd name="T11" fmla="*/ 50 h 78"/>
                <a:gd name="T12" fmla="*/ 33 w 72"/>
                <a:gd name="T13" fmla="*/ 38 h 78"/>
                <a:gd name="T14" fmla="*/ 44 w 72"/>
                <a:gd name="T15" fmla="*/ 27 h 78"/>
                <a:gd name="T16" fmla="*/ 72 w 72"/>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72" y="0"/>
                  </a:moveTo>
                  <a:lnTo>
                    <a:pt x="38" y="0"/>
                  </a:lnTo>
                  <a:lnTo>
                    <a:pt x="0" y="38"/>
                  </a:lnTo>
                  <a:lnTo>
                    <a:pt x="38" y="78"/>
                  </a:lnTo>
                  <a:lnTo>
                    <a:pt x="72" y="78"/>
                  </a:lnTo>
                  <a:lnTo>
                    <a:pt x="44" y="50"/>
                  </a:lnTo>
                  <a:lnTo>
                    <a:pt x="33" y="38"/>
                  </a:lnTo>
                  <a:lnTo>
                    <a:pt x="44" y="27"/>
                  </a:lnTo>
                  <a:lnTo>
                    <a:pt x="72"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85" name="Freeform 76">
            <a:extLst>
              <a:ext uri="{FF2B5EF4-FFF2-40B4-BE49-F238E27FC236}">
                <a16:creationId xmlns:a16="http://schemas.microsoft.com/office/drawing/2014/main" id="{41523A72-AFD2-5477-245B-E7CF6B9B476B}"/>
              </a:ext>
            </a:extLst>
          </p:cNvPr>
          <p:cNvSpPr>
            <a:spLocks/>
          </p:cNvSpPr>
          <p:nvPr/>
        </p:nvSpPr>
        <p:spPr bwMode="auto">
          <a:xfrm>
            <a:off x="10555203" y="4175864"/>
            <a:ext cx="203200" cy="339725"/>
          </a:xfrm>
          <a:custGeom>
            <a:avLst/>
            <a:gdLst>
              <a:gd name="T0" fmla="*/ 20 w 128"/>
              <a:gd name="T1" fmla="*/ 0 h 214"/>
              <a:gd name="T2" fmla="*/ 0 w 128"/>
              <a:gd name="T3" fmla="*/ 11 h 214"/>
              <a:gd name="T4" fmla="*/ 107 w 128"/>
              <a:gd name="T5" fmla="*/ 210 h 214"/>
              <a:gd name="T6" fmla="*/ 123 w 128"/>
              <a:gd name="T7" fmla="*/ 214 h 214"/>
              <a:gd name="T8" fmla="*/ 128 w 128"/>
              <a:gd name="T9" fmla="*/ 198 h 214"/>
              <a:gd name="T10" fmla="*/ 20 w 128"/>
              <a:gd name="T11" fmla="*/ 0 h 214"/>
            </a:gdLst>
            <a:ahLst/>
            <a:cxnLst>
              <a:cxn ang="0">
                <a:pos x="T0" y="T1"/>
              </a:cxn>
              <a:cxn ang="0">
                <a:pos x="T2" y="T3"/>
              </a:cxn>
              <a:cxn ang="0">
                <a:pos x="T4" y="T5"/>
              </a:cxn>
              <a:cxn ang="0">
                <a:pos x="T6" y="T7"/>
              </a:cxn>
              <a:cxn ang="0">
                <a:pos x="T8" y="T9"/>
              </a:cxn>
              <a:cxn ang="0">
                <a:pos x="T10" y="T11"/>
              </a:cxn>
            </a:cxnLst>
            <a:rect l="0" t="0" r="r" b="b"/>
            <a:pathLst>
              <a:path w="128" h="214">
                <a:moveTo>
                  <a:pt x="20" y="0"/>
                </a:moveTo>
                <a:lnTo>
                  <a:pt x="0" y="11"/>
                </a:lnTo>
                <a:lnTo>
                  <a:pt x="107" y="210"/>
                </a:lnTo>
                <a:lnTo>
                  <a:pt x="123" y="214"/>
                </a:lnTo>
                <a:lnTo>
                  <a:pt x="128" y="198"/>
                </a:lnTo>
                <a:lnTo>
                  <a:pt x="2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80">
            <a:extLst>
              <a:ext uri="{FF2B5EF4-FFF2-40B4-BE49-F238E27FC236}">
                <a16:creationId xmlns:a16="http://schemas.microsoft.com/office/drawing/2014/main" id="{2321AAD5-8D69-FB6C-7971-C278E611AC57}"/>
              </a:ext>
            </a:extLst>
          </p:cNvPr>
          <p:cNvSpPr>
            <a:spLocks/>
          </p:cNvSpPr>
          <p:nvPr/>
        </p:nvSpPr>
        <p:spPr bwMode="auto">
          <a:xfrm>
            <a:off x="10072603" y="2702664"/>
            <a:ext cx="581025" cy="1352550"/>
          </a:xfrm>
          <a:custGeom>
            <a:avLst/>
            <a:gdLst>
              <a:gd name="T0" fmla="*/ 258 w 366"/>
              <a:gd name="T1" fmla="*/ 0 h 852"/>
              <a:gd name="T2" fmla="*/ 0 w 366"/>
              <a:gd name="T3" fmla="*/ 447 h 852"/>
              <a:gd name="T4" fmla="*/ 161 w 366"/>
              <a:gd name="T5" fmla="*/ 726 h 852"/>
              <a:gd name="T6" fmla="*/ 259 w 366"/>
              <a:gd name="T7" fmla="*/ 726 h 852"/>
              <a:gd name="T8" fmla="*/ 331 w 366"/>
              <a:gd name="T9" fmla="*/ 852 h 852"/>
              <a:gd name="T10" fmla="*/ 366 w 366"/>
              <a:gd name="T11" fmla="*/ 832 h 852"/>
              <a:gd name="T12" fmla="*/ 144 w 366"/>
              <a:gd name="T13" fmla="*/ 447 h 852"/>
              <a:gd name="T14" fmla="*/ 366 w 366"/>
              <a:gd name="T15" fmla="*/ 63 h 852"/>
              <a:gd name="T16" fmla="*/ 258 w 366"/>
              <a:gd name="T17" fmla="*/ 0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852">
                <a:moveTo>
                  <a:pt x="258" y="0"/>
                </a:moveTo>
                <a:lnTo>
                  <a:pt x="0" y="447"/>
                </a:lnTo>
                <a:lnTo>
                  <a:pt x="161" y="726"/>
                </a:lnTo>
                <a:lnTo>
                  <a:pt x="259" y="726"/>
                </a:lnTo>
                <a:lnTo>
                  <a:pt x="331" y="852"/>
                </a:lnTo>
                <a:lnTo>
                  <a:pt x="366" y="832"/>
                </a:lnTo>
                <a:lnTo>
                  <a:pt x="144" y="447"/>
                </a:lnTo>
                <a:lnTo>
                  <a:pt x="366" y="63"/>
                </a:lnTo>
                <a:lnTo>
                  <a:pt x="2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81">
            <a:extLst>
              <a:ext uri="{FF2B5EF4-FFF2-40B4-BE49-F238E27FC236}">
                <a16:creationId xmlns:a16="http://schemas.microsoft.com/office/drawing/2014/main" id="{4CDA9D55-5C84-D7AB-28EF-D44853C10B1E}"/>
              </a:ext>
            </a:extLst>
          </p:cNvPr>
          <p:cNvSpPr>
            <a:spLocks/>
          </p:cNvSpPr>
          <p:nvPr/>
        </p:nvSpPr>
        <p:spPr bwMode="auto">
          <a:xfrm>
            <a:off x="10328191" y="3855189"/>
            <a:ext cx="269875" cy="266700"/>
          </a:xfrm>
          <a:custGeom>
            <a:avLst/>
            <a:gdLst>
              <a:gd name="T0" fmla="*/ 98 w 170"/>
              <a:gd name="T1" fmla="*/ 0 h 168"/>
              <a:gd name="T2" fmla="*/ 0 w 170"/>
              <a:gd name="T3" fmla="*/ 0 h 168"/>
              <a:gd name="T4" fmla="*/ 97 w 170"/>
              <a:gd name="T5" fmla="*/ 168 h 168"/>
              <a:gd name="T6" fmla="*/ 170 w 170"/>
              <a:gd name="T7" fmla="*/ 126 h 168"/>
              <a:gd name="T8" fmla="*/ 98 w 170"/>
              <a:gd name="T9" fmla="*/ 0 h 168"/>
            </a:gdLst>
            <a:ahLst/>
            <a:cxnLst>
              <a:cxn ang="0">
                <a:pos x="T0" y="T1"/>
              </a:cxn>
              <a:cxn ang="0">
                <a:pos x="T2" y="T3"/>
              </a:cxn>
              <a:cxn ang="0">
                <a:pos x="T4" y="T5"/>
              </a:cxn>
              <a:cxn ang="0">
                <a:pos x="T6" y="T7"/>
              </a:cxn>
              <a:cxn ang="0">
                <a:pos x="T8" y="T9"/>
              </a:cxn>
            </a:cxnLst>
            <a:rect l="0" t="0" r="r" b="b"/>
            <a:pathLst>
              <a:path w="170" h="168">
                <a:moveTo>
                  <a:pt x="98" y="0"/>
                </a:moveTo>
                <a:lnTo>
                  <a:pt x="0" y="0"/>
                </a:lnTo>
                <a:lnTo>
                  <a:pt x="97" y="168"/>
                </a:lnTo>
                <a:lnTo>
                  <a:pt x="170" y="126"/>
                </a:lnTo>
                <a:lnTo>
                  <a:pt x="98" y="0"/>
                </a:lnTo>
                <a:close/>
              </a:path>
            </a:pathLst>
          </a:custGeom>
          <a:solidFill>
            <a:srgbClr val="C2EE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82">
            <a:extLst>
              <a:ext uri="{FF2B5EF4-FFF2-40B4-BE49-F238E27FC236}">
                <a16:creationId xmlns:a16="http://schemas.microsoft.com/office/drawing/2014/main" id="{251EE349-9C70-8BC7-1FBB-BF5C27AAB770}"/>
              </a:ext>
            </a:extLst>
          </p:cNvPr>
          <p:cNvSpPr>
            <a:spLocks/>
          </p:cNvSpPr>
          <p:nvPr/>
        </p:nvSpPr>
        <p:spPr bwMode="auto">
          <a:xfrm>
            <a:off x="10328191" y="3855189"/>
            <a:ext cx="269875" cy="266700"/>
          </a:xfrm>
          <a:custGeom>
            <a:avLst/>
            <a:gdLst>
              <a:gd name="T0" fmla="*/ 98 w 170"/>
              <a:gd name="T1" fmla="*/ 0 h 168"/>
              <a:gd name="T2" fmla="*/ 0 w 170"/>
              <a:gd name="T3" fmla="*/ 0 h 168"/>
              <a:gd name="T4" fmla="*/ 97 w 170"/>
              <a:gd name="T5" fmla="*/ 168 h 168"/>
              <a:gd name="T6" fmla="*/ 170 w 170"/>
              <a:gd name="T7" fmla="*/ 126 h 168"/>
              <a:gd name="T8" fmla="*/ 98 w 170"/>
              <a:gd name="T9" fmla="*/ 0 h 168"/>
            </a:gdLst>
            <a:ahLst/>
            <a:cxnLst>
              <a:cxn ang="0">
                <a:pos x="T0" y="T1"/>
              </a:cxn>
              <a:cxn ang="0">
                <a:pos x="T2" y="T3"/>
              </a:cxn>
              <a:cxn ang="0">
                <a:pos x="T4" y="T5"/>
              </a:cxn>
              <a:cxn ang="0">
                <a:pos x="T6" y="T7"/>
              </a:cxn>
              <a:cxn ang="0">
                <a:pos x="T8" y="T9"/>
              </a:cxn>
            </a:cxnLst>
            <a:rect l="0" t="0" r="r" b="b"/>
            <a:pathLst>
              <a:path w="170" h="168">
                <a:moveTo>
                  <a:pt x="98" y="0"/>
                </a:moveTo>
                <a:lnTo>
                  <a:pt x="0" y="0"/>
                </a:lnTo>
                <a:lnTo>
                  <a:pt x="97" y="168"/>
                </a:lnTo>
                <a:lnTo>
                  <a:pt x="170" y="126"/>
                </a:lnTo>
                <a:lnTo>
                  <a:pt x="9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89">
            <a:extLst>
              <a:ext uri="{FF2B5EF4-FFF2-40B4-BE49-F238E27FC236}">
                <a16:creationId xmlns:a16="http://schemas.microsoft.com/office/drawing/2014/main" id="{7BFF2EDE-CE5F-78F2-A485-DFDED4C5BAD8}"/>
              </a:ext>
            </a:extLst>
          </p:cNvPr>
          <p:cNvSpPr>
            <a:spLocks/>
          </p:cNvSpPr>
          <p:nvPr/>
        </p:nvSpPr>
        <p:spPr bwMode="auto">
          <a:xfrm>
            <a:off x="8679605" y="2287878"/>
            <a:ext cx="1133856" cy="978408"/>
          </a:xfrm>
          <a:custGeom>
            <a:avLst/>
            <a:gdLst>
              <a:gd name="T0" fmla="*/ 427 w 570"/>
              <a:gd name="T1" fmla="*/ 0 h 494"/>
              <a:gd name="T2" fmla="*/ 142 w 570"/>
              <a:gd name="T3" fmla="*/ 0 h 494"/>
              <a:gd name="T4" fmla="*/ 0 w 570"/>
              <a:gd name="T5" fmla="*/ 247 h 494"/>
              <a:gd name="T6" fmla="*/ 142 w 570"/>
              <a:gd name="T7" fmla="*/ 494 h 494"/>
              <a:gd name="T8" fmla="*/ 427 w 570"/>
              <a:gd name="T9" fmla="*/ 494 h 494"/>
              <a:gd name="T10" fmla="*/ 570 w 570"/>
              <a:gd name="T11" fmla="*/ 247 h 494"/>
              <a:gd name="T12" fmla="*/ 427 w 570"/>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0" h="494">
                <a:moveTo>
                  <a:pt x="427" y="0"/>
                </a:moveTo>
                <a:lnTo>
                  <a:pt x="142" y="0"/>
                </a:lnTo>
                <a:lnTo>
                  <a:pt x="0" y="247"/>
                </a:lnTo>
                <a:lnTo>
                  <a:pt x="142" y="494"/>
                </a:lnTo>
                <a:lnTo>
                  <a:pt x="427" y="494"/>
                </a:lnTo>
                <a:lnTo>
                  <a:pt x="570" y="247"/>
                </a:lnTo>
                <a:lnTo>
                  <a:pt x="427" y="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90">
            <a:extLst>
              <a:ext uri="{FF2B5EF4-FFF2-40B4-BE49-F238E27FC236}">
                <a16:creationId xmlns:a16="http://schemas.microsoft.com/office/drawing/2014/main" id="{0056E8EE-4C8D-9273-349C-EA4C08ACD6A9}"/>
              </a:ext>
            </a:extLst>
          </p:cNvPr>
          <p:cNvSpPr>
            <a:spLocks/>
          </p:cNvSpPr>
          <p:nvPr/>
        </p:nvSpPr>
        <p:spPr bwMode="auto">
          <a:xfrm>
            <a:off x="8679605" y="3499541"/>
            <a:ext cx="1133856" cy="978408"/>
          </a:xfrm>
          <a:custGeom>
            <a:avLst/>
            <a:gdLst>
              <a:gd name="T0" fmla="*/ 428 w 570"/>
              <a:gd name="T1" fmla="*/ 0 h 494"/>
              <a:gd name="T2" fmla="*/ 143 w 570"/>
              <a:gd name="T3" fmla="*/ 0 h 494"/>
              <a:gd name="T4" fmla="*/ 0 w 570"/>
              <a:gd name="T5" fmla="*/ 246 h 494"/>
              <a:gd name="T6" fmla="*/ 143 w 570"/>
              <a:gd name="T7" fmla="*/ 494 h 494"/>
              <a:gd name="T8" fmla="*/ 428 w 570"/>
              <a:gd name="T9" fmla="*/ 494 h 494"/>
              <a:gd name="T10" fmla="*/ 570 w 570"/>
              <a:gd name="T11" fmla="*/ 246 h 494"/>
              <a:gd name="T12" fmla="*/ 428 w 570"/>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0" h="494">
                <a:moveTo>
                  <a:pt x="428" y="0"/>
                </a:moveTo>
                <a:lnTo>
                  <a:pt x="143" y="0"/>
                </a:lnTo>
                <a:lnTo>
                  <a:pt x="0" y="246"/>
                </a:lnTo>
                <a:lnTo>
                  <a:pt x="143" y="494"/>
                </a:lnTo>
                <a:lnTo>
                  <a:pt x="428" y="494"/>
                </a:lnTo>
                <a:lnTo>
                  <a:pt x="570" y="246"/>
                </a:lnTo>
                <a:lnTo>
                  <a:pt x="428" y="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91">
            <a:extLst>
              <a:ext uri="{FF2B5EF4-FFF2-40B4-BE49-F238E27FC236}">
                <a16:creationId xmlns:a16="http://schemas.microsoft.com/office/drawing/2014/main" id="{DDC465F4-47E7-E0F6-BB4F-27D3EEE7E1D2}"/>
              </a:ext>
            </a:extLst>
          </p:cNvPr>
          <p:cNvSpPr>
            <a:spLocks/>
          </p:cNvSpPr>
          <p:nvPr/>
        </p:nvSpPr>
        <p:spPr bwMode="auto">
          <a:xfrm>
            <a:off x="10305138" y="1949778"/>
            <a:ext cx="1133856" cy="976173"/>
          </a:xfrm>
          <a:custGeom>
            <a:avLst/>
            <a:gdLst>
              <a:gd name="T0" fmla="*/ 428 w 571"/>
              <a:gd name="T1" fmla="*/ 0 h 494"/>
              <a:gd name="T2" fmla="*/ 142 w 571"/>
              <a:gd name="T3" fmla="*/ 0 h 494"/>
              <a:gd name="T4" fmla="*/ 0 w 571"/>
              <a:gd name="T5" fmla="*/ 247 h 494"/>
              <a:gd name="T6" fmla="*/ 142 w 571"/>
              <a:gd name="T7" fmla="*/ 494 h 494"/>
              <a:gd name="T8" fmla="*/ 428 w 571"/>
              <a:gd name="T9" fmla="*/ 494 h 494"/>
              <a:gd name="T10" fmla="*/ 571 w 571"/>
              <a:gd name="T11" fmla="*/ 247 h 494"/>
              <a:gd name="T12" fmla="*/ 428 w 571"/>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1" h="494">
                <a:moveTo>
                  <a:pt x="428" y="0"/>
                </a:moveTo>
                <a:lnTo>
                  <a:pt x="142" y="0"/>
                </a:lnTo>
                <a:lnTo>
                  <a:pt x="0" y="247"/>
                </a:lnTo>
                <a:lnTo>
                  <a:pt x="142" y="494"/>
                </a:lnTo>
                <a:lnTo>
                  <a:pt x="428" y="494"/>
                </a:lnTo>
                <a:lnTo>
                  <a:pt x="571" y="247"/>
                </a:lnTo>
                <a:lnTo>
                  <a:pt x="428" y="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101">
            <a:extLst>
              <a:ext uri="{FF2B5EF4-FFF2-40B4-BE49-F238E27FC236}">
                <a16:creationId xmlns:a16="http://schemas.microsoft.com/office/drawing/2014/main" id="{E922DE01-51D6-A22D-0DF9-F1E74999DEA1}"/>
              </a:ext>
            </a:extLst>
          </p:cNvPr>
          <p:cNvSpPr>
            <a:spLocks/>
          </p:cNvSpPr>
          <p:nvPr/>
        </p:nvSpPr>
        <p:spPr bwMode="auto">
          <a:xfrm>
            <a:off x="10075777" y="4917226"/>
            <a:ext cx="1133856" cy="978408"/>
          </a:xfrm>
          <a:custGeom>
            <a:avLst/>
            <a:gdLst>
              <a:gd name="T0" fmla="*/ 428 w 571"/>
              <a:gd name="T1" fmla="*/ 0 h 494"/>
              <a:gd name="T2" fmla="*/ 143 w 571"/>
              <a:gd name="T3" fmla="*/ 0 h 494"/>
              <a:gd name="T4" fmla="*/ 0 w 571"/>
              <a:gd name="T5" fmla="*/ 247 h 494"/>
              <a:gd name="T6" fmla="*/ 143 w 571"/>
              <a:gd name="T7" fmla="*/ 494 h 494"/>
              <a:gd name="T8" fmla="*/ 428 w 571"/>
              <a:gd name="T9" fmla="*/ 494 h 494"/>
              <a:gd name="T10" fmla="*/ 571 w 571"/>
              <a:gd name="T11" fmla="*/ 247 h 494"/>
              <a:gd name="T12" fmla="*/ 428 w 571"/>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1" h="494">
                <a:moveTo>
                  <a:pt x="428" y="0"/>
                </a:moveTo>
                <a:lnTo>
                  <a:pt x="143" y="0"/>
                </a:lnTo>
                <a:lnTo>
                  <a:pt x="0" y="247"/>
                </a:lnTo>
                <a:lnTo>
                  <a:pt x="143" y="494"/>
                </a:lnTo>
                <a:lnTo>
                  <a:pt x="428" y="494"/>
                </a:lnTo>
                <a:lnTo>
                  <a:pt x="571" y="247"/>
                </a:lnTo>
                <a:lnTo>
                  <a:pt x="428" y="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109">
            <a:extLst>
              <a:ext uri="{FF2B5EF4-FFF2-40B4-BE49-F238E27FC236}">
                <a16:creationId xmlns:a16="http://schemas.microsoft.com/office/drawing/2014/main" id="{6C7662FA-2B98-F51C-7D54-4E3765C852EA}"/>
              </a:ext>
            </a:extLst>
          </p:cNvPr>
          <p:cNvSpPr>
            <a:spLocks/>
          </p:cNvSpPr>
          <p:nvPr/>
        </p:nvSpPr>
        <p:spPr bwMode="auto">
          <a:xfrm>
            <a:off x="10202778" y="3461489"/>
            <a:ext cx="233363" cy="349250"/>
          </a:xfrm>
          <a:custGeom>
            <a:avLst/>
            <a:gdLst>
              <a:gd name="T0" fmla="*/ 147 w 147"/>
              <a:gd name="T1" fmla="*/ 208 h 220"/>
              <a:gd name="T2" fmla="*/ 20 w 147"/>
              <a:gd name="T3" fmla="*/ 0 h 220"/>
              <a:gd name="T4" fmla="*/ 0 w 147"/>
              <a:gd name="T5" fmla="*/ 12 h 220"/>
              <a:gd name="T6" fmla="*/ 128 w 147"/>
              <a:gd name="T7" fmla="*/ 220 h 220"/>
            </a:gdLst>
            <a:ahLst/>
            <a:cxnLst>
              <a:cxn ang="0">
                <a:pos x="T0" y="T1"/>
              </a:cxn>
              <a:cxn ang="0">
                <a:pos x="T2" y="T3"/>
              </a:cxn>
              <a:cxn ang="0">
                <a:pos x="T4" y="T5"/>
              </a:cxn>
              <a:cxn ang="0">
                <a:pos x="T6" y="T7"/>
              </a:cxn>
            </a:cxnLst>
            <a:rect l="0" t="0" r="r" b="b"/>
            <a:pathLst>
              <a:path w="147" h="220">
                <a:moveTo>
                  <a:pt x="147" y="208"/>
                </a:moveTo>
                <a:lnTo>
                  <a:pt x="20" y="0"/>
                </a:lnTo>
                <a:lnTo>
                  <a:pt x="0" y="1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111">
            <a:extLst>
              <a:ext uri="{FF2B5EF4-FFF2-40B4-BE49-F238E27FC236}">
                <a16:creationId xmlns:a16="http://schemas.microsoft.com/office/drawing/2014/main" id="{E664963E-D646-2741-72D7-C4B57ABA43CA}"/>
              </a:ext>
            </a:extLst>
          </p:cNvPr>
          <p:cNvSpPr>
            <a:spLocks/>
          </p:cNvSpPr>
          <p:nvPr/>
        </p:nvSpPr>
        <p:spPr bwMode="auto">
          <a:xfrm>
            <a:off x="10160725" y="3384603"/>
            <a:ext cx="1133856" cy="978408"/>
          </a:xfrm>
          <a:custGeom>
            <a:avLst/>
            <a:gdLst>
              <a:gd name="T0" fmla="*/ 428 w 571"/>
              <a:gd name="T1" fmla="*/ 0 h 494"/>
              <a:gd name="T2" fmla="*/ 143 w 571"/>
              <a:gd name="T3" fmla="*/ 0 h 494"/>
              <a:gd name="T4" fmla="*/ 0 w 571"/>
              <a:gd name="T5" fmla="*/ 246 h 494"/>
              <a:gd name="T6" fmla="*/ 143 w 571"/>
              <a:gd name="T7" fmla="*/ 494 h 494"/>
              <a:gd name="T8" fmla="*/ 428 w 571"/>
              <a:gd name="T9" fmla="*/ 494 h 494"/>
              <a:gd name="T10" fmla="*/ 571 w 571"/>
              <a:gd name="T11" fmla="*/ 246 h 494"/>
              <a:gd name="T12" fmla="*/ 428 w 571"/>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1" h="494">
                <a:moveTo>
                  <a:pt x="428" y="0"/>
                </a:moveTo>
                <a:lnTo>
                  <a:pt x="143" y="0"/>
                </a:lnTo>
                <a:lnTo>
                  <a:pt x="0" y="246"/>
                </a:lnTo>
                <a:lnTo>
                  <a:pt x="143" y="494"/>
                </a:lnTo>
                <a:lnTo>
                  <a:pt x="428" y="494"/>
                </a:lnTo>
                <a:lnTo>
                  <a:pt x="571" y="246"/>
                </a:lnTo>
                <a:lnTo>
                  <a:pt x="428" y="0"/>
                </a:lnTo>
                <a:close/>
              </a:path>
            </a:pathLst>
          </a:custGeom>
          <a:solidFill>
            <a:srgbClr val="6ED6D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TextBox 594">
            <a:extLst>
              <a:ext uri="{FF2B5EF4-FFF2-40B4-BE49-F238E27FC236}">
                <a16:creationId xmlns:a16="http://schemas.microsoft.com/office/drawing/2014/main" id="{9315B43A-A46B-2F0F-11EA-75F86D1B5637}"/>
              </a:ext>
            </a:extLst>
          </p:cNvPr>
          <p:cNvSpPr txBox="1"/>
          <p:nvPr/>
        </p:nvSpPr>
        <p:spPr>
          <a:xfrm>
            <a:off x="8696679" y="2471231"/>
            <a:ext cx="109970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Progress Review Hearing</a:t>
            </a:r>
            <a:b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(60 days)</a:t>
            </a:r>
          </a:p>
        </p:txBody>
      </p:sp>
      <p:sp>
        <p:nvSpPr>
          <p:cNvPr id="596" name="TextBox 595">
            <a:extLst>
              <a:ext uri="{FF2B5EF4-FFF2-40B4-BE49-F238E27FC236}">
                <a16:creationId xmlns:a16="http://schemas.microsoft.com/office/drawing/2014/main" id="{02112586-C285-E9B1-CBB3-F9BB0CEB77DD}"/>
              </a:ext>
            </a:extLst>
          </p:cNvPr>
          <p:cNvSpPr txBox="1"/>
          <p:nvPr/>
        </p:nvSpPr>
        <p:spPr>
          <a:xfrm>
            <a:off x="10330798" y="2135594"/>
            <a:ext cx="109970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Graduation Hearing </a:t>
            </a:r>
            <a:b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Month 12)</a:t>
            </a:r>
          </a:p>
        </p:txBody>
      </p:sp>
      <p:sp>
        <p:nvSpPr>
          <p:cNvPr id="603" name="TextBox 602">
            <a:extLst>
              <a:ext uri="{FF2B5EF4-FFF2-40B4-BE49-F238E27FC236}">
                <a16:creationId xmlns:a16="http://schemas.microsoft.com/office/drawing/2014/main" id="{6B0232CE-7FD1-B4EE-2909-49C3C888506C}"/>
              </a:ext>
            </a:extLst>
          </p:cNvPr>
          <p:cNvSpPr txBox="1"/>
          <p:nvPr/>
        </p:nvSpPr>
        <p:spPr>
          <a:xfrm>
            <a:off x="8682178" y="3717162"/>
            <a:ext cx="1128710"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Status Review Hearing </a:t>
            </a:r>
            <a:b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(every 60 days)</a:t>
            </a:r>
          </a:p>
        </p:txBody>
      </p:sp>
      <p:sp>
        <p:nvSpPr>
          <p:cNvPr id="604" name="TextBox 603">
            <a:extLst>
              <a:ext uri="{FF2B5EF4-FFF2-40B4-BE49-F238E27FC236}">
                <a16:creationId xmlns:a16="http://schemas.microsoft.com/office/drawing/2014/main" id="{82F4355F-249D-27A4-AAB0-070FA4F02C3C}"/>
              </a:ext>
            </a:extLst>
          </p:cNvPr>
          <p:cNvSpPr txBox="1"/>
          <p:nvPr/>
        </p:nvSpPr>
        <p:spPr>
          <a:xfrm>
            <a:off x="10108551" y="5155881"/>
            <a:ext cx="109970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Reappoint to process?</a:t>
            </a:r>
          </a:p>
        </p:txBody>
      </p:sp>
      <p:grpSp>
        <p:nvGrpSpPr>
          <p:cNvPr id="607" name="Group 606">
            <a:extLst>
              <a:ext uri="{FF2B5EF4-FFF2-40B4-BE49-F238E27FC236}">
                <a16:creationId xmlns:a16="http://schemas.microsoft.com/office/drawing/2014/main" id="{4CDD2FD2-B10F-793E-0A6B-1E59DF635F91}"/>
              </a:ext>
            </a:extLst>
          </p:cNvPr>
          <p:cNvGrpSpPr/>
          <p:nvPr/>
        </p:nvGrpSpPr>
        <p:grpSpPr>
          <a:xfrm rot="10800000">
            <a:off x="9599148" y="3864348"/>
            <a:ext cx="428626" cy="123825"/>
            <a:chOff x="9888091" y="4941027"/>
            <a:chExt cx="428626" cy="123825"/>
          </a:xfrm>
        </p:grpSpPr>
        <p:sp>
          <p:nvSpPr>
            <p:cNvPr id="645" name="Freeform 71">
              <a:extLst>
                <a:ext uri="{FF2B5EF4-FFF2-40B4-BE49-F238E27FC236}">
                  <a16:creationId xmlns:a16="http://schemas.microsoft.com/office/drawing/2014/main" id="{5582F27C-3B18-359A-B7DC-E3CCBAB0B541}"/>
                </a:ext>
              </a:extLst>
            </p:cNvPr>
            <p:cNvSpPr>
              <a:spLocks/>
            </p:cNvSpPr>
            <p:nvPr/>
          </p:nvSpPr>
          <p:spPr bwMode="auto">
            <a:xfrm>
              <a:off x="9940479" y="4983890"/>
              <a:ext cx="376238" cy="36513"/>
            </a:xfrm>
            <a:custGeom>
              <a:avLst/>
              <a:gdLst>
                <a:gd name="T0" fmla="*/ 237 w 237"/>
                <a:gd name="T1" fmla="*/ 0 h 23"/>
                <a:gd name="T2" fmla="*/ 11 w 237"/>
                <a:gd name="T3" fmla="*/ 0 h 23"/>
                <a:gd name="T4" fmla="*/ 0 w 237"/>
                <a:gd name="T5" fmla="*/ 11 h 23"/>
                <a:gd name="T6" fmla="*/ 11 w 237"/>
                <a:gd name="T7" fmla="*/ 23 h 23"/>
                <a:gd name="T8" fmla="*/ 237 w 237"/>
                <a:gd name="T9" fmla="*/ 23 h 23"/>
                <a:gd name="T10" fmla="*/ 237 w 237"/>
                <a:gd name="T11" fmla="*/ 0 h 23"/>
              </a:gdLst>
              <a:ahLst/>
              <a:cxnLst>
                <a:cxn ang="0">
                  <a:pos x="T0" y="T1"/>
                </a:cxn>
                <a:cxn ang="0">
                  <a:pos x="T2" y="T3"/>
                </a:cxn>
                <a:cxn ang="0">
                  <a:pos x="T4" y="T5"/>
                </a:cxn>
                <a:cxn ang="0">
                  <a:pos x="T6" y="T7"/>
                </a:cxn>
                <a:cxn ang="0">
                  <a:pos x="T8" y="T9"/>
                </a:cxn>
                <a:cxn ang="0">
                  <a:pos x="T10" y="T11"/>
                </a:cxn>
              </a:cxnLst>
              <a:rect l="0" t="0" r="r" b="b"/>
              <a:pathLst>
                <a:path w="237" h="23">
                  <a:moveTo>
                    <a:pt x="237" y="0"/>
                  </a:moveTo>
                  <a:lnTo>
                    <a:pt x="11" y="0"/>
                  </a:lnTo>
                  <a:lnTo>
                    <a:pt x="0" y="11"/>
                  </a:lnTo>
                  <a:lnTo>
                    <a:pt x="11" y="23"/>
                  </a:lnTo>
                  <a:lnTo>
                    <a:pt x="237" y="23"/>
                  </a:lnTo>
                  <a:lnTo>
                    <a:pt x="237"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73">
              <a:extLst>
                <a:ext uri="{FF2B5EF4-FFF2-40B4-BE49-F238E27FC236}">
                  <a16:creationId xmlns:a16="http://schemas.microsoft.com/office/drawing/2014/main" id="{DE34090B-8647-42E9-F7A2-45C2F425C75B}"/>
                </a:ext>
              </a:extLst>
            </p:cNvPr>
            <p:cNvSpPr>
              <a:spLocks/>
            </p:cNvSpPr>
            <p:nvPr/>
          </p:nvSpPr>
          <p:spPr bwMode="auto">
            <a:xfrm>
              <a:off x="9888091" y="4941027"/>
              <a:ext cx="114300" cy="123825"/>
            </a:xfrm>
            <a:custGeom>
              <a:avLst/>
              <a:gdLst>
                <a:gd name="T0" fmla="*/ 72 w 72"/>
                <a:gd name="T1" fmla="*/ 0 h 78"/>
                <a:gd name="T2" fmla="*/ 38 w 72"/>
                <a:gd name="T3" fmla="*/ 0 h 78"/>
                <a:gd name="T4" fmla="*/ 0 w 72"/>
                <a:gd name="T5" fmla="*/ 38 h 78"/>
                <a:gd name="T6" fmla="*/ 38 w 72"/>
                <a:gd name="T7" fmla="*/ 78 h 78"/>
                <a:gd name="T8" fmla="*/ 72 w 72"/>
                <a:gd name="T9" fmla="*/ 78 h 78"/>
                <a:gd name="T10" fmla="*/ 44 w 72"/>
                <a:gd name="T11" fmla="*/ 50 h 78"/>
                <a:gd name="T12" fmla="*/ 33 w 72"/>
                <a:gd name="T13" fmla="*/ 38 h 78"/>
                <a:gd name="T14" fmla="*/ 44 w 72"/>
                <a:gd name="T15" fmla="*/ 27 h 78"/>
                <a:gd name="T16" fmla="*/ 72 w 72"/>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72" y="0"/>
                  </a:moveTo>
                  <a:lnTo>
                    <a:pt x="38" y="0"/>
                  </a:lnTo>
                  <a:lnTo>
                    <a:pt x="0" y="38"/>
                  </a:lnTo>
                  <a:lnTo>
                    <a:pt x="38" y="78"/>
                  </a:lnTo>
                  <a:lnTo>
                    <a:pt x="72" y="78"/>
                  </a:lnTo>
                  <a:lnTo>
                    <a:pt x="44" y="50"/>
                  </a:lnTo>
                  <a:lnTo>
                    <a:pt x="33" y="38"/>
                  </a:lnTo>
                  <a:lnTo>
                    <a:pt x="44" y="27"/>
                  </a:lnTo>
                  <a:lnTo>
                    <a:pt x="72"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8" name="Group 607">
            <a:extLst>
              <a:ext uri="{FF2B5EF4-FFF2-40B4-BE49-F238E27FC236}">
                <a16:creationId xmlns:a16="http://schemas.microsoft.com/office/drawing/2014/main" id="{65565D0A-7D15-A152-704A-1C5D7FB26C43}"/>
              </a:ext>
            </a:extLst>
          </p:cNvPr>
          <p:cNvGrpSpPr/>
          <p:nvPr/>
        </p:nvGrpSpPr>
        <p:grpSpPr>
          <a:xfrm rot="14193999">
            <a:off x="10693619" y="4339022"/>
            <a:ext cx="428626" cy="123825"/>
            <a:chOff x="9888091" y="4941027"/>
            <a:chExt cx="428626" cy="123825"/>
          </a:xfrm>
        </p:grpSpPr>
        <p:sp>
          <p:nvSpPr>
            <p:cNvPr id="643" name="Freeform 71">
              <a:extLst>
                <a:ext uri="{FF2B5EF4-FFF2-40B4-BE49-F238E27FC236}">
                  <a16:creationId xmlns:a16="http://schemas.microsoft.com/office/drawing/2014/main" id="{D0D45B92-BF44-4BFB-EB2B-DABA834C1A19}"/>
                </a:ext>
              </a:extLst>
            </p:cNvPr>
            <p:cNvSpPr>
              <a:spLocks/>
            </p:cNvSpPr>
            <p:nvPr/>
          </p:nvSpPr>
          <p:spPr bwMode="auto">
            <a:xfrm>
              <a:off x="9940479" y="4983890"/>
              <a:ext cx="376238" cy="36513"/>
            </a:xfrm>
            <a:custGeom>
              <a:avLst/>
              <a:gdLst>
                <a:gd name="T0" fmla="*/ 237 w 237"/>
                <a:gd name="T1" fmla="*/ 0 h 23"/>
                <a:gd name="T2" fmla="*/ 11 w 237"/>
                <a:gd name="T3" fmla="*/ 0 h 23"/>
                <a:gd name="T4" fmla="*/ 0 w 237"/>
                <a:gd name="T5" fmla="*/ 11 h 23"/>
                <a:gd name="T6" fmla="*/ 11 w 237"/>
                <a:gd name="T7" fmla="*/ 23 h 23"/>
                <a:gd name="T8" fmla="*/ 237 w 237"/>
                <a:gd name="T9" fmla="*/ 23 h 23"/>
                <a:gd name="T10" fmla="*/ 237 w 237"/>
                <a:gd name="T11" fmla="*/ 0 h 23"/>
              </a:gdLst>
              <a:ahLst/>
              <a:cxnLst>
                <a:cxn ang="0">
                  <a:pos x="T0" y="T1"/>
                </a:cxn>
                <a:cxn ang="0">
                  <a:pos x="T2" y="T3"/>
                </a:cxn>
                <a:cxn ang="0">
                  <a:pos x="T4" y="T5"/>
                </a:cxn>
                <a:cxn ang="0">
                  <a:pos x="T6" y="T7"/>
                </a:cxn>
                <a:cxn ang="0">
                  <a:pos x="T8" y="T9"/>
                </a:cxn>
                <a:cxn ang="0">
                  <a:pos x="T10" y="T11"/>
                </a:cxn>
              </a:cxnLst>
              <a:rect l="0" t="0" r="r" b="b"/>
              <a:pathLst>
                <a:path w="237" h="23">
                  <a:moveTo>
                    <a:pt x="237" y="0"/>
                  </a:moveTo>
                  <a:lnTo>
                    <a:pt x="11" y="0"/>
                  </a:lnTo>
                  <a:lnTo>
                    <a:pt x="0" y="11"/>
                  </a:lnTo>
                  <a:lnTo>
                    <a:pt x="11" y="23"/>
                  </a:lnTo>
                  <a:lnTo>
                    <a:pt x="237" y="23"/>
                  </a:lnTo>
                  <a:lnTo>
                    <a:pt x="237"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73">
              <a:extLst>
                <a:ext uri="{FF2B5EF4-FFF2-40B4-BE49-F238E27FC236}">
                  <a16:creationId xmlns:a16="http://schemas.microsoft.com/office/drawing/2014/main" id="{0C8F579C-3A1E-8BBA-4995-F2875C925D08}"/>
                </a:ext>
              </a:extLst>
            </p:cNvPr>
            <p:cNvSpPr>
              <a:spLocks/>
            </p:cNvSpPr>
            <p:nvPr/>
          </p:nvSpPr>
          <p:spPr bwMode="auto">
            <a:xfrm>
              <a:off x="9888091" y="4941027"/>
              <a:ext cx="114300" cy="123825"/>
            </a:xfrm>
            <a:custGeom>
              <a:avLst/>
              <a:gdLst>
                <a:gd name="T0" fmla="*/ 72 w 72"/>
                <a:gd name="T1" fmla="*/ 0 h 78"/>
                <a:gd name="T2" fmla="*/ 38 w 72"/>
                <a:gd name="T3" fmla="*/ 0 h 78"/>
                <a:gd name="T4" fmla="*/ 0 w 72"/>
                <a:gd name="T5" fmla="*/ 38 h 78"/>
                <a:gd name="T6" fmla="*/ 38 w 72"/>
                <a:gd name="T7" fmla="*/ 78 h 78"/>
                <a:gd name="T8" fmla="*/ 72 w 72"/>
                <a:gd name="T9" fmla="*/ 78 h 78"/>
                <a:gd name="T10" fmla="*/ 44 w 72"/>
                <a:gd name="T11" fmla="*/ 50 h 78"/>
                <a:gd name="T12" fmla="*/ 33 w 72"/>
                <a:gd name="T13" fmla="*/ 38 h 78"/>
                <a:gd name="T14" fmla="*/ 44 w 72"/>
                <a:gd name="T15" fmla="*/ 27 h 78"/>
                <a:gd name="T16" fmla="*/ 72 w 72"/>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72" y="0"/>
                  </a:moveTo>
                  <a:lnTo>
                    <a:pt x="38" y="0"/>
                  </a:lnTo>
                  <a:lnTo>
                    <a:pt x="0" y="38"/>
                  </a:lnTo>
                  <a:lnTo>
                    <a:pt x="38" y="78"/>
                  </a:lnTo>
                  <a:lnTo>
                    <a:pt x="72" y="78"/>
                  </a:lnTo>
                  <a:lnTo>
                    <a:pt x="44" y="50"/>
                  </a:lnTo>
                  <a:lnTo>
                    <a:pt x="33" y="38"/>
                  </a:lnTo>
                  <a:lnTo>
                    <a:pt x="44" y="27"/>
                  </a:lnTo>
                  <a:lnTo>
                    <a:pt x="72"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09" name="Group 608">
            <a:extLst>
              <a:ext uri="{FF2B5EF4-FFF2-40B4-BE49-F238E27FC236}">
                <a16:creationId xmlns:a16="http://schemas.microsoft.com/office/drawing/2014/main" id="{EAC2E9B6-4DF7-04E9-2E51-171D7D710489}"/>
              </a:ext>
            </a:extLst>
          </p:cNvPr>
          <p:cNvGrpSpPr/>
          <p:nvPr/>
        </p:nvGrpSpPr>
        <p:grpSpPr>
          <a:xfrm rot="3367130">
            <a:off x="10057043" y="3498812"/>
            <a:ext cx="428626" cy="123825"/>
            <a:chOff x="9888091" y="4941027"/>
            <a:chExt cx="428626" cy="123825"/>
          </a:xfrm>
        </p:grpSpPr>
        <p:sp>
          <p:nvSpPr>
            <p:cNvPr id="630" name="Freeform 71">
              <a:extLst>
                <a:ext uri="{FF2B5EF4-FFF2-40B4-BE49-F238E27FC236}">
                  <a16:creationId xmlns:a16="http://schemas.microsoft.com/office/drawing/2014/main" id="{0769B386-1C6D-3F36-F391-4B3CE5F0FE49}"/>
                </a:ext>
              </a:extLst>
            </p:cNvPr>
            <p:cNvSpPr>
              <a:spLocks/>
            </p:cNvSpPr>
            <p:nvPr/>
          </p:nvSpPr>
          <p:spPr bwMode="auto">
            <a:xfrm>
              <a:off x="9940479" y="4983890"/>
              <a:ext cx="376238" cy="36513"/>
            </a:xfrm>
            <a:custGeom>
              <a:avLst/>
              <a:gdLst>
                <a:gd name="T0" fmla="*/ 237 w 237"/>
                <a:gd name="T1" fmla="*/ 0 h 23"/>
                <a:gd name="T2" fmla="*/ 11 w 237"/>
                <a:gd name="T3" fmla="*/ 0 h 23"/>
                <a:gd name="T4" fmla="*/ 0 w 237"/>
                <a:gd name="T5" fmla="*/ 11 h 23"/>
                <a:gd name="T6" fmla="*/ 11 w 237"/>
                <a:gd name="T7" fmla="*/ 23 h 23"/>
                <a:gd name="T8" fmla="*/ 237 w 237"/>
                <a:gd name="T9" fmla="*/ 23 h 23"/>
                <a:gd name="T10" fmla="*/ 237 w 237"/>
                <a:gd name="T11" fmla="*/ 0 h 23"/>
              </a:gdLst>
              <a:ahLst/>
              <a:cxnLst>
                <a:cxn ang="0">
                  <a:pos x="T0" y="T1"/>
                </a:cxn>
                <a:cxn ang="0">
                  <a:pos x="T2" y="T3"/>
                </a:cxn>
                <a:cxn ang="0">
                  <a:pos x="T4" y="T5"/>
                </a:cxn>
                <a:cxn ang="0">
                  <a:pos x="T6" y="T7"/>
                </a:cxn>
                <a:cxn ang="0">
                  <a:pos x="T8" y="T9"/>
                </a:cxn>
                <a:cxn ang="0">
                  <a:pos x="T10" y="T11"/>
                </a:cxn>
              </a:cxnLst>
              <a:rect l="0" t="0" r="r" b="b"/>
              <a:pathLst>
                <a:path w="237" h="23">
                  <a:moveTo>
                    <a:pt x="237" y="0"/>
                  </a:moveTo>
                  <a:lnTo>
                    <a:pt x="11" y="0"/>
                  </a:lnTo>
                  <a:lnTo>
                    <a:pt x="0" y="11"/>
                  </a:lnTo>
                  <a:lnTo>
                    <a:pt x="11" y="23"/>
                  </a:lnTo>
                  <a:lnTo>
                    <a:pt x="237" y="23"/>
                  </a:lnTo>
                  <a:lnTo>
                    <a:pt x="237"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73">
              <a:extLst>
                <a:ext uri="{FF2B5EF4-FFF2-40B4-BE49-F238E27FC236}">
                  <a16:creationId xmlns:a16="http://schemas.microsoft.com/office/drawing/2014/main" id="{B59567C5-F816-50EF-2ED3-BCA5F59BDFDD}"/>
                </a:ext>
              </a:extLst>
            </p:cNvPr>
            <p:cNvSpPr>
              <a:spLocks/>
            </p:cNvSpPr>
            <p:nvPr/>
          </p:nvSpPr>
          <p:spPr bwMode="auto">
            <a:xfrm>
              <a:off x="9888091" y="4941027"/>
              <a:ext cx="114300" cy="123825"/>
            </a:xfrm>
            <a:custGeom>
              <a:avLst/>
              <a:gdLst>
                <a:gd name="T0" fmla="*/ 72 w 72"/>
                <a:gd name="T1" fmla="*/ 0 h 78"/>
                <a:gd name="T2" fmla="*/ 38 w 72"/>
                <a:gd name="T3" fmla="*/ 0 h 78"/>
                <a:gd name="T4" fmla="*/ 0 w 72"/>
                <a:gd name="T5" fmla="*/ 38 h 78"/>
                <a:gd name="T6" fmla="*/ 38 w 72"/>
                <a:gd name="T7" fmla="*/ 78 h 78"/>
                <a:gd name="T8" fmla="*/ 72 w 72"/>
                <a:gd name="T9" fmla="*/ 78 h 78"/>
                <a:gd name="T10" fmla="*/ 44 w 72"/>
                <a:gd name="T11" fmla="*/ 50 h 78"/>
                <a:gd name="T12" fmla="*/ 33 w 72"/>
                <a:gd name="T13" fmla="*/ 38 h 78"/>
                <a:gd name="T14" fmla="*/ 44 w 72"/>
                <a:gd name="T15" fmla="*/ 27 h 78"/>
                <a:gd name="T16" fmla="*/ 72 w 72"/>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78">
                  <a:moveTo>
                    <a:pt x="72" y="0"/>
                  </a:moveTo>
                  <a:lnTo>
                    <a:pt x="38" y="0"/>
                  </a:lnTo>
                  <a:lnTo>
                    <a:pt x="0" y="38"/>
                  </a:lnTo>
                  <a:lnTo>
                    <a:pt x="38" y="78"/>
                  </a:lnTo>
                  <a:lnTo>
                    <a:pt x="72" y="78"/>
                  </a:lnTo>
                  <a:lnTo>
                    <a:pt x="44" y="50"/>
                  </a:lnTo>
                  <a:lnTo>
                    <a:pt x="33" y="38"/>
                  </a:lnTo>
                  <a:lnTo>
                    <a:pt x="44" y="27"/>
                  </a:lnTo>
                  <a:lnTo>
                    <a:pt x="72" y="0"/>
                  </a:lnTo>
                  <a:close/>
                </a:path>
              </a:pathLst>
            </a:custGeom>
            <a:solidFill>
              <a:srgbClr val="6ED6D3"/>
            </a:solidFill>
            <a:ln>
              <a:solidFill>
                <a:srgbClr val="6ED6D3"/>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10" name="TextBox 609">
            <a:extLst>
              <a:ext uri="{FF2B5EF4-FFF2-40B4-BE49-F238E27FC236}">
                <a16:creationId xmlns:a16="http://schemas.microsoft.com/office/drawing/2014/main" id="{88B539E8-87BA-D971-2F26-3594B544F0F1}"/>
              </a:ext>
            </a:extLst>
          </p:cNvPr>
          <p:cNvSpPr txBox="1"/>
          <p:nvPr/>
        </p:nvSpPr>
        <p:spPr>
          <a:xfrm>
            <a:off x="10166589" y="3462691"/>
            <a:ext cx="1111705"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1-Year </a:t>
            </a:r>
            <a:b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Status Review Hearing</a:t>
            </a:r>
            <a:br>
              <a:rPr kumimoji="0" lang="en-US" sz="105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(at Month 11)</a:t>
            </a:r>
          </a:p>
        </p:txBody>
      </p:sp>
      <p:grpSp>
        <p:nvGrpSpPr>
          <p:cNvPr id="611" name="Group 610">
            <a:extLst>
              <a:ext uri="{FF2B5EF4-FFF2-40B4-BE49-F238E27FC236}">
                <a16:creationId xmlns:a16="http://schemas.microsoft.com/office/drawing/2014/main" id="{FA369057-7431-9B10-D8BB-8E97891043CF}"/>
              </a:ext>
            </a:extLst>
          </p:cNvPr>
          <p:cNvGrpSpPr/>
          <p:nvPr/>
        </p:nvGrpSpPr>
        <p:grpSpPr>
          <a:xfrm>
            <a:off x="11092001" y="3122213"/>
            <a:ext cx="888944" cy="953612"/>
            <a:chOff x="5862081" y="3163553"/>
            <a:chExt cx="888944" cy="953612"/>
          </a:xfrm>
        </p:grpSpPr>
        <p:sp>
          <p:nvSpPr>
            <p:cNvPr id="615" name="Rectangle: Folded Corner 614">
              <a:extLst>
                <a:ext uri="{FF2B5EF4-FFF2-40B4-BE49-F238E27FC236}">
                  <a16:creationId xmlns:a16="http://schemas.microsoft.com/office/drawing/2014/main" id="{F659FB02-FD2E-5E4D-D875-BDD981181B74}"/>
                </a:ext>
              </a:extLst>
            </p:cNvPr>
            <p:cNvSpPr/>
            <p:nvPr/>
          </p:nvSpPr>
          <p:spPr>
            <a:xfrm>
              <a:off x="6124600" y="3391690"/>
              <a:ext cx="569588" cy="725475"/>
            </a:xfrm>
            <a:prstGeom prst="foldedCorner">
              <a:avLst>
                <a:gd name="adj" fmla="val 26143"/>
              </a:avLst>
            </a:prstGeom>
            <a:solidFill>
              <a:schemeClr val="bg1"/>
            </a:solidFill>
            <a:ln w="38100">
              <a:solidFill>
                <a:srgbClr val="E2E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4" name="Line 7">
              <a:extLst>
                <a:ext uri="{FF2B5EF4-FFF2-40B4-BE49-F238E27FC236}">
                  <a16:creationId xmlns:a16="http://schemas.microsoft.com/office/drawing/2014/main" id="{26E78AD1-649D-A225-51AD-A6716FC6D624}"/>
                </a:ext>
              </a:extLst>
            </p:cNvPr>
            <p:cNvSpPr>
              <a:spLocks noChangeShapeType="1"/>
            </p:cNvSpPr>
            <p:nvPr/>
          </p:nvSpPr>
          <p:spPr bwMode="auto">
            <a:xfrm rot="708446" flipH="1" flipV="1">
              <a:off x="5862081" y="3163553"/>
              <a:ext cx="338767" cy="230760"/>
            </a:xfrm>
            <a:prstGeom prst="line">
              <a:avLst/>
            </a:prstGeom>
            <a:noFill/>
            <a:ln w="57150" cap="flat">
              <a:solidFill>
                <a:srgbClr val="E2EBF0"/>
              </a:solidFill>
              <a:prstDash val="solid"/>
              <a:miter lim="800000"/>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TextBox 624">
              <a:extLst>
                <a:ext uri="{FF2B5EF4-FFF2-40B4-BE49-F238E27FC236}">
                  <a16:creationId xmlns:a16="http://schemas.microsoft.com/office/drawing/2014/main" id="{F6A7CB52-F3D5-2381-E960-491F17A18444}"/>
                </a:ext>
              </a:extLst>
            </p:cNvPr>
            <p:cNvSpPr txBox="1"/>
            <p:nvPr/>
          </p:nvSpPr>
          <p:spPr>
            <a:xfrm>
              <a:off x="6067763" y="3396414"/>
              <a:ext cx="683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7315A"/>
                  </a:solidFill>
                  <a:effectLst/>
                  <a:uLnTx/>
                  <a:uFillTx/>
                  <a:latin typeface="Segoe UI" panose="020B0502040204020203" pitchFamily="34" charset="0"/>
                  <a:ea typeface="+mn-ea"/>
                  <a:cs typeface="Segoe UI" panose="020B0502040204020203" pitchFamily="34" charset="0"/>
                </a:rPr>
                <a:t>Graduation Plan</a:t>
              </a:r>
            </a:p>
          </p:txBody>
        </p:sp>
        <p:cxnSp>
          <p:nvCxnSpPr>
            <p:cNvPr id="626" name="Straight Connector 625">
              <a:extLst>
                <a:ext uri="{FF2B5EF4-FFF2-40B4-BE49-F238E27FC236}">
                  <a16:creationId xmlns:a16="http://schemas.microsoft.com/office/drawing/2014/main" id="{B79068F2-5F45-7E01-E3F4-D905B927B87F}"/>
                </a:ext>
              </a:extLst>
            </p:cNvPr>
            <p:cNvCxnSpPr>
              <a:cxnSpLocks/>
            </p:cNvCxnSpPr>
            <p:nvPr/>
          </p:nvCxnSpPr>
          <p:spPr>
            <a:xfrm>
              <a:off x="6268061" y="3735752"/>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123202BF-4B96-7B2D-0CFF-24DCC4A9B2E9}"/>
                </a:ext>
              </a:extLst>
            </p:cNvPr>
            <p:cNvCxnSpPr>
              <a:cxnSpLocks/>
            </p:cNvCxnSpPr>
            <p:nvPr/>
          </p:nvCxnSpPr>
          <p:spPr>
            <a:xfrm>
              <a:off x="6268061" y="3804783"/>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EE13FFEE-6633-CEC5-2E94-1F7B6DEB0B47}"/>
                </a:ext>
              </a:extLst>
            </p:cNvPr>
            <p:cNvCxnSpPr>
              <a:cxnSpLocks/>
            </p:cNvCxnSpPr>
            <p:nvPr/>
          </p:nvCxnSpPr>
          <p:spPr>
            <a:xfrm>
              <a:off x="6268061" y="3873814"/>
              <a:ext cx="282667" cy="0"/>
            </a:xfrm>
            <a:prstGeom prst="line">
              <a:avLst/>
            </a:prstGeom>
            <a:ln w="28575" cap="rnd">
              <a:solidFill>
                <a:srgbClr val="E2EBF0"/>
              </a:solidFill>
            </a:ln>
          </p:spPr>
          <p:style>
            <a:lnRef idx="1">
              <a:schemeClr val="accent1"/>
            </a:lnRef>
            <a:fillRef idx="0">
              <a:schemeClr val="accent1"/>
            </a:fillRef>
            <a:effectRef idx="0">
              <a:schemeClr val="accent1"/>
            </a:effectRef>
            <a:fontRef idx="minor">
              <a:schemeClr val="tx1"/>
            </a:fontRef>
          </p:style>
        </p:cxnSp>
      </p:grpSp>
      <p:sp>
        <p:nvSpPr>
          <p:cNvPr id="696" name="Freeform 105">
            <a:extLst>
              <a:ext uri="{FF2B5EF4-FFF2-40B4-BE49-F238E27FC236}">
                <a16:creationId xmlns:a16="http://schemas.microsoft.com/office/drawing/2014/main" id="{0C7763C6-1E05-2FD4-591C-589105172B93}"/>
              </a:ext>
            </a:extLst>
          </p:cNvPr>
          <p:cNvSpPr>
            <a:spLocks/>
          </p:cNvSpPr>
          <p:nvPr/>
        </p:nvSpPr>
        <p:spPr bwMode="auto">
          <a:xfrm>
            <a:off x="3405379" y="1162554"/>
            <a:ext cx="4710113" cy="557784"/>
          </a:xfrm>
          <a:prstGeom prst="homePlate">
            <a:avLst/>
          </a:prstGeom>
          <a:solidFill>
            <a:srgbClr val="2D6E8D"/>
          </a:solidFill>
          <a:ln>
            <a:solidFill>
              <a:srgbClr val="2D6E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TextBox 696">
            <a:extLst>
              <a:ext uri="{FF2B5EF4-FFF2-40B4-BE49-F238E27FC236}">
                <a16:creationId xmlns:a16="http://schemas.microsoft.com/office/drawing/2014/main" id="{461C2F86-A6D0-257A-AE34-99315727E426}"/>
              </a:ext>
            </a:extLst>
          </p:cNvPr>
          <p:cNvSpPr txBox="1"/>
          <p:nvPr/>
        </p:nvSpPr>
        <p:spPr>
          <a:xfrm>
            <a:off x="4453447" y="1272169"/>
            <a:ext cx="425657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Court Process/Service Connection</a:t>
            </a:r>
          </a:p>
        </p:txBody>
      </p:sp>
      <p:sp>
        <p:nvSpPr>
          <p:cNvPr id="728" name="Rectangle 52">
            <a:extLst>
              <a:ext uri="{FF2B5EF4-FFF2-40B4-BE49-F238E27FC236}">
                <a16:creationId xmlns:a16="http://schemas.microsoft.com/office/drawing/2014/main" id="{29A14146-EF3E-7F18-9511-2EB4C1E2D354}"/>
              </a:ext>
            </a:extLst>
          </p:cNvPr>
          <p:cNvSpPr>
            <a:spLocks noChangeArrowheads="1"/>
          </p:cNvSpPr>
          <p:nvPr/>
        </p:nvSpPr>
        <p:spPr bwMode="auto">
          <a:xfrm>
            <a:off x="7627485" y="2983652"/>
            <a:ext cx="36513" cy="388938"/>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53">
            <a:extLst>
              <a:ext uri="{FF2B5EF4-FFF2-40B4-BE49-F238E27FC236}">
                <a16:creationId xmlns:a16="http://schemas.microsoft.com/office/drawing/2014/main" id="{0A7BF2B6-6430-BB6E-67D3-EF6BD2A2BAFA}"/>
              </a:ext>
            </a:extLst>
          </p:cNvPr>
          <p:cNvSpPr>
            <a:spLocks/>
          </p:cNvSpPr>
          <p:nvPr/>
        </p:nvSpPr>
        <p:spPr bwMode="auto">
          <a:xfrm>
            <a:off x="7627485" y="2983652"/>
            <a:ext cx="36513" cy="388938"/>
          </a:xfrm>
          <a:custGeom>
            <a:avLst/>
            <a:gdLst>
              <a:gd name="T0" fmla="*/ 0 w 23"/>
              <a:gd name="T1" fmla="*/ 0 h 245"/>
              <a:gd name="T2" fmla="*/ 0 w 23"/>
              <a:gd name="T3" fmla="*/ 245 h 245"/>
              <a:gd name="T4" fmla="*/ 23 w 23"/>
              <a:gd name="T5" fmla="*/ 245 h 245"/>
              <a:gd name="T6" fmla="*/ 23 w 23"/>
              <a:gd name="T7" fmla="*/ 0 h 245"/>
            </a:gdLst>
            <a:ahLst/>
            <a:cxnLst>
              <a:cxn ang="0">
                <a:pos x="T0" y="T1"/>
              </a:cxn>
              <a:cxn ang="0">
                <a:pos x="T2" y="T3"/>
              </a:cxn>
              <a:cxn ang="0">
                <a:pos x="T4" y="T5"/>
              </a:cxn>
              <a:cxn ang="0">
                <a:pos x="T6" y="T7"/>
              </a:cxn>
            </a:cxnLst>
            <a:rect l="0" t="0" r="r" b="b"/>
            <a:pathLst>
              <a:path w="23" h="245">
                <a:moveTo>
                  <a:pt x="0" y="0"/>
                </a:moveTo>
                <a:lnTo>
                  <a:pt x="0" y="245"/>
                </a:lnTo>
                <a:lnTo>
                  <a:pt x="23" y="245"/>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54">
            <a:extLst>
              <a:ext uri="{FF2B5EF4-FFF2-40B4-BE49-F238E27FC236}">
                <a16:creationId xmlns:a16="http://schemas.microsoft.com/office/drawing/2014/main" id="{BAAF6E7B-9DA9-D558-286D-584A395B6DD0}"/>
              </a:ext>
            </a:extLst>
          </p:cNvPr>
          <p:cNvSpPr>
            <a:spLocks/>
          </p:cNvSpPr>
          <p:nvPr/>
        </p:nvSpPr>
        <p:spPr bwMode="auto">
          <a:xfrm>
            <a:off x="7584622" y="3299564"/>
            <a:ext cx="122238" cy="114300"/>
          </a:xfrm>
          <a:custGeom>
            <a:avLst/>
            <a:gdLst>
              <a:gd name="T0" fmla="*/ 0 w 77"/>
              <a:gd name="T1" fmla="*/ 0 h 72"/>
              <a:gd name="T2" fmla="*/ 39 w 77"/>
              <a:gd name="T3" fmla="*/ 39 h 72"/>
              <a:gd name="T4" fmla="*/ 77 w 77"/>
              <a:gd name="T5" fmla="*/ 0 h 72"/>
              <a:gd name="T6" fmla="*/ 77 w 77"/>
              <a:gd name="T7" fmla="*/ 33 h 72"/>
              <a:gd name="T8" fmla="*/ 39 w 77"/>
              <a:gd name="T9" fmla="*/ 72 h 72"/>
              <a:gd name="T10" fmla="*/ 0 w 77"/>
              <a:gd name="T11" fmla="*/ 33 h 72"/>
              <a:gd name="T12" fmla="*/ 0 w 77"/>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77" h="72">
                <a:moveTo>
                  <a:pt x="0" y="0"/>
                </a:moveTo>
                <a:lnTo>
                  <a:pt x="39" y="39"/>
                </a:lnTo>
                <a:lnTo>
                  <a:pt x="77" y="0"/>
                </a:lnTo>
                <a:lnTo>
                  <a:pt x="77" y="33"/>
                </a:lnTo>
                <a:lnTo>
                  <a:pt x="39" y="72"/>
                </a:lnTo>
                <a:lnTo>
                  <a:pt x="0" y="33"/>
                </a:lnTo>
                <a:lnTo>
                  <a:pt x="0"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Rectangle 55">
            <a:extLst>
              <a:ext uri="{FF2B5EF4-FFF2-40B4-BE49-F238E27FC236}">
                <a16:creationId xmlns:a16="http://schemas.microsoft.com/office/drawing/2014/main" id="{78E7EE92-0794-9DE0-B4D3-88E14DA1906F}"/>
              </a:ext>
            </a:extLst>
          </p:cNvPr>
          <p:cNvSpPr>
            <a:spLocks noChangeArrowheads="1"/>
          </p:cNvSpPr>
          <p:nvPr/>
        </p:nvSpPr>
        <p:spPr bwMode="auto">
          <a:xfrm>
            <a:off x="7627485" y="4714366"/>
            <a:ext cx="36513" cy="387350"/>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56">
            <a:extLst>
              <a:ext uri="{FF2B5EF4-FFF2-40B4-BE49-F238E27FC236}">
                <a16:creationId xmlns:a16="http://schemas.microsoft.com/office/drawing/2014/main" id="{28991FDC-6D4F-66BB-F9CC-A77A0BEF38D7}"/>
              </a:ext>
            </a:extLst>
          </p:cNvPr>
          <p:cNvSpPr>
            <a:spLocks/>
          </p:cNvSpPr>
          <p:nvPr/>
        </p:nvSpPr>
        <p:spPr bwMode="auto">
          <a:xfrm>
            <a:off x="7627485" y="4601078"/>
            <a:ext cx="36513" cy="387350"/>
          </a:xfrm>
          <a:custGeom>
            <a:avLst/>
            <a:gdLst>
              <a:gd name="T0" fmla="*/ 0 w 23"/>
              <a:gd name="T1" fmla="*/ 0 h 244"/>
              <a:gd name="T2" fmla="*/ 0 w 23"/>
              <a:gd name="T3" fmla="*/ 244 h 244"/>
              <a:gd name="T4" fmla="*/ 23 w 23"/>
              <a:gd name="T5" fmla="*/ 244 h 244"/>
              <a:gd name="T6" fmla="*/ 23 w 23"/>
              <a:gd name="T7" fmla="*/ 0 h 244"/>
            </a:gdLst>
            <a:ahLst/>
            <a:cxnLst>
              <a:cxn ang="0">
                <a:pos x="T0" y="T1"/>
              </a:cxn>
              <a:cxn ang="0">
                <a:pos x="T2" y="T3"/>
              </a:cxn>
              <a:cxn ang="0">
                <a:pos x="T4" y="T5"/>
              </a:cxn>
              <a:cxn ang="0">
                <a:pos x="T6" y="T7"/>
              </a:cxn>
            </a:cxnLst>
            <a:rect l="0" t="0" r="r" b="b"/>
            <a:pathLst>
              <a:path w="23" h="244">
                <a:moveTo>
                  <a:pt x="0" y="0"/>
                </a:moveTo>
                <a:lnTo>
                  <a:pt x="0" y="244"/>
                </a:lnTo>
                <a:lnTo>
                  <a:pt x="23" y="244"/>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57">
            <a:extLst>
              <a:ext uri="{FF2B5EF4-FFF2-40B4-BE49-F238E27FC236}">
                <a16:creationId xmlns:a16="http://schemas.microsoft.com/office/drawing/2014/main" id="{B80FEDBF-0241-F3C4-E600-5BDACA4B0B74}"/>
              </a:ext>
            </a:extLst>
          </p:cNvPr>
          <p:cNvSpPr>
            <a:spLocks/>
          </p:cNvSpPr>
          <p:nvPr/>
        </p:nvSpPr>
        <p:spPr bwMode="auto">
          <a:xfrm>
            <a:off x="7584622" y="5030278"/>
            <a:ext cx="122238" cy="112713"/>
          </a:xfrm>
          <a:custGeom>
            <a:avLst/>
            <a:gdLst>
              <a:gd name="T0" fmla="*/ 0 w 77"/>
              <a:gd name="T1" fmla="*/ 0 h 71"/>
              <a:gd name="T2" fmla="*/ 39 w 77"/>
              <a:gd name="T3" fmla="*/ 39 h 71"/>
              <a:gd name="T4" fmla="*/ 77 w 77"/>
              <a:gd name="T5" fmla="*/ 0 h 71"/>
              <a:gd name="T6" fmla="*/ 77 w 77"/>
              <a:gd name="T7" fmla="*/ 33 h 71"/>
              <a:gd name="T8" fmla="*/ 39 w 77"/>
              <a:gd name="T9" fmla="*/ 71 h 71"/>
              <a:gd name="T10" fmla="*/ 0 w 77"/>
              <a:gd name="T11" fmla="*/ 33 h 71"/>
              <a:gd name="T12" fmla="*/ 0 w 77"/>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77" h="71">
                <a:moveTo>
                  <a:pt x="0" y="0"/>
                </a:moveTo>
                <a:lnTo>
                  <a:pt x="39" y="39"/>
                </a:lnTo>
                <a:lnTo>
                  <a:pt x="77" y="0"/>
                </a:lnTo>
                <a:lnTo>
                  <a:pt x="77" y="33"/>
                </a:lnTo>
                <a:lnTo>
                  <a:pt x="39" y="71"/>
                </a:lnTo>
                <a:lnTo>
                  <a:pt x="0" y="33"/>
                </a:lnTo>
                <a:lnTo>
                  <a:pt x="0"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Rectangle 59">
            <a:extLst>
              <a:ext uri="{FF2B5EF4-FFF2-40B4-BE49-F238E27FC236}">
                <a16:creationId xmlns:a16="http://schemas.microsoft.com/office/drawing/2014/main" id="{3D49D259-7214-06F5-EB4F-AA728D601C8C}"/>
              </a:ext>
            </a:extLst>
          </p:cNvPr>
          <p:cNvSpPr>
            <a:spLocks noChangeArrowheads="1"/>
          </p:cNvSpPr>
          <p:nvPr/>
        </p:nvSpPr>
        <p:spPr bwMode="auto">
          <a:xfrm>
            <a:off x="7452066" y="5183928"/>
            <a:ext cx="387350" cy="3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61">
            <a:extLst>
              <a:ext uri="{FF2B5EF4-FFF2-40B4-BE49-F238E27FC236}">
                <a16:creationId xmlns:a16="http://schemas.microsoft.com/office/drawing/2014/main" id="{B14BF524-C600-5705-FFA0-5580F088AD6F}"/>
              </a:ext>
            </a:extLst>
          </p:cNvPr>
          <p:cNvSpPr>
            <a:spLocks/>
          </p:cNvSpPr>
          <p:nvPr/>
        </p:nvSpPr>
        <p:spPr bwMode="auto">
          <a:xfrm>
            <a:off x="7587797" y="5141066"/>
            <a:ext cx="115888" cy="123825"/>
          </a:xfrm>
          <a:custGeom>
            <a:avLst/>
            <a:gdLst>
              <a:gd name="T0" fmla="*/ 0 w 73"/>
              <a:gd name="T1" fmla="*/ 78 h 78"/>
              <a:gd name="T2" fmla="*/ 40 w 73"/>
              <a:gd name="T3" fmla="*/ 38 h 78"/>
              <a:gd name="T4" fmla="*/ 0 w 73"/>
              <a:gd name="T5" fmla="*/ 0 h 78"/>
              <a:gd name="T6" fmla="*/ 33 w 73"/>
              <a:gd name="T7" fmla="*/ 0 h 78"/>
              <a:gd name="T8" fmla="*/ 73 w 73"/>
              <a:gd name="T9" fmla="*/ 38 h 78"/>
              <a:gd name="T10" fmla="*/ 33 w 73"/>
              <a:gd name="T11" fmla="*/ 78 h 78"/>
              <a:gd name="T12" fmla="*/ 0 w 73"/>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3" h="78">
                <a:moveTo>
                  <a:pt x="0" y="78"/>
                </a:moveTo>
                <a:lnTo>
                  <a:pt x="40" y="38"/>
                </a:lnTo>
                <a:lnTo>
                  <a:pt x="0" y="0"/>
                </a:lnTo>
                <a:lnTo>
                  <a:pt x="33" y="0"/>
                </a:lnTo>
                <a:lnTo>
                  <a:pt x="73" y="38"/>
                </a:lnTo>
                <a:lnTo>
                  <a:pt x="33" y="78"/>
                </a:lnTo>
                <a:lnTo>
                  <a:pt x="0" y="7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63">
            <a:extLst>
              <a:ext uri="{FF2B5EF4-FFF2-40B4-BE49-F238E27FC236}">
                <a16:creationId xmlns:a16="http://schemas.microsoft.com/office/drawing/2014/main" id="{D42735D2-14BB-442C-5D4F-3A557D23F96D}"/>
              </a:ext>
            </a:extLst>
          </p:cNvPr>
          <p:cNvSpPr>
            <a:spLocks/>
          </p:cNvSpPr>
          <p:nvPr/>
        </p:nvSpPr>
        <p:spPr bwMode="auto">
          <a:xfrm>
            <a:off x="8130929" y="2745865"/>
            <a:ext cx="387350" cy="36513"/>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solidFill>
            <a:srgbClr val="2D6E8D"/>
          </a:solidFill>
          <a:ln>
            <a:solidFill>
              <a:srgbClr val="2D6E8D"/>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64">
            <a:extLst>
              <a:ext uri="{FF2B5EF4-FFF2-40B4-BE49-F238E27FC236}">
                <a16:creationId xmlns:a16="http://schemas.microsoft.com/office/drawing/2014/main" id="{9310C323-20B0-E020-55F0-CA5906753039}"/>
              </a:ext>
            </a:extLst>
          </p:cNvPr>
          <p:cNvSpPr>
            <a:spLocks/>
          </p:cNvSpPr>
          <p:nvPr/>
        </p:nvSpPr>
        <p:spPr bwMode="auto">
          <a:xfrm>
            <a:off x="8446842" y="2703003"/>
            <a:ext cx="114300" cy="122238"/>
          </a:xfrm>
          <a:custGeom>
            <a:avLst/>
            <a:gdLst>
              <a:gd name="T0" fmla="*/ 0 w 72"/>
              <a:gd name="T1" fmla="*/ 77 h 77"/>
              <a:gd name="T2" fmla="*/ 39 w 72"/>
              <a:gd name="T3" fmla="*/ 38 h 77"/>
              <a:gd name="T4" fmla="*/ 0 w 72"/>
              <a:gd name="T5" fmla="*/ 0 h 77"/>
              <a:gd name="T6" fmla="*/ 32 w 72"/>
              <a:gd name="T7" fmla="*/ 0 h 77"/>
              <a:gd name="T8" fmla="*/ 72 w 72"/>
              <a:gd name="T9" fmla="*/ 38 h 77"/>
              <a:gd name="T10" fmla="*/ 32 w 72"/>
              <a:gd name="T11" fmla="*/ 77 h 77"/>
              <a:gd name="T12" fmla="*/ 0 w 72"/>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2" h="77">
                <a:moveTo>
                  <a:pt x="0" y="77"/>
                </a:moveTo>
                <a:lnTo>
                  <a:pt x="39" y="38"/>
                </a:lnTo>
                <a:lnTo>
                  <a:pt x="0" y="0"/>
                </a:lnTo>
                <a:lnTo>
                  <a:pt x="32" y="0"/>
                </a:lnTo>
                <a:lnTo>
                  <a:pt x="72" y="38"/>
                </a:lnTo>
                <a:lnTo>
                  <a:pt x="32" y="77"/>
                </a:lnTo>
                <a:lnTo>
                  <a:pt x="0" y="77"/>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84">
            <a:extLst>
              <a:ext uri="{FF2B5EF4-FFF2-40B4-BE49-F238E27FC236}">
                <a16:creationId xmlns:a16="http://schemas.microsoft.com/office/drawing/2014/main" id="{92EB9DA3-5AE6-5ED5-C48A-D89B2BF46B9D}"/>
              </a:ext>
            </a:extLst>
          </p:cNvPr>
          <p:cNvSpPr>
            <a:spLocks noEditPoints="1"/>
          </p:cNvSpPr>
          <p:nvPr/>
        </p:nvSpPr>
        <p:spPr bwMode="auto">
          <a:xfrm>
            <a:off x="6953591" y="4220314"/>
            <a:ext cx="1384300" cy="906463"/>
          </a:xfrm>
          <a:custGeom>
            <a:avLst/>
            <a:gdLst>
              <a:gd name="T0" fmla="*/ 472 w 872"/>
              <a:gd name="T1" fmla="*/ 492 h 571"/>
              <a:gd name="T2" fmla="*/ 444 w 872"/>
              <a:gd name="T3" fmla="*/ 465 h 571"/>
              <a:gd name="T4" fmla="*/ 477 w 872"/>
              <a:gd name="T5" fmla="*/ 465 h 571"/>
              <a:gd name="T6" fmla="*/ 517 w 872"/>
              <a:gd name="T7" fmla="*/ 503 h 571"/>
              <a:gd name="T8" fmla="*/ 477 w 872"/>
              <a:gd name="T9" fmla="*/ 543 h 571"/>
              <a:gd name="T10" fmla="*/ 444 w 872"/>
              <a:gd name="T11" fmla="*/ 543 h 571"/>
              <a:gd name="T12" fmla="*/ 472 w 872"/>
              <a:gd name="T13" fmla="*/ 515 h 571"/>
              <a:gd name="T14" fmla="*/ 246 w 872"/>
              <a:gd name="T15" fmla="*/ 515 h 571"/>
              <a:gd name="T16" fmla="*/ 246 w 872"/>
              <a:gd name="T17" fmla="*/ 492 h 571"/>
              <a:gd name="T18" fmla="*/ 472 w 872"/>
              <a:gd name="T19" fmla="*/ 492 h 571"/>
              <a:gd name="T20" fmla="*/ 755 w 872"/>
              <a:gd name="T21" fmla="*/ 0 h 571"/>
              <a:gd name="T22" fmla="*/ 503 w 872"/>
              <a:gd name="T23" fmla="*/ 436 h 571"/>
              <a:gd name="T24" fmla="*/ 0 w 872"/>
              <a:gd name="T25" fmla="*/ 436 h 571"/>
              <a:gd name="T26" fmla="*/ 0 w 872"/>
              <a:gd name="T27" fmla="*/ 571 h 571"/>
              <a:gd name="T28" fmla="*/ 581 w 872"/>
              <a:gd name="T29" fmla="*/ 571 h 571"/>
              <a:gd name="T30" fmla="*/ 872 w 872"/>
              <a:gd name="T31" fmla="*/ 68 h 571"/>
              <a:gd name="T32" fmla="*/ 755 w 872"/>
              <a:gd name="T33" fmla="*/ 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2" h="571">
                <a:moveTo>
                  <a:pt x="472" y="492"/>
                </a:moveTo>
                <a:lnTo>
                  <a:pt x="444" y="465"/>
                </a:lnTo>
                <a:lnTo>
                  <a:pt x="477" y="465"/>
                </a:lnTo>
                <a:lnTo>
                  <a:pt x="517" y="503"/>
                </a:lnTo>
                <a:lnTo>
                  <a:pt x="477" y="543"/>
                </a:lnTo>
                <a:lnTo>
                  <a:pt x="444" y="543"/>
                </a:lnTo>
                <a:lnTo>
                  <a:pt x="472" y="515"/>
                </a:lnTo>
                <a:lnTo>
                  <a:pt x="246" y="515"/>
                </a:lnTo>
                <a:lnTo>
                  <a:pt x="246" y="492"/>
                </a:lnTo>
                <a:lnTo>
                  <a:pt x="472" y="492"/>
                </a:lnTo>
                <a:moveTo>
                  <a:pt x="755" y="0"/>
                </a:moveTo>
                <a:lnTo>
                  <a:pt x="503" y="436"/>
                </a:lnTo>
                <a:lnTo>
                  <a:pt x="0" y="436"/>
                </a:lnTo>
                <a:lnTo>
                  <a:pt x="0" y="571"/>
                </a:lnTo>
                <a:lnTo>
                  <a:pt x="581" y="571"/>
                </a:lnTo>
                <a:lnTo>
                  <a:pt x="872" y="68"/>
                </a:lnTo>
                <a:lnTo>
                  <a:pt x="7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86">
            <a:extLst>
              <a:ext uri="{FF2B5EF4-FFF2-40B4-BE49-F238E27FC236}">
                <a16:creationId xmlns:a16="http://schemas.microsoft.com/office/drawing/2014/main" id="{518D839F-F29B-4BAF-05D2-384F2515EFC7}"/>
              </a:ext>
            </a:extLst>
          </p:cNvPr>
          <p:cNvSpPr>
            <a:spLocks/>
          </p:cNvSpPr>
          <p:nvPr/>
        </p:nvSpPr>
        <p:spPr bwMode="auto">
          <a:xfrm>
            <a:off x="7456829" y="5183928"/>
            <a:ext cx="377825" cy="36513"/>
          </a:xfrm>
          <a:custGeom>
            <a:avLst/>
            <a:gdLst>
              <a:gd name="T0" fmla="*/ 226 w 238"/>
              <a:gd name="T1" fmla="*/ 0 h 23"/>
              <a:gd name="T2" fmla="*/ 0 w 238"/>
              <a:gd name="T3" fmla="*/ 0 h 23"/>
              <a:gd name="T4" fmla="*/ 0 w 238"/>
              <a:gd name="T5" fmla="*/ 23 h 23"/>
              <a:gd name="T6" fmla="*/ 226 w 238"/>
              <a:gd name="T7" fmla="*/ 23 h 23"/>
              <a:gd name="T8" fmla="*/ 238 w 238"/>
              <a:gd name="T9" fmla="*/ 11 h 23"/>
              <a:gd name="T10" fmla="*/ 226 w 238"/>
              <a:gd name="T11" fmla="*/ 0 h 23"/>
            </a:gdLst>
            <a:ahLst/>
            <a:cxnLst>
              <a:cxn ang="0">
                <a:pos x="T0" y="T1"/>
              </a:cxn>
              <a:cxn ang="0">
                <a:pos x="T2" y="T3"/>
              </a:cxn>
              <a:cxn ang="0">
                <a:pos x="T4" y="T5"/>
              </a:cxn>
              <a:cxn ang="0">
                <a:pos x="T6" y="T7"/>
              </a:cxn>
              <a:cxn ang="0">
                <a:pos x="T8" y="T9"/>
              </a:cxn>
              <a:cxn ang="0">
                <a:pos x="T10" y="T11"/>
              </a:cxn>
            </a:cxnLst>
            <a:rect l="0" t="0" r="r" b="b"/>
            <a:pathLst>
              <a:path w="238" h="23">
                <a:moveTo>
                  <a:pt x="226" y="0"/>
                </a:moveTo>
                <a:lnTo>
                  <a:pt x="0" y="0"/>
                </a:lnTo>
                <a:lnTo>
                  <a:pt x="0" y="23"/>
                </a:lnTo>
                <a:lnTo>
                  <a:pt x="226" y="23"/>
                </a:lnTo>
                <a:lnTo>
                  <a:pt x="238" y="11"/>
                </a:lnTo>
                <a:lnTo>
                  <a:pt x="22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88">
            <a:extLst>
              <a:ext uri="{FF2B5EF4-FFF2-40B4-BE49-F238E27FC236}">
                <a16:creationId xmlns:a16="http://schemas.microsoft.com/office/drawing/2014/main" id="{A4BAB8FB-2628-E7EC-BE19-541F6C542085}"/>
              </a:ext>
            </a:extLst>
          </p:cNvPr>
          <p:cNvSpPr>
            <a:spLocks/>
          </p:cNvSpPr>
          <p:nvPr/>
        </p:nvSpPr>
        <p:spPr bwMode="auto">
          <a:xfrm>
            <a:off x="7587797" y="5141066"/>
            <a:ext cx="115888" cy="123825"/>
          </a:xfrm>
          <a:custGeom>
            <a:avLst/>
            <a:gdLst>
              <a:gd name="T0" fmla="*/ 33 w 73"/>
              <a:gd name="T1" fmla="*/ 0 h 78"/>
              <a:gd name="T2" fmla="*/ 0 w 73"/>
              <a:gd name="T3" fmla="*/ 0 h 78"/>
              <a:gd name="T4" fmla="*/ 28 w 73"/>
              <a:gd name="T5" fmla="*/ 27 h 78"/>
              <a:gd name="T6" fmla="*/ 40 w 73"/>
              <a:gd name="T7" fmla="*/ 38 h 78"/>
              <a:gd name="T8" fmla="*/ 28 w 73"/>
              <a:gd name="T9" fmla="*/ 50 h 78"/>
              <a:gd name="T10" fmla="*/ 0 w 73"/>
              <a:gd name="T11" fmla="*/ 78 h 78"/>
              <a:gd name="T12" fmla="*/ 33 w 73"/>
              <a:gd name="T13" fmla="*/ 78 h 78"/>
              <a:gd name="T14" fmla="*/ 73 w 73"/>
              <a:gd name="T15" fmla="*/ 38 h 78"/>
              <a:gd name="T16" fmla="*/ 33 w 73"/>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78">
                <a:moveTo>
                  <a:pt x="33" y="0"/>
                </a:moveTo>
                <a:lnTo>
                  <a:pt x="0" y="0"/>
                </a:lnTo>
                <a:lnTo>
                  <a:pt x="28" y="27"/>
                </a:lnTo>
                <a:lnTo>
                  <a:pt x="40" y="38"/>
                </a:lnTo>
                <a:lnTo>
                  <a:pt x="28" y="50"/>
                </a:lnTo>
                <a:lnTo>
                  <a:pt x="0" y="78"/>
                </a:lnTo>
                <a:lnTo>
                  <a:pt x="33" y="78"/>
                </a:lnTo>
                <a:lnTo>
                  <a:pt x="73" y="38"/>
                </a:lnTo>
                <a:lnTo>
                  <a:pt x="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94">
            <a:extLst>
              <a:ext uri="{FF2B5EF4-FFF2-40B4-BE49-F238E27FC236}">
                <a16:creationId xmlns:a16="http://schemas.microsoft.com/office/drawing/2014/main" id="{327049E6-0B77-334C-D810-CF44EC795B8C}"/>
              </a:ext>
            </a:extLst>
          </p:cNvPr>
          <p:cNvSpPr>
            <a:spLocks/>
          </p:cNvSpPr>
          <p:nvPr/>
        </p:nvSpPr>
        <p:spPr bwMode="auto">
          <a:xfrm>
            <a:off x="7078813" y="3960303"/>
            <a:ext cx="1133856" cy="978408"/>
          </a:xfrm>
          <a:custGeom>
            <a:avLst/>
            <a:gdLst>
              <a:gd name="T0" fmla="*/ 428 w 570"/>
              <a:gd name="T1" fmla="*/ 0 h 493"/>
              <a:gd name="T2" fmla="*/ 142 w 570"/>
              <a:gd name="T3" fmla="*/ 0 h 493"/>
              <a:gd name="T4" fmla="*/ 0 w 570"/>
              <a:gd name="T5" fmla="*/ 246 h 493"/>
              <a:gd name="T6" fmla="*/ 142 w 570"/>
              <a:gd name="T7" fmla="*/ 493 h 493"/>
              <a:gd name="T8" fmla="*/ 428 w 570"/>
              <a:gd name="T9" fmla="*/ 493 h 493"/>
              <a:gd name="T10" fmla="*/ 570 w 570"/>
              <a:gd name="T11" fmla="*/ 246 h 493"/>
              <a:gd name="T12" fmla="*/ 428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8" y="0"/>
                </a:moveTo>
                <a:lnTo>
                  <a:pt x="142" y="0"/>
                </a:lnTo>
                <a:lnTo>
                  <a:pt x="0" y="246"/>
                </a:lnTo>
                <a:lnTo>
                  <a:pt x="142" y="493"/>
                </a:lnTo>
                <a:lnTo>
                  <a:pt x="428" y="493"/>
                </a:lnTo>
                <a:lnTo>
                  <a:pt x="570" y="246"/>
                </a:lnTo>
                <a:lnTo>
                  <a:pt x="428"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97">
            <a:extLst>
              <a:ext uri="{FF2B5EF4-FFF2-40B4-BE49-F238E27FC236}">
                <a16:creationId xmlns:a16="http://schemas.microsoft.com/office/drawing/2014/main" id="{79890991-1097-45D4-147F-AE3CF5CA2675}"/>
              </a:ext>
            </a:extLst>
          </p:cNvPr>
          <p:cNvSpPr>
            <a:spLocks/>
          </p:cNvSpPr>
          <p:nvPr/>
        </p:nvSpPr>
        <p:spPr bwMode="auto">
          <a:xfrm>
            <a:off x="7078813" y="2280669"/>
            <a:ext cx="1133856" cy="974446"/>
          </a:xfrm>
          <a:custGeom>
            <a:avLst/>
            <a:gdLst>
              <a:gd name="T0" fmla="*/ 428 w 570"/>
              <a:gd name="T1" fmla="*/ 0 h 494"/>
              <a:gd name="T2" fmla="*/ 142 w 570"/>
              <a:gd name="T3" fmla="*/ 0 h 494"/>
              <a:gd name="T4" fmla="*/ 0 w 570"/>
              <a:gd name="T5" fmla="*/ 247 h 494"/>
              <a:gd name="T6" fmla="*/ 142 w 570"/>
              <a:gd name="T7" fmla="*/ 494 h 494"/>
              <a:gd name="T8" fmla="*/ 428 w 570"/>
              <a:gd name="T9" fmla="*/ 494 h 494"/>
              <a:gd name="T10" fmla="*/ 570 w 570"/>
              <a:gd name="T11" fmla="*/ 247 h 494"/>
              <a:gd name="T12" fmla="*/ 428 w 570"/>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0" h="494">
                <a:moveTo>
                  <a:pt x="428" y="0"/>
                </a:moveTo>
                <a:lnTo>
                  <a:pt x="142" y="0"/>
                </a:lnTo>
                <a:lnTo>
                  <a:pt x="0" y="247"/>
                </a:lnTo>
                <a:lnTo>
                  <a:pt x="142" y="494"/>
                </a:lnTo>
                <a:lnTo>
                  <a:pt x="428" y="494"/>
                </a:lnTo>
                <a:lnTo>
                  <a:pt x="570" y="247"/>
                </a:lnTo>
                <a:lnTo>
                  <a:pt x="428"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100">
            <a:extLst>
              <a:ext uri="{FF2B5EF4-FFF2-40B4-BE49-F238E27FC236}">
                <a16:creationId xmlns:a16="http://schemas.microsoft.com/office/drawing/2014/main" id="{618F09BE-0A96-2EE0-5997-FCD30B2519EA}"/>
              </a:ext>
            </a:extLst>
          </p:cNvPr>
          <p:cNvSpPr>
            <a:spLocks/>
          </p:cNvSpPr>
          <p:nvPr/>
        </p:nvSpPr>
        <p:spPr bwMode="auto">
          <a:xfrm>
            <a:off x="7078813" y="5324138"/>
            <a:ext cx="1133856" cy="978408"/>
          </a:xfrm>
          <a:custGeom>
            <a:avLst/>
            <a:gdLst>
              <a:gd name="T0" fmla="*/ 428 w 570"/>
              <a:gd name="T1" fmla="*/ 0 h 493"/>
              <a:gd name="T2" fmla="*/ 142 w 570"/>
              <a:gd name="T3" fmla="*/ 0 h 493"/>
              <a:gd name="T4" fmla="*/ 0 w 570"/>
              <a:gd name="T5" fmla="*/ 246 h 493"/>
              <a:gd name="T6" fmla="*/ 142 w 570"/>
              <a:gd name="T7" fmla="*/ 493 h 493"/>
              <a:gd name="T8" fmla="*/ 428 w 570"/>
              <a:gd name="T9" fmla="*/ 493 h 493"/>
              <a:gd name="T10" fmla="*/ 570 w 570"/>
              <a:gd name="T11" fmla="*/ 246 h 493"/>
              <a:gd name="T12" fmla="*/ 428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8" y="0"/>
                </a:moveTo>
                <a:lnTo>
                  <a:pt x="142" y="0"/>
                </a:lnTo>
                <a:lnTo>
                  <a:pt x="0" y="246"/>
                </a:lnTo>
                <a:lnTo>
                  <a:pt x="142" y="493"/>
                </a:lnTo>
                <a:lnTo>
                  <a:pt x="428" y="493"/>
                </a:lnTo>
                <a:lnTo>
                  <a:pt x="570" y="246"/>
                </a:lnTo>
                <a:lnTo>
                  <a:pt x="428"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TextBox 789">
            <a:extLst>
              <a:ext uri="{FF2B5EF4-FFF2-40B4-BE49-F238E27FC236}">
                <a16:creationId xmlns:a16="http://schemas.microsoft.com/office/drawing/2014/main" id="{72BBF137-5DD5-4F1E-21E5-BD294B8DFC01}"/>
              </a:ext>
            </a:extLst>
          </p:cNvPr>
          <p:cNvSpPr txBox="1"/>
          <p:nvPr/>
        </p:nvSpPr>
        <p:spPr>
          <a:xfrm>
            <a:off x="7095887" y="2454364"/>
            <a:ext cx="109970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Case Management Hearing</a:t>
            </a:r>
          </a:p>
        </p:txBody>
      </p:sp>
      <p:sp>
        <p:nvSpPr>
          <p:cNvPr id="794" name="TextBox 793">
            <a:extLst>
              <a:ext uri="{FF2B5EF4-FFF2-40B4-BE49-F238E27FC236}">
                <a16:creationId xmlns:a16="http://schemas.microsoft.com/office/drawing/2014/main" id="{F9518AEB-221F-559B-31B5-40A3991CE3C2}"/>
              </a:ext>
            </a:extLst>
          </p:cNvPr>
          <p:cNvSpPr txBox="1"/>
          <p:nvPr/>
        </p:nvSpPr>
        <p:spPr>
          <a:xfrm>
            <a:off x="7095887" y="4144260"/>
            <a:ext cx="109970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Clinical Evaluation and Hearing</a:t>
            </a:r>
          </a:p>
        </p:txBody>
      </p:sp>
      <p:sp>
        <p:nvSpPr>
          <p:cNvPr id="795" name="TextBox 794">
            <a:extLst>
              <a:ext uri="{FF2B5EF4-FFF2-40B4-BE49-F238E27FC236}">
                <a16:creationId xmlns:a16="http://schemas.microsoft.com/office/drawing/2014/main" id="{28ACC1C6-7182-FE88-6518-56BB07B78E05}"/>
              </a:ext>
            </a:extLst>
          </p:cNvPr>
          <p:cNvSpPr txBox="1"/>
          <p:nvPr/>
        </p:nvSpPr>
        <p:spPr>
          <a:xfrm>
            <a:off x="7095887" y="5486683"/>
            <a:ext cx="1099708" cy="5770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Plan Review Hearing</a:t>
            </a:r>
          </a:p>
        </p:txBody>
      </p:sp>
      <p:grpSp>
        <p:nvGrpSpPr>
          <p:cNvPr id="796" name="Group 795">
            <a:extLst>
              <a:ext uri="{FF2B5EF4-FFF2-40B4-BE49-F238E27FC236}">
                <a16:creationId xmlns:a16="http://schemas.microsoft.com/office/drawing/2014/main" id="{ADF17C4D-BD9B-3FF5-0B90-5F04FD94887C}"/>
              </a:ext>
            </a:extLst>
          </p:cNvPr>
          <p:cNvGrpSpPr/>
          <p:nvPr/>
        </p:nvGrpSpPr>
        <p:grpSpPr>
          <a:xfrm rot="16200000">
            <a:off x="8024483" y="5270024"/>
            <a:ext cx="122238" cy="428625"/>
            <a:chOff x="8544660" y="5433911"/>
            <a:chExt cx="122238" cy="428625"/>
          </a:xfrm>
        </p:grpSpPr>
        <p:sp>
          <p:nvSpPr>
            <p:cNvPr id="815" name="Rectangle 55">
              <a:extLst>
                <a:ext uri="{FF2B5EF4-FFF2-40B4-BE49-F238E27FC236}">
                  <a16:creationId xmlns:a16="http://schemas.microsoft.com/office/drawing/2014/main" id="{DF838551-252B-7E89-E66B-BC564B38D58C}"/>
                </a:ext>
              </a:extLst>
            </p:cNvPr>
            <p:cNvSpPr>
              <a:spLocks noChangeArrowheads="1"/>
            </p:cNvSpPr>
            <p:nvPr/>
          </p:nvSpPr>
          <p:spPr bwMode="auto">
            <a:xfrm>
              <a:off x="8587523" y="5433911"/>
              <a:ext cx="36513" cy="387350"/>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57">
              <a:extLst>
                <a:ext uri="{FF2B5EF4-FFF2-40B4-BE49-F238E27FC236}">
                  <a16:creationId xmlns:a16="http://schemas.microsoft.com/office/drawing/2014/main" id="{00A0114A-75B8-AE2C-17B8-63252805806F}"/>
                </a:ext>
              </a:extLst>
            </p:cNvPr>
            <p:cNvSpPr>
              <a:spLocks/>
            </p:cNvSpPr>
            <p:nvPr/>
          </p:nvSpPr>
          <p:spPr bwMode="auto">
            <a:xfrm>
              <a:off x="8544660" y="5749823"/>
              <a:ext cx="122238" cy="112713"/>
            </a:xfrm>
            <a:custGeom>
              <a:avLst/>
              <a:gdLst>
                <a:gd name="T0" fmla="*/ 0 w 77"/>
                <a:gd name="T1" fmla="*/ 0 h 71"/>
                <a:gd name="T2" fmla="*/ 39 w 77"/>
                <a:gd name="T3" fmla="*/ 39 h 71"/>
                <a:gd name="T4" fmla="*/ 77 w 77"/>
                <a:gd name="T5" fmla="*/ 0 h 71"/>
                <a:gd name="T6" fmla="*/ 77 w 77"/>
                <a:gd name="T7" fmla="*/ 33 h 71"/>
                <a:gd name="T8" fmla="*/ 39 w 77"/>
                <a:gd name="T9" fmla="*/ 71 h 71"/>
                <a:gd name="T10" fmla="*/ 0 w 77"/>
                <a:gd name="T11" fmla="*/ 33 h 71"/>
                <a:gd name="T12" fmla="*/ 0 w 77"/>
                <a:gd name="T13" fmla="*/ 0 h 71"/>
              </a:gdLst>
              <a:ahLst/>
              <a:cxnLst>
                <a:cxn ang="0">
                  <a:pos x="T0" y="T1"/>
                </a:cxn>
                <a:cxn ang="0">
                  <a:pos x="T2" y="T3"/>
                </a:cxn>
                <a:cxn ang="0">
                  <a:pos x="T4" y="T5"/>
                </a:cxn>
                <a:cxn ang="0">
                  <a:pos x="T6" y="T7"/>
                </a:cxn>
                <a:cxn ang="0">
                  <a:pos x="T8" y="T9"/>
                </a:cxn>
                <a:cxn ang="0">
                  <a:pos x="T10" y="T11"/>
                </a:cxn>
                <a:cxn ang="0">
                  <a:pos x="T12" y="T13"/>
                </a:cxn>
              </a:cxnLst>
              <a:rect l="0" t="0" r="r" b="b"/>
              <a:pathLst>
                <a:path w="77" h="71">
                  <a:moveTo>
                    <a:pt x="0" y="0"/>
                  </a:moveTo>
                  <a:lnTo>
                    <a:pt x="39" y="39"/>
                  </a:lnTo>
                  <a:lnTo>
                    <a:pt x="77" y="0"/>
                  </a:lnTo>
                  <a:lnTo>
                    <a:pt x="77" y="33"/>
                  </a:lnTo>
                  <a:lnTo>
                    <a:pt x="39" y="71"/>
                  </a:lnTo>
                  <a:lnTo>
                    <a:pt x="0" y="33"/>
                  </a:lnTo>
                  <a:lnTo>
                    <a:pt x="0"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9" name="TextBox 808">
            <a:extLst>
              <a:ext uri="{FF2B5EF4-FFF2-40B4-BE49-F238E27FC236}">
                <a16:creationId xmlns:a16="http://schemas.microsoft.com/office/drawing/2014/main" id="{B076E3AF-588E-E92D-85C2-127C5153D1E4}"/>
              </a:ext>
            </a:extLst>
          </p:cNvPr>
          <p:cNvSpPr txBox="1"/>
          <p:nvPr/>
        </p:nvSpPr>
        <p:spPr>
          <a:xfrm>
            <a:off x="6067763" y="3396414"/>
            <a:ext cx="68326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Agreement</a:t>
            </a:r>
          </a:p>
        </p:txBody>
      </p:sp>
      <p:grpSp>
        <p:nvGrpSpPr>
          <p:cNvPr id="800" name="Group 799">
            <a:extLst>
              <a:ext uri="{FF2B5EF4-FFF2-40B4-BE49-F238E27FC236}">
                <a16:creationId xmlns:a16="http://schemas.microsoft.com/office/drawing/2014/main" id="{4B18F1ED-3A16-1212-C8FB-55B9AE9A6AA4}"/>
              </a:ext>
            </a:extLst>
          </p:cNvPr>
          <p:cNvGrpSpPr/>
          <p:nvPr/>
        </p:nvGrpSpPr>
        <p:grpSpPr>
          <a:xfrm rot="20891554">
            <a:off x="6674002" y="5126496"/>
            <a:ext cx="387737" cy="273240"/>
            <a:chOff x="6600764" y="2810985"/>
            <a:chExt cx="387737" cy="273240"/>
          </a:xfrm>
        </p:grpSpPr>
        <p:sp>
          <p:nvSpPr>
            <p:cNvPr id="805" name="Line 7">
              <a:extLst>
                <a:ext uri="{FF2B5EF4-FFF2-40B4-BE49-F238E27FC236}">
                  <a16:creationId xmlns:a16="http://schemas.microsoft.com/office/drawing/2014/main" id="{CEE4AC86-756E-595E-74D1-E14A2B1F93CA}"/>
                </a:ext>
              </a:extLst>
            </p:cNvPr>
            <p:cNvSpPr>
              <a:spLocks noChangeShapeType="1"/>
            </p:cNvSpPr>
            <p:nvPr/>
          </p:nvSpPr>
          <p:spPr bwMode="auto">
            <a:xfrm flipV="1">
              <a:off x="6600764" y="2853465"/>
              <a:ext cx="338767" cy="230760"/>
            </a:xfrm>
            <a:prstGeom prst="line">
              <a:avLst/>
            </a:prstGeom>
            <a:noFill/>
            <a:ln w="57150" cap="flat">
              <a:solidFill>
                <a:srgbClr val="E2EBF0"/>
              </a:solidFill>
              <a:prstDash val="solid"/>
              <a:miter lim="800000"/>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8">
              <a:extLst>
                <a:ext uri="{FF2B5EF4-FFF2-40B4-BE49-F238E27FC236}">
                  <a16:creationId xmlns:a16="http://schemas.microsoft.com/office/drawing/2014/main" id="{7A857DE1-F721-C712-0CC7-C7196EE2B542}"/>
                </a:ext>
              </a:extLst>
            </p:cNvPr>
            <p:cNvSpPr>
              <a:spLocks/>
            </p:cNvSpPr>
            <p:nvPr/>
          </p:nvSpPr>
          <p:spPr bwMode="auto">
            <a:xfrm>
              <a:off x="6936113" y="2810985"/>
              <a:ext cx="52388" cy="46038"/>
            </a:xfrm>
            <a:custGeom>
              <a:avLst/>
              <a:gdLst>
                <a:gd name="T0" fmla="*/ 35 w 40"/>
                <a:gd name="T1" fmla="*/ 10 h 36"/>
                <a:gd name="T2" fmla="*/ 29 w 40"/>
                <a:gd name="T3" fmla="*/ 31 h 36"/>
                <a:gd name="T4" fmla="*/ 5 w 40"/>
                <a:gd name="T5" fmla="*/ 27 h 36"/>
                <a:gd name="T6" fmla="*/ 11 w 40"/>
                <a:gd name="T7" fmla="*/ 5 h 36"/>
                <a:gd name="T8" fmla="*/ 35 w 40"/>
                <a:gd name="T9" fmla="*/ 10 h 36"/>
              </a:gdLst>
              <a:ahLst/>
              <a:cxnLst>
                <a:cxn ang="0">
                  <a:pos x="T0" y="T1"/>
                </a:cxn>
                <a:cxn ang="0">
                  <a:pos x="T2" y="T3"/>
                </a:cxn>
                <a:cxn ang="0">
                  <a:pos x="T4" y="T5"/>
                </a:cxn>
                <a:cxn ang="0">
                  <a:pos x="T6" y="T7"/>
                </a:cxn>
                <a:cxn ang="0">
                  <a:pos x="T8" y="T9"/>
                </a:cxn>
              </a:cxnLst>
              <a:rect l="0" t="0" r="r" b="b"/>
              <a:pathLst>
                <a:path w="40" h="36">
                  <a:moveTo>
                    <a:pt x="35" y="10"/>
                  </a:moveTo>
                  <a:cubicBezTo>
                    <a:pt x="40" y="17"/>
                    <a:pt x="38" y="27"/>
                    <a:pt x="29" y="31"/>
                  </a:cubicBezTo>
                  <a:cubicBezTo>
                    <a:pt x="21" y="36"/>
                    <a:pt x="10" y="34"/>
                    <a:pt x="5" y="27"/>
                  </a:cubicBezTo>
                  <a:cubicBezTo>
                    <a:pt x="0" y="20"/>
                    <a:pt x="3" y="10"/>
                    <a:pt x="11" y="5"/>
                  </a:cubicBezTo>
                  <a:cubicBezTo>
                    <a:pt x="20" y="0"/>
                    <a:pt x="30" y="2"/>
                    <a:pt x="35" y="10"/>
                  </a:cubicBezTo>
                  <a:close/>
                </a:path>
              </a:pathLst>
            </a:custGeom>
            <a:solidFill>
              <a:srgbClr val="FFFFFF"/>
            </a:solidFill>
            <a:ln w="57150" cap="flat">
              <a:solidFill>
                <a:srgbClr val="E2EBF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7" name="Freeform 106">
            <a:extLst>
              <a:ext uri="{FF2B5EF4-FFF2-40B4-BE49-F238E27FC236}">
                <a16:creationId xmlns:a16="http://schemas.microsoft.com/office/drawing/2014/main" id="{E48A57E7-E81A-7C6F-CCC3-E8927AAFED7C}"/>
              </a:ext>
            </a:extLst>
          </p:cNvPr>
          <p:cNvSpPr>
            <a:spLocks/>
          </p:cNvSpPr>
          <p:nvPr/>
        </p:nvSpPr>
        <p:spPr bwMode="auto">
          <a:xfrm>
            <a:off x="1807731" y="1162964"/>
            <a:ext cx="2393950" cy="556964"/>
          </a:xfrm>
          <a:prstGeom prst="homePlate">
            <a:avLst/>
          </a:prstGeom>
          <a:solidFill>
            <a:srgbClr val="E47225"/>
          </a:solidFill>
          <a:ln w="9525">
            <a:solidFill>
              <a:srgbClr val="E47225"/>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107">
            <a:extLst>
              <a:ext uri="{FF2B5EF4-FFF2-40B4-BE49-F238E27FC236}">
                <a16:creationId xmlns:a16="http://schemas.microsoft.com/office/drawing/2014/main" id="{E9969829-F9E4-534F-6540-B7B00AB86A29}"/>
              </a:ext>
            </a:extLst>
          </p:cNvPr>
          <p:cNvSpPr>
            <a:spLocks/>
          </p:cNvSpPr>
          <p:nvPr/>
        </p:nvSpPr>
        <p:spPr bwMode="auto">
          <a:xfrm>
            <a:off x="199457" y="1160872"/>
            <a:ext cx="2289311" cy="561149"/>
          </a:xfrm>
          <a:prstGeom prst="homePlate">
            <a:avLst/>
          </a:prstGeom>
          <a:solidFill>
            <a:srgbClr val="F9A71C"/>
          </a:solidFill>
          <a:ln>
            <a:solidFill>
              <a:srgbClr val="F9A71C"/>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TextBox 818">
            <a:extLst>
              <a:ext uri="{FF2B5EF4-FFF2-40B4-BE49-F238E27FC236}">
                <a16:creationId xmlns:a16="http://schemas.microsoft.com/office/drawing/2014/main" id="{442BC95D-74B4-D0AC-32B4-A0C0578BF638}"/>
              </a:ext>
            </a:extLst>
          </p:cNvPr>
          <p:cNvSpPr txBox="1"/>
          <p:nvPr/>
        </p:nvSpPr>
        <p:spPr>
          <a:xfrm>
            <a:off x="756749" y="1149059"/>
            <a:ext cx="17874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CARE Process </a:t>
            </a:r>
            <a:b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6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Initiation</a:t>
            </a:r>
          </a:p>
        </p:txBody>
      </p:sp>
      <p:sp>
        <p:nvSpPr>
          <p:cNvPr id="820" name="TextBox 819">
            <a:extLst>
              <a:ext uri="{FF2B5EF4-FFF2-40B4-BE49-F238E27FC236}">
                <a16:creationId xmlns:a16="http://schemas.microsoft.com/office/drawing/2014/main" id="{927C5DE2-9BB7-FD1C-7316-093FB8D74BD7}"/>
              </a:ext>
            </a:extLst>
          </p:cNvPr>
          <p:cNvSpPr txBox="1"/>
          <p:nvPr/>
        </p:nvSpPr>
        <p:spPr>
          <a:xfrm>
            <a:off x="2539459" y="1272169"/>
            <a:ext cx="17874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Engagement</a:t>
            </a:r>
          </a:p>
        </p:txBody>
      </p:sp>
      <p:sp>
        <p:nvSpPr>
          <p:cNvPr id="821" name="Freeform 15">
            <a:extLst>
              <a:ext uri="{FF2B5EF4-FFF2-40B4-BE49-F238E27FC236}">
                <a16:creationId xmlns:a16="http://schemas.microsoft.com/office/drawing/2014/main" id="{CDCC57AF-5A4B-B1CC-B1DB-DC4129AF42E2}"/>
              </a:ext>
            </a:extLst>
          </p:cNvPr>
          <p:cNvSpPr>
            <a:spLocks/>
          </p:cNvSpPr>
          <p:nvPr/>
        </p:nvSpPr>
        <p:spPr bwMode="auto">
          <a:xfrm>
            <a:off x="2839744" y="2712260"/>
            <a:ext cx="144463" cy="125413"/>
          </a:xfrm>
          <a:custGeom>
            <a:avLst/>
            <a:gdLst>
              <a:gd name="T0" fmla="*/ 23 w 91"/>
              <a:gd name="T1" fmla="*/ 0 h 79"/>
              <a:gd name="T2" fmla="*/ 23 w 91"/>
              <a:gd name="T3" fmla="*/ 0 h 79"/>
              <a:gd name="T4" fmla="*/ 0 w 91"/>
              <a:gd name="T5" fmla="*/ 39 h 79"/>
              <a:gd name="T6" fmla="*/ 23 w 91"/>
              <a:gd name="T7" fmla="*/ 79 h 79"/>
              <a:gd name="T8" fmla="*/ 91 w 91"/>
              <a:gd name="T9" fmla="*/ 39 h 79"/>
              <a:gd name="T10" fmla="*/ 23 w 91"/>
              <a:gd name="T11" fmla="*/ 0 h 79"/>
            </a:gdLst>
            <a:ahLst/>
            <a:cxnLst>
              <a:cxn ang="0">
                <a:pos x="T0" y="T1"/>
              </a:cxn>
              <a:cxn ang="0">
                <a:pos x="T2" y="T3"/>
              </a:cxn>
              <a:cxn ang="0">
                <a:pos x="T4" y="T5"/>
              </a:cxn>
              <a:cxn ang="0">
                <a:pos x="T6" y="T7"/>
              </a:cxn>
              <a:cxn ang="0">
                <a:pos x="T8" y="T9"/>
              </a:cxn>
              <a:cxn ang="0">
                <a:pos x="T10" y="T11"/>
              </a:cxn>
            </a:cxnLst>
            <a:rect l="0" t="0" r="r" b="b"/>
            <a:pathLst>
              <a:path w="91" h="79">
                <a:moveTo>
                  <a:pt x="23" y="0"/>
                </a:moveTo>
                <a:lnTo>
                  <a:pt x="23" y="0"/>
                </a:lnTo>
                <a:lnTo>
                  <a:pt x="0" y="39"/>
                </a:lnTo>
                <a:lnTo>
                  <a:pt x="23" y="79"/>
                </a:lnTo>
                <a:lnTo>
                  <a:pt x="91" y="39"/>
                </a:lnTo>
                <a:lnTo>
                  <a:pt x="23" y="0"/>
                </a:lnTo>
                <a:close/>
              </a:path>
            </a:pathLst>
          </a:custGeom>
          <a:solidFill>
            <a:srgbClr val="FDE8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16">
            <a:extLst>
              <a:ext uri="{FF2B5EF4-FFF2-40B4-BE49-F238E27FC236}">
                <a16:creationId xmlns:a16="http://schemas.microsoft.com/office/drawing/2014/main" id="{F5A282CF-D9F1-3657-8E0C-654DCCCCBE35}"/>
              </a:ext>
            </a:extLst>
          </p:cNvPr>
          <p:cNvSpPr>
            <a:spLocks/>
          </p:cNvSpPr>
          <p:nvPr/>
        </p:nvSpPr>
        <p:spPr bwMode="auto">
          <a:xfrm>
            <a:off x="2839744" y="2712260"/>
            <a:ext cx="144463" cy="125413"/>
          </a:xfrm>
          <a:custGeom>
            <a:avLst/>
            <a:gdLst>
              <a:gd name="T0" fmla="*/ 23 w 91"/>
              <a:gd name="T1" fmla="*/ 0 h 79"/>
              <a:gd name="T2" fmla="*/ 23 w 91"/>
              <a:gd name="T3" fmla="*/ 0 h 79"/>
              <a:gd name="T4" fmla="*/ 0 w 91"/>
              <a:gd name="T5" fmla="*/ 39 h 79"/>
              <a:gd name="T6" fmla="*/ 23 w 91"/>
              <a:gd name="T7" fmla="*/ 79 h 79"/>
              <a:gd name="T8" fmla="*/ 91 w 91"/>
              <a:gd name="T9" fmla="*/ 39 h 79"/>
              <a:gd name="T10" fmla="*/ 23 w 91"/>
              <a:gd name="T11" fmla="*/ 0 h 79"/>
            </a:gdLst>
            <a:ahLst/>
            <a:cxnLst>
              <a:cxn ang="0">
                <a:pos x="T0" y="T1"/>
              </a:cxn>
              <a:cxn ang="0">
                <a:pos x="T2" y="T3"/>
              </a:cxn>
              <a:cxn ang="0">
                <a:pos x="T4" y="T5"/>
              </a:cxn>
              <a:cxn ang="0">
                <a:pos x="T6" y="T7"/>
              </a:cxn>
              <a:cxn ang="0">
                <a:pos x="T8" y="T9"/>
              </a:cxn>
              <a:cxn ang="0">
                <a:pos x="T10" y="T11"/>
              </a:cxn>
            </a:cxnLst>
            <a:rect l="0" t="0" r="r" b="b"/>
            <a:pathLst>
              <a:path w="91" h="79">
                <a:moveTo>
                  <a:pt x="23" y="0"/>
                </a:moveTo>
                <a:lnTo>
                  <a:pt x="23" y="0"/>
                </a:lnTo>
                <a:lnTo>
                  <a:pt x="0" y="39"/>
                </a:lnTo>
                <a:lnTo>
                  <a:pt x="23" y="79"/>
                </a:lnTo>
                <a:lnTo>
                  <a:pt x="91" y="39"/>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92">
            <a:extLst>
              <a:ext uri="{FF2B5EF4-FFF2-40B4-BE49-F238E27FC236}">
                <a16:creationId xmlns:a16="http://schemas.microsoft.com/office/drawing/2014/main" id="{2875B081-A075-CC45-6402-B57903FAE44C}"/>
              </a:ext>
            </a:extLst>
          </p:cNvPr>
          <p:cNvSpPr>
            <a:spLocks/>
          </p:cNvSpPr>
          <p:nvPr/>
        </p:nvSpPr>
        <p:spPr bwMode="auto">
          <a:xfrm>
            <a:off x="2486876" y="2287878"/>
            <a:ext cx="1126023" cy="974177"/>
          </a:xfrm>
          <a:custGeom>
            <a:avLst/>
            <a:gdLst>
              <a:gd name="T0" fmla="*/ 428 w 571"/>
              <a:gd name="T1" fmla="*/ 0 h 494"/>
              <a:gd name="T2" fmla="*/ 143 w 571"/>
              <a:gd name="T3" fmla="*/ 0 h 494"/>
              <a:gd name="T4" fmla="*/ 0 w 571"/>
              <a:gd name="T5" fmla="*/ 247 h 494"/>
              <a:gd name="T6" fmla="*/ 143 w 571"/>
              <a:gd name="T7" fmla="*/ 494 h 494"/>
              <a:gd name="T8" fmla="*/ 428 w 571"/>
              <a:gd name="T9" fmla="*/ 494 h 494"/>
              <a:gd name="T10" fmla="*/ 571 w 571"/>
              <a:gd name="T11" fmla="*/ 247 h 494"/>
              <a:gd name="T12" fmla="*/ 428 w 571"/>
              <a:gd name="T13" fmla="*/ 0 h 494"/>
            </a:gdLst>
            <a:ahLst/>
            <a:cxnLst>
              <a:cxn ang="0">
                <a:pos x="T0" y="T1"/>
              </a:cxn>
              <a:cxn ang="0">
                <a:pos x="T2" y="T3"/>
              </a:cxn>
              <a:cxn ang="0">
                <a:pos x="T4" y="T5"/>
              </a:cxn>
              <a:cxn ang="0">
                <a:pos x="T6" y="T7"/>
              </a:cxn>
              <a:cxn ang="0">
                <a:pos x="T8" y="T9"/>
              </a:cxn>
              <a:cxn ang="0">
                <a:pos x="T10" y="T11"/>
              </a:cxn>
              <a:cxn ang="0">
                <a:pos x="T12" y="T13"/>
              </a:cxn>
            </a:cxnLst>
            <a:rect l="0" t="0" r="r" b="b"/>
            <a:pathLst>
              <a:path w="571" h="494">
                <a:moveTo>
                  <a:pt x="428" y="0"/>
                </a:moveTo>
                <a:lnTo>
                  <a:pt x="143" y="0"/>
                </a:lnTo>
                <a:lnTo>
                  <a:pt x="0" y="247"/>
                </a:lnTo>
                <a:lnTo>
                  <a:pt x="143" y="494"/>
                </a:lnTo>
                <a:lnTo>
                  <a:pt x="428" y="494"/>
                </a:lnTo>
                <a:lnTo>
                  <a:pt x="571" y="247"/>
                </a:lnTo>
                <a:lnTo>
                  <a:pt x="428" y="0"/>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TextBox 828">
            <a:extLst>
              <a:ext uri="{FF2B5EF4-FFF2-40B4-BE49-F238E27FC236}">
                <a16:creationId xmlns:a16="http://schemas.microsoft.com/office/drawing/2014/main" id="{1071877D-72E8-DC79-0D91-C1CD1531ABAA}"/>
              </a:ext>
            </a:extLst>
          </p:cNvPr>
          <p:cNvSpPr txBox="1"/>
          <p:nvPr/>
        </p:nvSpPr>
        <p:spPr>
          <a:xfrm>
            <a:off x="2480215" y="2554037"/>
            <a:ext cx="1162460"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Prima Facie Determination</a:t>
            </a:r>
          </a:p>
        </p:txBody>
      </p:sp>
      <p:sp>
        <p:nvSpPr>
          <p:cNvPr id="831" name="Rectangle 46">
            <a:extLst>
              <a:ext uri="{FF2B5EF4-FFF2-40B4-BE49-F238E27FC236}">
                <a16:creationId xmlns:a16="http://schemas.microsoft.com/office/drawing/2014/main" id="{8841E700-2A62-000F-D59C-642BBB2A51DA}"/>
              </a:ext>
            </a:extLst>
          </p:cNvPr>
          <p:cNvSpPr>
            <a:spLocks noChangeArrowheads="1"/>
          </p:cNvSpPr>
          <p:nvPr/>
        </p:nvSpPr>
        <p:spPr bwMode="auto">
          <a:xfrm>
            <a:off x="3558873" y="2764576"/>
            <a:ext cx="387350" cy="36513"/>
          </a:xfrm>
          <a:prstGeom prst="rect">
            <a:avLst/>
          </a:prstGeom>
          <a:solidFill>
            <a:srgbClr val="E47225"/>
          </a:solidFill>
          <a:ln>
            <a:solidFill>
              <a:srgbClr val="E4722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EA3C3177-5270-23CD-FC8D-E86FFF35D9B8}"/>
              </a:ext>
            </a:extLst>
          </p:cNvPr>
          <p:cNvGrpSpPr/>
          <p:nvPr/>
        </p:nvGrpSpPr>
        <p:grpSpPr>
          <a:xfrm>
            <a:off x="3873198" y="2224300"/>
            <a:ext cx="3151648" cy="1156710"/>
            <a:chOff x="3873198" y="2224300"/>
            <a:chExt cx="3151648" cy="1156710"/>
          </a:xfrm>
        </p:grpSpPr>
        <p:sp>
          <p:nvSpPr>
            <p:cNvPr id="702" name="Freeform 96">
              <a:extLst>
                <a:ext uri="{FF2B5EF4-FFF2-40B4-BE49-F238E27FC236}">
                  <a16:creationId xmlns:a16="http://schemas.microsoft.com/office/drawing/2014/main" id="{B687256E-532B-32BA-D759-463E183E25DC}"/>
                </a:ext>
              </a:extLst>
            </p:cNvPr>
            <p:cNvSpPr>
              <a:spLocks/>
            </p:cNvSpPr>
            <p:nvPr/>
          </p:nvSpPr>
          <p:spPr bwMode="auto">
            <a:xfrm>
              <a:off x="5623301" y="2230099"/>
              <a:ext cx="1283104" cy="1109772"/>
            </a:xfrm>
            <a:custGeom>
              <a:avLst/>
              <a:gdLst>
                <a:gd name="T0" fmla="*/ 428 w 570"/>
                <a:gd name="T1" fmla="*/ 0 h 493"/>
                <a:gd name="T2" fmla="*/ 143 w 570"/>
                <a:gd name="T3" fmla="*/ 0 h 493"/>
                <a:gd name="T4" fmla="*/ 0 w 570"/>
                <a:gd name="T5" fmla="*/ 247 h 493"/>
                <a:gd name="T6" fmla="*/ 143 w 570"/>
                <a:gd name="T7" fmla="*/ 493 h 493"/>
                <a:gd name="T8" fmla="*/ 428 w 570"/>
                <a:gd name="T9" fmla="*/ 493 h 493"/>
                <a:gd name="T10" fmla="*/ 570 w 570"/>
                <a:gd name="T11" fmla="*/ 247 h 493"/>
                <a:gd name="T12" fmla="*/ 428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8" y="0"/>
                  </a:moveTo>
                  <a:lnTo>
                    <a:pt x="143" y="0"/>
                  </a:lnTo>
                  <a:lnTo>
                    <a:pt x="0" y="247"/>
                  </a:lnTo>
                  <a:lnTo>
                    <a:pt x="143" y="493"/>
                  </a:lnTo>
                  <a:lnTo>
                    <a:pt x="428" y="493"/>
                  </a:lnTo>
                  <a:lnTo>
                    <a:pt x="570" y="247"/>
                  </a:lnTo>
                  <a:lnTo>
                    <a:pt x="428"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96">
              <a:extLst>
                <a:ext uri="{FF2B5EF4-FFF2-40B4-BE49-F238E27FC236}">
                  <a16:creationId xmlns:a16="http://schemas.microsoft.com/office/drawing/2014/main" id="{1E30D282-54FC-16B4-FD83-CF4F91735383}"/>
                </a:ext>
              </a:extLst>
            </p:cNvPr>
            <p:cNvSpPr>
              <a:spLocks/>
            </p:cNvSpPr>
            <p:nvPr/>
          </p:nvSpPr>
          <p:spPr bwMode="auto">
            <a:xfrm>
              <a:off x="4121489" y="2230099"/>
              <a:ext cx="1283104" cy="1109772"/>
            </a:xfrm>
            <a:custGeom>
              <a:avLst/>
              <a:gdLst>
                <a:gd name="T0" fmla="*/ 428 w 570"/>
                <a:gd name="T1" fmla="*/ 0 h 493"/>
                <a:gd name="T2" fmla="*/ 143 w 570"/>
                <a:gd name="T3" fmla="*/ 0 h 493"/>
                <a:gd name="T4" fmla="*/ 0 w 570"/>
                <a:gd name="T5" fmla="*/ 247 h 493"/>
                <a:gd name="T6" fmla="*/ 143 w 570"/>
                <a:gd name="T7" fmla="*/ 493 h 493"/>
                <a:gd name="T8" fmla="*/ 428 w 570"/>
                <a:gd name="T9" fmla="*/ 493 h 493"/>
                <a:gd name="T10" fmla="*/ 570 w 570"/>
                <a:gd name="T11" fmla="*/ 247 h 493"/>
                <a:gd name="T12" fmla="*/ 428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8" y="0"/>
                  </a:moveTo>
                  <a:lnTo>
                    <a:pt x="143" y="0"/>
                  </a:lnTo>
                  <a:lnTo>
                    <a:pt x="0" y="247"/>
                  </a:lnTo>
                  <a:lnTo>
                    <a:pt x="143" y="493"/>
                  </a:lnTo>
                  <a:lnTo>
                    <a:pt x="428" y="493"/>
                  </a:lnTo>
                  <a:lnTo>
                    <a:pt x="570" y="247"/>
                  </a:lnTo>
                  <a:lnTo>
                    <a:pt x="428" y="0"/>
                  </a:lnTo>
                  <a:close/>
                </a:path>
              </a:pathLst>
            </a:cu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Rectangle 703">
              <a:extLst>
                <a:ext uri="{FF2B5EF4-FFF2-40B4-BE49-F238E27FC236}">
                  <a16:creationId xmlns:a16="http://schemas.microsoft.com/office/drawing/2014/main" id="{30E8A496-8803-854C-6495-7FBFA28AFD26}"/>
                </a:ext>
              </a:extLst>
            </p:cNvPr>
            <p:cNvSpPr/>
            <p:nvPr/>
          </p:nvSpPr>
          <p:spPr>
            <a:xfrm>
              <a:off x="4454434" y="2224300"/>
              <a:ext cx="2136517" cy="11142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5" name="Rectangle 25">
              <a:extLst>
                <a:ext uri="{FF2B5EF4-FFF2-40B4-BE49-F238E27FC236}">
                  <a16:creationId xmlns:a16="http://schemas.microsoft.com/office/drawing/2014/main" id="{C3428B24-FBDB-C926-A191-521EEA0AF9C5}"/>
                </a:ext>
              </a:extLst>
            </p:cNvPr>
            <p:cNvSpPr>
              <a:spLocks noChangeArrowheads="1"/>
            </p:cNvSpPr>
            <p:nvPr/>
          </p:nvSpPr>
          <p:spPr bwMode="auto">
            <a:xfrm>
              <a:off x="5094620" y="2745865"/>
              <a:ext cx="388938" cy="36513"/>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26">
              <a:extLst>
                <a:ext uri="{FF2B5EF4-FFF2-40B4-BE49-F238E27FC236}">
                  <a16:creationId xmlns:a16="http://schemas.microsoft.com/office/drawing/2014/main" id="{EB1B8E5A-08CC-4724-1BA5-0601AAB6A8E0}"/>
                </a:ext>
              </a:extLst>
            </p:cNvPr>
            <p:cNvSpPr>
              <a:spLocks/>
            </p:cNvSpPr>
            <p:nvPr/>
          </p:nvSpPr>
          <p:spPr bwMode="auto">
            <a:xfrm>
              <a:off x="4995230" y="2845539"/>
              <a:ext cx="388938" cy="36513"/>
            </a:xfrm>
            <a:custGeom>
              <a:avLst/>
              <a:gdLst>
                <a:gd name="T0" fmla="*/ 0 w 245"/>
                <a:gd name="T1" fmla="*/ 23 h 23"/>
                <a:gd name="T2" fmla="*/ 245 w 245"/>
                <a:gd name="T3" fmla="*/ 23 h 23"/>
                <a:gd name="T4" fmla="*/ 245 w 245"/>
                <a:gd name="T5" fmla="*/ 0 h 23"/>
                <a:gd name="T6" fmla="*/ 0 w 245"/>
                <a:gd name="T7" fmla="*/ 0 h 23"/>
              </a:gdLst>
              <a:ahLst/>
              <a:cxnLst>
                <a:cxn ang="0">
                  <a:pos x="T0" y="T1"/>
                </a:cxn>
                <a:cxn ang="0">
                  <a:pos x="T2" y="T3"/>
                </a:cxn>
                <a:cxn ang="0">
                  <a:pos x="T4" y="T5"/>
                </a:cxn>
                <a:cxn ang="0">
                  <a:pos x="T6" y="T7"/>
                </a:cxn>
              </a:cxnLst>
              <a:rect l="0" t="0" r="r" b="b"/>
              <a:pathLst>
                <a:path w="245" h="23">
                  <a:moveTo>
                    <a:pt x="0" y="23"/>
                  </a:moveTo>
                  <a:lnTo>
                    <a:pt x="245" y="23"/>
                  </a:lnTo>
                  <a:lnTo>
                    <a:pt x="245"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27">
              <a:extLst>
                <a:ext uri="{FF2B5EF4-FFF2-40B4-BE49-F238E27FC236}">
                  <a16:creationId xmlns:a16="http://schemas.microsoft.com/office/drawing/2014/main" id="{8348840B-9022-8EBF-D7A8-3412188C89F9}"/>
                </a:ext>
              </a:extLst>
            </p:cNvPr>
            <p:cNvSpPr>
              <a:spLocks/>
            </p:cNvSpPr>
            <p:nvPr/>
          </p:nvSpPr>
          <p:spPr bwMode="auto">
            <a:xfrm>
              <a:off x="5423532" y="2703003"/>
              <a:ext cx="112713" cy="122238"/>
            </a:xfrm>
            <a:custGeom>
              <a:avLst/>
              <a:gdLst>
                <a:gd name="T0" fmla="*/ 0 w 71"/>
                <a:gd name="T1" fmla="*/ 77 h 77"/>
                <a:gd name="T2" fmla="*/ 38 w 71"/>
                <a:gd name="T3" fmla="*/ 38 h 77"/>
                <a:gd name="T4" fmla="*/ 0 w 71"/>
                <a:gd name="T5" fmla="*/ 0 h 77"/>
                <a:gd name="T6" fmla="*/ 32 w 71"/>
                <a:gd name="T7" fmla="*/ 0 h 77"/>
                <a:gd name="T8" fmla="*/ 71 w 71"/>
                <a:gd name="T9" fmla="*/ 38 h 77"/>
                <a:gd name="T10" fmla="*/ 32 w 71"/>
                <a:gd name="T11" fmla="*/ 77 h 77"/>
                <a:gd name="T12" fmla="*/ 0 w 71"/>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1" h="77">
                  <a:moveTo>
                    <a:pt x="0" y="77"/>
                  </a:moveTo>
                  <a:lnTo>
                    <a:pt x="38" y="38"/>
                  </a:lnTo>
                  <a:lnTo>
                    <a:pt x="0" y="0"/>
                  </a:lnTo>
                  <a:lnTo>
                    <a:pt x="32" y="0"/>
                  </a:lnTo>
                  <a:lnTo>
                    <a:pt x="71" y="38"/>
                  </a:lnTo>
                  <a:lnTo>
                    <a:pt x="32" y="77"/>
                  </a:lnTo>
                  <a:lnTo>
                    <a:pt x="0" y="77"/>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Rectangle 708">
              <a:extLst>
                <a:ext uri="{FF2B5EF4-FFF2-40B4-BE49-F238E27FC236}">
                  <a16:creationId xmlns:a16="http://schemas.microsoft.com/office/drawing/2014/main" id="{9B08BB30-59C0-2C9B-AEE1-FF8FD9A99396}"/>
                </a:ext>
              </a:extLst>
            </p:cNvPr>
            <p:cNvSpPr>
              <a:spLocks noChangeArrowheads="1"/>
            </p:cNvSpPr>
            <p:nvPr/>
          </p:nvSpPr>
          <p:spPr bwMode="auto">
            <a:xfrm>
              <a:off x="6509732" y="2745865"/>
              <a:ext cx="387350" cy="36513"/>
            </a:xfrm>
            <a:prstGeom prst="rect">
              <a:avLst/>
            </a:pr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44">
              <a:extLst>
                <a:ext uri="{FF2B5EF4-FFF2-40B4-BE49-F238E27FC236}">
                  <a16:creationId xmlns:a16="http://schemas.microsoft.com/office/drawing/2014/main" id="{11370B47-A708-D7BB-1846-D0601D9DCB6F}"/>
                </a:ext>
              </a:extLst>
            </p:cNvPr>
            <p:cNvSpPr>
              <a:spLocks/>
            </p:cNvSpPr>
            <p:nvPr/>
          </p:nvSpPr>
          <p:spPr bwMode="auto">
            <a:xfrm>
              <a:off x="6538698" y="2845539"/>
              <a:ext cx="387350" cy="36513"/>
            </a:xfrm>
            <a:custGeom>
              <a:avLst/>
              <a:gdLst>
                <a:gd name="T0" fmla="*/ 0 w 244"/>
                <a:gd name="T1" fmla="*/ 23 h 23"/>
                <a:gd name="T2" fmla="*/ 244 w 244"/>
                <a:gd name="T3" fmla="*/ 23 h 23"/>
                <a:gd name="T4" fmla="*/ 244 w 244"/>
                <a:gd name="T5" fmla="*/ 0 h 23"/>
                <a:gd name="T6" fmla="*/ 0 w 244"/>
                <a:gd name="T7" fmla="*/ 0 h 23"/>
              </a:gdLst>
              <a:ahLst/>
              <a:cxnLst>
                <a:cxn ang="0">
                  <a:pos x="T0" y="T1"/>
                </a:cxn>
                <a:cxn ang="0">
                  <a:pos x="T2" y="T3"/>
                </a:cxn>
                <a:cxn ang="0">
                  <a:pos x="T4" y="T5"/>
                </a:cxn>
                <a:cxn ang="0">
                  <a:pos x="T6" y="T7"/>
                </a:cxn>
              </a:cxnLst>
              <a:rect l="0" t="0" r="r" b="b"/>
              <a:pathLst>
                <a:path w="244" h="23">
                  <a:moveTo>
                    <a:pt x="0" y="23"/>
                  </a:moveTo>
                  <a:lnTo>
                    <a:pt x="244" y="23"/>
                  </a:lnTo>
                  <a:lnTo>
                    <a:pt x="24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45">
              <a:extLst>
                <a:ext uri="{FF2B5EF4-FFF2-40B4-BE49-F238E27FC236}">
                  <a16:creationId xmlns:a16="http://schemas.microsoft.com/office/drawing/2014/main" id="{8429E5FE-712A-8A7D-3A16-29F202A7CE11}"/>
                </a:ext>
              </a:extLst>
            </p:cNvPr>
            <p:cNvSpPr>
              <a:spLocks/>
            </p:cNvSpPr>
            <p:nvPr/>
          </p:nvSpPr>
          <p:spPr bwMode="auto">
            <a:xfrm>
              <a:off x="6824057" y="2703003"/>
              <a:ext cx="114300" cy="122238"/>
            </a:xfrm>
            <a:custGeom>
              <a:avLst/>
              <a:gdLst>
                <a:gd name="T0" fmla="*/ 0 w 72"/>
                <a:gd name="T1" fmla="*/ 77 h 77"/>
                <a:gd name="T2" fmla="*/ 39 w 72"/>
                <a:gd name="T3" fmla="*/ 38 h 77"/>
                <a:gd name="T4" fmla="*/ 0 w 72"/>
                <a:gd name="T5" fmla="*/ 0 h 77"/>
                <a:gd name="T6" fmla="*/ 33 w 72"/>
                <a:gd name="T7" fmla="*/ 0 h 77"/>
                <a:gd name="T8" fmla="*/ 72 w 72"/>
                <a:gd name="T9" fmla="*/ 38 h 77"/>
                <a:gd name="T10" fmla="*/ 33 w 72"/>
                <a:gd name="T11" fmla="*/ 77 h 77"/>
                <a:gd name="T12" fmla="*/ 0 w 72"/>
                <a:gd name="T13" fmla="*/ 77 h 77"/>
              </a:gdLst>
              <a:ahLst/>
              <a:cxnLst>
                <a:cxn ang="0">
                  <a:pos x="T0" y="T1"/>
                </a:cxn>
                <a:cxn ang="0">
                  <a:pos x="T2" y="T3"/>
                </a:cxn>
                <a:cxn ang="0">
                  <a:pos x="T4" y="T5"/>
                </a:cxn>
                <a:cxn ang="0">
                  <a:pos x="T6" y="T7"/>
                </a:cxn>
                <a:cxn ang="0">
                  <a:pos x="T8" y="T9"/>
                </a:cxn>
                <a:cxn ang="0">
                  <a:pos x="T10" y="T11"/>
                </a:cxn>
                <a:cxn ang="0">
                  <a:pos x="T12" y="T13"/>
                </a:cxn>
              </a:cxnLst>
              <a:rect l="0" t="0" r="r" b="b"/>
              <a:pathLst>
                <a:path w="72" h="77">
                  <a:moveTo>
                    <a:pt x="0" y="77"/>
                  </a:moveTo>
                  <a:lnTo>
                    <a:pt x="39" y="38"/>
                  </a:lnTo>
                  <a:lnTo>
                    <a:pt x="0" y="0"/>
                  </a:lnTo>
                  <a:lnTo>
                    <a:pt x="33" y="0"/>
                  </a:lnTo>
                  <a:lnTo>
                    <a:pt x="72" y="38"/>
                  </a:lnTo>
                  <a:lnTo>
                    <a:pt x="33" y="77"/>
                  </a:lnTo>
                  <a:lnTo>
                    <a:pt x="0" y="77"/>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95">
              <a:extLst>
                <a:ext uri="{FF2B5EF4-FFF2-40B4-BE49-F238E27FC236}">
                  <a16:creationId xmlns:a16="http://schemas.microsoft.com/office/drawing/2014/main" id="{6CA973D1-AF3D-4E05-1F1E-F0D711E9665C}"/>
                </a:ext>
              </a:extLst>
            </p:cNvPr>
            <p:cNvSpPr>
              <a:spLocks/>
            </p:cNvSpPr>
            <p:nvPr/>
          </p:nvSpPr>
          <p:spPr bwMode="auto">
            <a:xfrm>
              <a:off x="5668747" y="2280668"/>
              <a:ext cx="1130313" cy="977622"/>
            </a:xfrm>
            <a:custGeom>
              <a:avLst/>
              <a:gdLst>
                <a:gd name="T0" fmla="*/ 427 w 570"/>
                <a:gd name="T1" fmla="*/ 0 h 493"/>
                <a:gd name="T2" fmla="*/ 143 w 570"/>
                <a:gd name="T3" fmla="*/ 0 h 493"/>
                <a:gd name="T4" fmla="*/ 0 w 570"/>
                <a:gd name="T5" fmla="*/ 247 h 493"/>
                <a:gd name="T6" fmla="*/ 143 w 570"/>
                <a:gd name="T7" fmla="*/ 493 h 493"/>
                <a:gd name="T8" fmla="*/ 427 w 570"/>
                <a:gd name="T9" fmla="*/ 493 h 493"/>
                <a:gd name="T10" fmla="*/ 570 w 570"/>
                <a:gd name="T11" fmla="*/ 247 h 493"/>
                <a:gd name="T12" fmla="*/ 427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7" y="0"/>
                  </a:moveTo>
                  <a:lnTo>
                    <a:pt x="143" y="0"/>
                  </a:lnTo>
                  <a:lnTo>
                    <a:pt x="0" y="247"/>
                  </a:lnTo>
                  <a:lnTo>
                    <a:pt x="143" y="493"/>
                  </a:lnTo>
                  <a:lnTo>
                    <a:pt x="427" y="493"/>
                  </a:lnTo>
                  <a:lnTo>
                    <a:pt x="570" y="247"/>
                  </a:lnTo>
                  <a:lnTo>
                    <a:pt x="427"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96">
              <a:extLst>
                <a:ext uri="{FF2B5EF4-FFF2-40B4-BE49-F238E27FC236}">
                  <a16:creationId xmlns:a16="http://schemas.microsoft.com/office/drawing/2014/main" id="{95637053-539B-03DA-1D3B-7AE866F9126E}"/>
                </a:ext>
              </a:extLst>
            </p:cNvPr>
            <p:cNvSpPr>
              <a:spLocks/>
            </p:cNvSpPr>
            <p:nvPr/>
          </p:nvSpPr>
          <p:spPr bwMode="auto">
            <a:xfrm>
              <a:off x="4242744" y="2280668"/>
              <a:ext cx="1130311" cy="977621"/>
            </a:xfrm>
            <a:custGeom>
              <a:avLst/>
              <a:gdLst>
                <a:gd name="T0" fmla="*/ 428 w 570"/>
                <a:gd name="T1" fmla="*/ 0 h 493"/>
                <a:gd name="T2" fmla="*/ 143 w 570"/>
                <a:gd name="T3" fmla="*/ 0 h 493"/>
                <a:gd name="T4" fmla="*/ 0 w 570"/>
                <a:gd name="T5" fmla="*/ 247 h 493"/>
                <a:gd name="T6" fmla="*/ 143 w 570"/>
                <a:gd name="T7" fmla="*/ 493 h 493"/>
                <a:gd name="T8" fmla="*/ 428 w 570"/>
                <a:gd name="T9" fmla="*/ 493 h 493"/>
                <a:gd name="T10" fmla="*/ 570 w 570"/>
                <a:gd name="T11" fmla="*/ 247 h 493"/>
                <a:gd name="T12" fmla="*/ 428 w 570"/>
                <a:gd name="T13" fmla="*/ 0 h 493"/>
              </a:gdLst>
              <a:ahLst/>
              <a:cxnLst>
                <a:cxn ang="0">
                  <a:pos x="T0" y="T1"/>
                </a:cxn>
                <a:cxn ang="0">
                  <a:pos x="T2" y="T3"/>
                </a:cxn>
                <a:cxn ang="0">
                  <a:pos x="T4" y="T5"/>
                </a:cxn>
                <a:cxn ang="0">
                  <a:pos x="T6" y="T7"/>
                </a:cxn>
                <a:cxn ang="0">
                  <a:pos x="T8" y="T9"/>
                </a:cxn>
                <a:cxn ang="0">
                  <a:pos x="T10" y="T11"/>
                </a:cxn>
                <a:cxn ang="0">
                  <a:pos x="T12" y="T13"/>
                </a:cxn>
              </a:cxnLst>
              <a:rect l="0" t="0" r="r" b="b"/>
              <a:pathLst>
                <a:path w="570" h="493">
                  <a:moveTo>
                    <a:pt x="428" y="0"/>
                  </a:moveTo>
                  <a:lnTo>
                    <a:pt x="143" y="0"/>
                  </a:lnTo>
                  <a:lnTo>
                    <a:pt x="0" y="247"/>
                  </a:lnTo>
                  <a:lnTo>
                    <a:pt x="143" y="493"/>
                  </a:lnTo>
                  <a:lnTo>
                    <a:pt x="428" y="493"/>
                  </a:lnTo>
                  <a:lnTo>
                    <a:pt x="570" y="247"/>
                  </a:lnTo>
                  <a:lnTo>
                    <a:pt x="428" y="0"/>
                  </a:lnTo>
                  <a:close/>
                </a:path>
              </a:pathLst>
            </a:custGeom>
            <a:solidFill>
              <a:srgbClr val="2D6E8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TextBox 786">
              <a:extLst>
                <a:ext uri="{FF2B5EF4-FFF2-40B4-BE49-F238E27FC236}">
                  <a16:creationId xmlns:a16="http://schemas.microsoft.com/office/drawing/2014/main" id="{BB48811E-FDA8-E062-CFE2-F2105970269E}"/>
                </a:ext>
              </a:extLst>
            </p:cNvPr>
            <p:cNvSpPr txBox="1"/>
            <p:nvPr/>
          </p:nvSpPr>
          <p:spPr>
            <a:xfrm>
              <a:off x="4268415" y="2528412"/>
              <a:ext cx="109970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Initial Appearance</a:t>
              </a:r>
            </a:p>
          </p:txBody>
        </p:sp>
        <p:sp>
          <p:nvSpPr>
            <p:cNvPr id="788" name="TextBox 787">
              <a:extLst>
                <a:ext uri="{FF2B5EF4-FFF2-40B4-BE49-F238E27FC236}">
                  <a16:creationId xmlns:a16="http://schemas.microsoft.com/office/drawing/2014/main" id="{011BC94A-2B30-D58C-EDFD-79C5FD426FDA}"/>
                </a:ext>
              </a:extLst>
            </p:cNvPr>
            <p:cNvSpPr txBox="1"/>
            <p:nvPr/>
          </p:nvSpPr>
          <p:spPr>
            <a:xfrm>
              <a:off x="5693883" y="2535156"/>
              <a:ext cx="1099708"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Hearing on Merits</a:t>
              </a:r>
            </a:p>
          </p:txBody>
        </p:sp>
        <p:grpSp>
          <p:nvGrpSpPr>
            <p:cNvPr id="808" name="Group 807">
              <a:extLst>
                <a:ext uri="{FF2B5EF4-FFF2-40B4-BE49-F238E27FC236}">
                  <a16:creationId xmlns:a16="http://schemas.microsoft.com/office/drawing/2014/main" id="{70AD4972-9ED8-3D70-81BD-C662562ED65E}"/>
                </a:ext>
              </a:extLst>
            </p:cNvPr>
            <p:cNvGrpSpPr/>
            <p:nvPr/>
          </p:nvGrpSpPr>
          <p:grpSpPr>
            <a:xfrm rot="20891554">
              <a:off x="6637109" y="3107770"/>
              <a:ext cx="387737" cy="273240"/>
              <a:chOff x="6600764" y="2810985"/>
              <a:chExt cx="387737" cy="273240"/>
            </a:xfrm>
          </p:grpSpPr>
          <p:sp>
            <p:nvSpPr>
              <p:cNvPr id="813" name="Line 7">
                <a:extLst>
                  <a:ext uri="{FF2B5EF4-FFF2-40B4-BE49-F238E27FC236}">
                    <a16:creationId xmlns:a16="http://schemas.microsoft.com/office/drawing/2014/main" id="{8314CEF8-5B3C-E5A4-32E0-36DBF8046C5F}"/>
                  </a:ext>
                </a:extLst>
              </p:cNvPr>
              <p:cNvSpPr>
                <a:spLocks noChangeShapeType="1"/>
              </p:cNvSpPr>
              <p:nvPr/>
            </p:nvSpPr>
            <p:spPr bwMode="auto">
              <a:xfrm flipV="1">
                <a:off x="6600764" y="2853465"/>
                <a:ext cx="338767" cy="230760"/>
              </a:xfrm>
              <a:prstGeom prst="line">
                <a:avLst/>
              </a:prstGeom>
              <a:noFill/>
              <a:ln w="57150" cap="flat">
                <a:solidFill>
                  <a:srgbClr val="E2EBF0"/>
                </a:solidFill>
                <a:prstDash val="solid"/>
                <a:miter lim="800000"/>
                <a:headEnd/>
                <a:tailEnd type="oval"/>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4" name="Freeform 8">
                <a:extLst>
                  <a:ext uri="{FF2B5EF4-FFF2-40B4-BE49-F238E27FC236}">
                    <a16:creationId xmlns:a16="http://schemas.microsoft.com/office/drawing/2014/main" id="{9ED5CE3D-8F3F-0B64-1FA4-FDDBBB83E3B3}"/>
                  </a:ext>
                </a:extLst>
              </p:cNvPr>
              <p:cNvSpPr>
                <a:spLocks/>
              </p:cNvSpPr>
              <p:nvPr/>
            </p:nvSpPr>
            <p:spPr bwMode="auto">
              <a:xfrm>
                <a:off x="6936113" y="2810985"/>
                <a:ext cx="52388" cy="46038"/>
              </a:xfrm>
              <a:custGeom>
                <a:avLst/>
                <a:gdLst>
                  <a:gd name="T0" fmla="*/ 35 w 40"/>
                  <a:gd name="T1" fmla="*/ 10 h 36"/>
                  <a:gd name="T2" fmla="*/ 29 w 40"/>
                  <a:gd name="T3" fmla="*/ 31 h 36"/>
                  <a:gd name="T4" fmla="*/ 5 w 40"/>
                  <a:gd name="T5" fmla="*/ 27 h 36"/>
                  <a:gd name="T6" fmla="*/ 11 w 40"/>
                  <a:gd name="T7" fmla="*/ 5 h 36"/>
                  <a:gd name="T8" fmla="*/ 35 w 40"/>
                  <a:gd name="T9" fmla="*/ 10 h 36"/>
                </a:gdLst>
                <a:ahLst/>
                <a:cxnLst>
                  <a:cxn ang="0">
                    <a:pos x="T0" y="T1"/>
                  </a:cxn>
                  <a:cxn ang="0">
                    <a:pos x="T2" y="T3"/>
                  </a:cxn>
                  <a:cxn ang="0">
                    <a:pos x="T4" y="T5"/>
                  </a:cxn>
                  <a:cxn ang="0">
                    <a:pos x="T6" y="T7"/>
                  </a:cxn>
                  <a:cxn ang="0">
                    <a:pos x="T8" y="T9"/>
                  </a:cxn>
                </a:cxnLst>
                <a:rect l="0" t="0" r="r" b="b"/>
                <a:pathLst>
                  <a:path w="40" h="36">
                    <a:moveTo>
                      <a:pt x="35" y="10"/>
                    </a:moveTo>
                    <a:cubicBezTo>
                      <a:pt x="40" y="17"/>
                      <a:pt x="38" y="27"/>
                      <a:pt x="29" y="31"/>
                    </a:cubicBezTo>
                    <a:cubicBezTo>
                      <a:pt x="21" y="36"/>
                      <a:pt x="10" y="34"/>
                      <a:pt x="5" y="27"/>
                    </a:cubicBezTo>
                    <a:cubicBezTo>
                      <a:pt x="0" y="20"/>
                      <a:pt x="3" y="10"/>
                      <a:pt x="11" y="5"/>
                    </a:cubicBezTo>
                    <a:cubicBezTo>
                      <a:pt x="20" y="0"/>
                      <a:pt x="30" y="2"/>
                      <a:pt x="35" y="10"/>
                    </a:cubicBezTo>
                    <a:close/>
                  </a:path>
                </a:pathLst>
              </a:custGeom>
              <a:solidFill>
                <a:srgbClr val="FFFFFF"/>
              </a:solidFill>
              <a:ln w="57150" cap="flat">
                <a:solidFill>
                  <a:srgbClr val="E2EBF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32" name="Freeform 48">
              <a:extLst>
                <a:ext uri="{FF2B5EF4-FFF2-40B4-BE49-F238E27FC236}">
                  <a16:creationId xmlns:a16="http://schemas.microsoft.com/office/drawing/2014/main" id="{36896116-A9FE-1C5B-69B5-7576B576A4E1}"/>
                </a:ext>
              </a:extLst>
            </p:cNvPr>
            <p:cNvSpPr>
              <a:spLocks/>
            </p:cNvSpPr>
            <p:nvPr/>
          </p:nvSpPr>
          <p:spPr bwMode="auto">
            <a:xfrm>
              <a:off x="3873198" y="2721714"/>
              <a:ext cx="114300" cy="123825"/>
            </a:xfrm>
            <a:custGeom>
              <a:avLst/>
              <a:gdLst>
                <a:gd name="T0" fmla="*/ 0 w 72"/>
                <a:gd name="T1" fmla="*/ 78 h 78"/>
                <a:gd name="T2" fmla="*/ 39 w 72"/>
                <a:gd name="T3" fmla="*/ 38 h 78"/>
                <a:gd name="T4" fmla="*/ 0 w 72"/>
                <a:gd name="T5" fmla="*/ 0 h 78"/>
                <a:gd name="T6" fmla="*/ 33 w 72"/>
                <a:gd name="T7" fmla="*/ 0 h 78"/>
                <a:gd name="T8" fmla="*/ 72 w 72"/>
                <a:gd name="T9" fmla="*/ 38 h 78"/>
                <a:gd name="T10" fmla="*/ 33 w 72"/>
                <a:gd name="T11" fmla="*/ 78 h 78"/>
                <a:gd name="T12" fmla="*/ 0 w 72"/>
                <a:gd name="T13" fmla="*/ 78 h 78"/>
              </a:gdLst>
              <a:ahLst/>
              <a:cxnLst>
                <a:cxn ang="0">
                  <a:pos x="T0" y="T1"/>
                </a:cxn>
                <a:cxn ang="0">
                  <a:pos x="T2" y="T3"/>
                </a:cxn>
                <a:cxn ang="0">
                  <a:pos x="T4" y="T5"/>
                </a:cxn>
                <a:cxn ang="0">
                  <a:pos x="T6" y="T7"/>
                </a:cxn>
                <a:cxn ang="0">
                  <a:pos x="T8" y="T9"/>
                </a:cxn>
                <a:cxn ang="0">
                  <a:pos x="T10" y="T11"/>
                </a:cxn>
                <a:cxn ang="0">
                  <a:pos x="T12" y="T13"/>
                </a:cxn>
              </a:cxnLst>
              <a:rect l="0" t="0" r="r" b="b"/>
              <a:pathLst>
                <a:path w="72" h="78">
                  <a:moveTo>
                    <a:pt x="0" y="78"/>
                  </a:moveTo>
                  <a:lnTo>
                    <a:pt x="39" y="38"/>
                  </a:lnTo>
                  <a:lnTo>
                    <a:pt x="0" y="0"/>
                  </a:lnTo>
                  <a:lnTo>
                    <a:pt x="33" y="0"/>
                  </a:lnTo>
                  <a:lnTo>
                    <a:pt x="72" y="38"/>
                  </a:lnTo>
                  <a:lnTo>
                    <a:pt x="33" y="78"/>
                  </a:lnTo>
                  <a:lnTo>
                    <a:pt x="0" y="78"/>
                  </a:lnTo>
                  <a:close/>
                </a:path>
              </a:pathLst>
            </a:custGeom>
            <a:solidFill>
              <a:srgbClr val="E47225"/>
            </a:solidFill>
            <a:ln>
              <a:solidFill>
                <a:srgbClr val="E47225"/>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34" name="Freeform 6">
            <a:extLst>
              <a:ext uri="{FF2B5EF4-FFF2-40B4-BE49-F238E27FC236}">
                <a16:creationId xmlns:a16="http://schemas.microsoft.com/office/drawing/2014/main" id="{DC838C97-411D-B8E8-5030-66B328B206AA}"/>
              </a:ext>
            </a:extLst>
          </p:cNvPr>
          <p:cNvSpPr>
            <a:spLocks/>
          </p:cNvSpPr>
          <p:nvPr/>
        </p:nvSpPr>
        <p:spPr bwMode="auto">
          <a:xfrm rot="1700636">
            <a:off x="3388709" y="5205713"/>
            <a:ext cx="352425" cy="227013"/>
          </a:xfrm>
          <a:custGeom>
            <a:avLst/>
            <a:gdLst>
              <a:gd name="T0" fmla="*/ 0 w 222"/>
              <a:gd name="T1" fmla="*/ 20 h 143"/>
              <a:gd name="T2" fmla="*/ 211 w 222"/>
              <a:gd name="T3" fmla="*/ 143 h 143"/>
              <a:gd name="T4" fmla="*/ 222 w 222"/>
              <a:gd name="T5" fmla="*/ 123 h 143"/>
              <a:gd name="T6" fmla="*/ 12 w 222"/>
              <a:gd name="T7" fmla="*/ 0 h 143"/>
              <a:gd name="T8" fmla="*/ 0 w 222"/>
              <a:gd name="T9" fmla="*/ 20 h 143"/>
            </a:gdLst>
            <a:ahLst/>
            <a:cxnLst>
              <a:cxn ang="0">
                <a:pos x="T0" y="T1"/>
              </a:cxn>
              <a:cxn ang="0">
                <a:pos x="T2" y="T3"/>
              </a:cxn>
              <a:cxn ang="0">
                <a:pos x="T4" y="T5"/>
              </a:cxn>
              <a:cxn ang="0">
                <a:pos x="T6" y="T7"/>
              </a:cxn>
              <a:cxn ang="0">
                <a:pos x="T8" y="T9"/>
              </a:cxn>
            </a:cxnLst>
            <a:rect l="0" t="0" r="r" b="b"/>
            <a:pathLst>
              <a:path w="222" h="143">
                <a:moveTo>
                  <a:pt x="0" y="20"/>
                </a:moveTo>
                <a:lnTo>
                  <a:pt x="211" y="143"/>
                </a:lnTo>
                <a:lnTo>
                  <a:pt x="222" y="123"/>
                </a:lnTo>
                <a:lnTo>
                  <a:pt x="12" y="0"/>
                </a:lnTo>
                <a:lnTo>
                  <a:pt x="0" y="20"/>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8">
            <a:extLst>
              <a:ext uri="{FF2B5EF4-FFF2-40B4-BE49-F238E27FC236}">
                <a16:creationId xmlns:a16="http://schemas.microsoft.com/office/drawing/2014/main" id="{F64D41B4-01B7-D8BE-E52C-BB13B6C2FAE3}"/>
              </a:ext>
            </a:extLst>
          </p:cNvPr>
          <p:cNvSpPr>
            <a:spLocks/>
          </p:cNvSpPr>
          <p:nvPr/>
        </p:nvSpPr>
        <p:spPr bwMode="auto">
          <a:xfrm rot="1933554">
            <a:off x="3588039" y="5391113"/>
            <a:ext cx="130175" cy="133350"/>
          </a:xfrm>
          <a:custGeom>
            <a:avLst/>
            <a:gdLst>
              <a:gd name="T0" fmla="*/ 0 w 82"/>
              <a:gd name="T1" fmla="*/ 68 h 84"/>
              <a:gd name="T2" fmla="*/ 54 w 82"/>
              <a:gd name="T3" fmla="*/ 54 h 84"/>
              <a:gd name="T4" fmla="*/ 40 w 82"/>
              <a:gd name="T5" fmla="*/ 0 h 84"/>
              <a:gd name="T6" fmla="*/ 68 w 82"/>
              <a:gd name="T7" fmla="*/ 17 h 84"/>
              <a:gd name="T8" fmla="*/ 82 w 82"/>
              <a:gd name="T9" fmla="*/ 70 h 84"/>
              <a:gd name="T10" fmla="*/ 29 w 82"/>
              <a:gd name="T11" fmla="*/ 84 h 84"/>
              <a:gd name="T12" fmla="*/ 0 w 82"/>
              <a:gd name="T13" fmla="*/ 68 h 84"/>
            </a:gdLst>
            <a:ahLst/>
            <a:cxnLst>
              <a:cxn ang="0">
                <a:pos x="T0" y="T1"/>
              </a:cxn>
              <a:cxn ang="0">
                <a:pos x="T2" y="T3"/>
              </a:cxn>
              <a:cxn ang="0">
                <a:pos x="T4" y="T5"/>
              </a:cxn>
              <a:cxn ang="0">
                <a:pos x="T6" y="T7"/>
              </a:cxn>
              <a:cxn ang="0">
                <a:pos x="T8" y="T9"/>
              </a:cxn>
              <a:cxn ang="0">
                <a:pos x="T10" y="T11"/>
              </a:cxn>
              <a:cxn ang="0">
                <a:pos x="T12" y="T13"/>
              </a:cxn>
            </a:cxnLst>
            <a:rect l="0" t="0" r="r" b="b"/>
            <a:pathLst>
              <a:path w="82" h="84">
                <a:moveTo>
                  <a:pt x="0" y="68"/>
                </a:moveTo>
                <a:lnTo>
                  <a:pt x="54" y="54"/>
                </a:lnTo>
                <a:lnTo>
                  <a:pt x="40" y="0"/>
                </a:lnTo>
                <a:lnTo>
                  <a:pt x="68" y="17"/>
                </a:lnTo>
                <a:lnTo>
                  <a:pt x="82" y="70"/>
                </a:lnTo>
                <a:lnTo>
                  <a:pt x="29" y="84"/>
                </a:lnTo>
                <a:lnTo>
                  <a:pt x="0" y="68"/>
                </a:lnTo>
                <a:close/>
              </a:path>
            </a:pathLst>
          </a:custGeom>
          <a:solidFill>
            <a:srgbClr val="E4722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C3CDC71-7D6B-A20B-CDA2-84567FB448D9}"/>
              </a:ext>
            </a:extLst>
          </p:cNvPr>
          <p:cNvSpPr txBox="1"/>
          <p:nvPr/>
        </p:nvSpPr>
        <p:spPr>
          <a:xfrm>
            <a:off x="3851700" y="5363629"/>
            <a:ext cx="1623686"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County and respondent voluntarily engage in services</a:t>
            </a:r>
          </a:p>
        </p:txBody>
      </p:sp>
    </p:spTree>
    <p:extLst>
      <p:ext uri="{BB962C8B-B14F-4D97-AF65-F5344CB8AC3E}">
        <p14:creationId xmlns:p14="http://schemas.microsoft.com/office/powerpoint/2010/main" val="3527756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A9E5A0-A3A3-7F65-DB32-F371F82D0592}"/>
              </a:ext>
            </a:extLst>
          </p:cNvPr>
          <p:cNvSpPr>
            <a:spLocks noGrp="1"/>
          </p:cNvSpPr>
          <p:nvPr>
            <p:ph type="title"/>
          </p:nvPr>
        </p:nvSpPr>
        <p:spPr/>
        <p:txBody>
          <a:bodyPr>
            <a:noAutofit/>
          </a:bodyPr>
          <a:lstStyle/>
          <a:p>
            <a:r>
              <a:rPr lang="en-US"/>
              <a:t>Different Paths After the Petition</a:t>
            </a:r>
            <a:br>
              <a:rPr lang="en-US"/>
            </a:br>
            <a:r>
              <a:rPr lang="en-US" sz="3200"/>
              <a:t>Overview of Similarities &amp; Differences</a:t>
            </a:r>
            <a:endParaRPr lang="en-US"/>
          </a:p>
        </p:txBody>
      </p:sp>
      <p:sp>
        <p:nvSpPr>
          <p:cNvPr id="4" name="Content Placeholder 3">
            <a:extLst>
              <a:ext uri="{FF2B5EF4-FFF2-40B4-BE49-F238E27FC236}">
                <a16:creationId xmlns:a16="http://schemas.microsoft.com/office/drawing/2014/main" id="{5ED262F8-3BA8-3447-8A86-90E022AA42BC}"/>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8D99F6E-F703-8563-D5C7-CE18D5ECC3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090AE-F645-47C1-81A8-D4E28BF03D47}" type="slidenum">
              <a:rPr kumimoji="0" lang="en-US" sz="1600" b="0" i="0" u="none" strike="noStrike" kern="1200" cap="none" spc="0" normalizeH="0" baseline="0" noProof="0" smtClean="0">
                <a:ln>
                  <a:noFill/>
                </a:ln>
                <a:solidFill>
                  <a:srgbClr val="306E8D"/>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endParaRPr>
          </a:p>
        </p:txBody>
      </p:sp>
      <p:sp>
        <p:nvSpPr>
          <p:cNvPr id="14" name="Text Placeholder 13">
            <a:extLst>
              <a:ext uri="{FF2B5EF4-FFF2-40B4-BE49-F238E27FC236}">
                <a16:creationId xmlns:a16="http://schemas.microsoft.com/office/drawing/2014/main" id="{4DDE0D8E-D700-6ECE-4FD5-16BCDA5DF72C}"/>
              </a:ext>
            </a:extLst>
          </p:cNvPr>
          <p:cNvSpPr>
            <a:spLocks noGrp="1"/>
          </p:cNvSpPr>
          <p:nvPr>
            <p:ph type="body" sz="quarter" idx="13"/>
          </p:nvPr>
        </p:nvSpPr>
        <p:spPr/>
        <p:txBody>
          <a:bodyPr/>
          <a:lstStyle/>
          <a:p>
            <a:endParaRPr lang="en-US"/>
          </a:p>
        </p:txBody>
      </p:sp>
      <p:sp>
        <p:nvSpPr>
          <p:cNvPr id="2" name="Rectangle: Folded Corner 1">
            <a:extLst>
              <a:ext uri="{FF2B5EF4-FFF2-40B4-BE49-F238E27FC236}">
                <a16:creationId xmlns:a16="http://schemas.microsoft.com/office/drawing/2014/main" id="{881644FA-92C7-08AE-36F2-82059B80477C}"/>
              </a:ext>
            </a:extLst>
          </p:cNvPr>
          <p:cNvSpPr/>
          <p:nvPr/>
        </p:nvSpPr>
        <p:spPr>
          <a:xfrm>
            <a:off x="4343744" y="1407884"/>
            <a:ext cx="3524176" cy="4769079"/>
          </a:xfrm>
          <a:prstGeom prst="foldedCorner">
            <a:avLst>
              <a:gd name="adj" fmla="val 11234"/>
            </a:avLst>
          </a:prstGeom>
          <a:solidFill>
            <a:schemeClr val="accent4">
              <a:lumMod val="60000"/>
              <a:lumOff val="40000"/>
            </a:schemeClr>
          </a:solidFill>
          <a:ln w="38100">
            <a:solidFill>
              <a:srgbClr val="E2E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Folded Corner 9">
            <a:extLst>
              <a:ext uri="{FF2B5EF4-FFF2-40B4-BE49-F238E27FC236}">
                <a16:creationId xmlns:a16="http://schemas.microsoft.com/office/drawing/2014/main" id="{59E9384A-690A-142F-9A30-0CDCD1089FA9}"/>
              </a:ext>
            </a:extLst>
          </p:cNvPr>
          <p:cNvSpPr/>
          <p:nvPr/>
        </p:nvSpPr>
        <p:spPr>
          <a:xfrm>
            <a:off x="8023811" y="1407884"/>
            <a:ext cx="3524176" cy="4691110"/>
          </a:xfrm>
          <a:prstGeom prst="foldedCorner">
            <a:avLst>
              <a:gd name="adj" fmla="val 11646"/>
            </a:avLst>
          </a:prstGeom>
          <a:solidFill>
            <a:schemeClr val="accent5"/>
          </a:solidFill>
          <a:ln w="38100">
            <a:solidFill>
              <a:srgbClr val="E2EB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787AFA5-3360-552A-469B-332DF73BBFEA}"/>
              </a:ext>
            </a:extLst>
          </p:cNvPr>
          <p:cNvSpPr/>
          <p:nvPr/>
        </p:nvSpPr>
        <p:spPr>
          <a:xfrm>
            <a:off x="663677" y="1407884"/>
            <a:ext cx="3524176" cy="4769079"/>
          </a:xfrm>
          <a:prstGeom prst="rect">
            <a:avLst/>
          </a:prstGeom>
          <a:solidFill>
            <a:srgbClr val="E47225"/>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01F3CD8-E7D7-7BC7-E27B-A1B303A62382}"/>
              </a:ext>
            </a:extLst>
          </p:cNvPr>
          <p:cNvSpPr txBox="1"/>
          <p:nvPr/>
        </p:nvSpPr>
        <p:spPr>
          <a:xfrm>
            <a:off x="4775496" y="1478239"/>
            <a:ext cx="2559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Agreement</a:t>
            </a:r>
          </a:p>
        </p:txBody>
      </p:sp>
      <p:sp>
        <p:nvSpPr>
          <p:cNvPr id="20" name="TextBox 19">
            <a:extLst>
              <a:ext uri="{FF2B5EF4-FFF2-40B4-BE49-F238E27FC236}">
                <a16:creationId xmlns:a16="http://schemas.microsoft.com/office/drawing/2014/main" id="{F6B5DC35-5E2E-0550-2327-BE128E0C213A}"/>
              </a:ext>
            </a:extLst>
          </p:cNvPr>
          <p:cNvSpPr txBox="1"/>
          <p:nvPr/>
        </p:nvSpPr>
        <p:spPr>
          <a:xfrm>
            <a:off x="8505623" y="1478239"/>
            <a:ext cx="25590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a:t>
            </a:r>
            <a:br>
              <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br>
            <a:r>
              <a:rPr kumimoji="0" lang="en-US" sz="2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Plan</a:t>
            </a:r>
          </a:p>
        </p:txBody>
      </p:sp>
      <p:sp>
        <p:nvSpPr>
          <p:cNvPr id="21" name="TextBox 20">
            <a:extLst>
              <a:ext uri="{FF2B5EF4-FFF2-40B4-BE49-F238E27FC236}">
                <a16:creationId xmlns:a16="http://schemas.microsoft.com/office/drawing/2014/main" id="{862B8E03-E00B-539A-6664-18DD5D591093}"/>
              </a:ext>
            </a:extLst>
          </p:cNvPr>
          <p:cNvSpPr txBox="1"/>
          <p:nvPr/>
        </p:nvSpPr>
        <p:spPr>
          <a:xfrm>
            <a:off x="1152878" y="1478239"/>
            <a:ext cx="2559080"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a:ea typeface="+mn-ea"/>
                <a:cs typeface="Segoe UI"/>
              </a:rPr>
              <a:t>Voluntary</a:t>
            </a:r>
            <a:endParaRPr kumimoji="0" lang="en-US" sz="2800" b="0" i="0" u="none" strike="sngStrike" kern="1200" cap="none" spc="0" normalizeH="0" baseline="0" noProof="0">
              <a:ln>
                <a:noFill/>
              </a:ln>
              <a:solidFill>
                <a:prstClr val="white"/>
              </a:solidFill>
              <a:effectLst/>
              <a:uLnTx/>
              <a:uFillTx/>
              <a:latin typeface="Segoe UI"/>
              <a:ea typeface="+mn-ea"/>
              <a:cs typeface="Segoe U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Segoe UI"/>
                <a:ea typeface="+mn-ea"/>
                <a:cs typeface="Segoe UI"/>
              </a:rPr>
              <a:t>Engagement</a:t>
            </a:r>
          </a:p>
        </p:txBody>
      </p:sp>
      <p:pic>
        <p:nvPicPr>
          <p:cNvPr id="6" name="Graphic 5" descr="Badge 1 outline">
            <a:extLst>
              <a:ext uri="{FF2B5EF4-FFF2-40B4-BE49-F238E27FC236}">
                <a16:creationId xmlns:a16="http://schemas.microsoft.com/office/drawing/2014/main" id="{971AF6BE-059F-493D-564A-F5F9EF106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136" y="1423821"/>
            <a:ext cx="851344" cy="851344"/>
          </a:xfrm>
          <a:prstGeom prst="rect">
            <a:avLst/>
          </a:prstGeom>
        </p:spPr>
      </p:pic>
      <p:pic>
        <p:nvPicPr>
          <p:cNvPr id="7" name="Graphic 6" descr="Badge outline">
            <a:extLst>
              <a:ext uri="{FF2B5EF4-FFF2-40B4-BE49-F238E27FC236}">
                <a16:creationId xmlns:a16="http://schemas.microsoft.com/office/drawing/2014/main" id="{A3FEA394-5C1C-38DF-4138-E21B1F86BB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352990" y="1423821"/>
            <a:ext cx="851344" cy="851344"/>
          </a:xfrm>
          <a:prstGeom prst="rect">
            <a:avLst/>
          </a:prstGeom>
        </p:spPr>
      </p:pic>
      <p:pic>
        <p:nvPicPr>
          <p:cNvPr id="8" name="Graphic 7" descr="Badge 3 outline">
            <a:extLst>
              <a:ext uri="{FF2B5EF4-FFF2-40B4-BE49-F238E27FC236}">
                <a16:creationId xmlns:a16="http://schemas.microsoft.com/office/drawing/2014/main" id="{54499B4C-1584-D943-B8E7-7E87B4D087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8079951" y="1423821"/>
            <a:ext cx="851344" cy="851344"/>
          </a:xfrm>
          <a:prstGeom prst="rect">
            <a:avLst/>
          </a:prstGeom>
        </p:spPr>
      </p:pic>
      <p:sp>
        <p:nvSpPr>
          <p:cNvPr id="9" name="Freeform: Shape 8">
            <a:extLst>
              <a:ext uri="{FF2B5EF4-FFF2-40B4-BE49-F238E27FC236}">
                <a16:creationId xmlns:a16="http://schemas.microsoft.com/office/drawing/2014/main" id="{6E8ADAA9-61E6-3A3D-8A48-1FE17FCA5783}"/>
              </a:ext>
            </a:extLst>
          </p:cNvPr>
          <p:cNvSpPr/>
          <p:nvPr/>
        </p:nvSpPr>
        <p:spPr>
          <a:xfrm>
            <a:off x="935181" y="3661604"/>
            <a:ext cx="3060596" cy="2118170"/>
          </a:xfrm>
          <a:custGeom>
            <a:avLst/>
            <a:gdLst>
              <a:gd name="connsiteX0" fmla="*/ 0 w 2785968"/>
              <a:gd name="connsiteY0" fmla="*/ 0 h 4001777"/>
              <a:gd name="connsiteX1" fmla="*/ 2785968 w 2785968"/>
              <a:gd name="connsiteY1" fmla="*/ 0 h 4001777"/>
              <a:gd name="connsiteX2" fmla="*/ 2785968 w 2785968"/>
              <a:gd name="connsiteY2" fmla="*/ 4001777 h 4001777"/>
              <a:gd name="connsiteX3" fmla="*/ 0 w 2785968"/>
              <a:gd name="connsiteY3" fmla="*/ 4001777 h 4001777"/>
              <a:gd name="connsiteX4" fmla="*/ 0 w 2785968"/>
              <a:gd name="connsiteY4" fmla="*/ 0 h 400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968" h="4001777">
                <a:moveTo>
                  <a:pt x="0" y="0"/>
                </a:moveTo>
                <a:lnTo>
                  <a:pt x="2785968" y="0"/>
                </a:lnTo>
                <a:lnTo>
                  <a:pt x="2785968" y="4001777"/>
                </a:lnTo>
                <a:lnTo>
                  <a:pt x="0" y="4001777"/>
                </a:lnTo>
                <a:lnTo>
                  <a:pt x="0" y="0"/>
                </a:lnTo>
                <a:close/>
              </a:path>
            </a:pathLst>
          </a:custGeom>
          <a:noFill/>
          <a:ln>
            <a:noFill/>
          </a:ln>
          <a:sp3d/>
        </p:spPr>
        <p:style>
          <a:lnRef idx="2">
            <a:scrgbClr r="0" g="0" b="0"/>
          </a:lnRef>
          <a:fillRef idx="1">
            <a:scrgbClr r="0" g="0" b="0"/>
          </a:fillRef>
          <a:effectRef idx="0">
            <a:schemeClr val="accent1">
              <a:shade val="50000"/>
              <a:hueOff val="276558"/>
              <a:satOff val="-23266"/>
              <a:lumOff val="32689"/>
              <a:alphaOff val="0"/>
            </a:schemeClr>
          </a:effectRef>
          <a:fontRef idx="minor">
            <a:schemeClr val="lt1"/>
          </a:fontRef>
        </p:style>
        <p:txBody>
          <a:bodyPr spcFirstLastPara="0" vert="horz" wrap="square" lIns="0" tIns="6858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The individual engages early with county BH and accepts services voluntarily.</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The case is dismissed, and treatment, services, and supports are provided outside of the CARE process.</a:t>
            </a:r>
          </a:p>
          <a:p>
            <a:pPr marL="0" marR="0" lvl="0" indent="0" algn="l" defTabSz="8890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Segoe UI"/>
            </a:endParaRPr>
          </a:p>
        </p:txBody>
      </p:sp>
      <p:sp>
        <p:nvSpPr>
          <p:cNvPr id="11" name="Freeform: Shape 10">
            <a:extLst>
              <a:ext uri="{FF2B5EF4-FFF2-40B4-BE49-F238E27FC236}">
                <a16:creationId xmlns:a16="http://schemas.microsoft.com/office/drawing/2014/main" id="{517C2907-F606-D53C-07EA-D1702A092DFA}"/>
              </a:ext>
            </a:extLst>
          </p:cNvPr>
          <p:cNvSpPr/>
          <p:nvPr/>
        </p:nvSpPr>
        <p:spPr>
          <a:xfrm>
            <a:off x="4602278" y="3661604"/>
            <a:ext cx="3060596" cy="1472904"/>
          </a:xfrm>
          <a:custGeom>
            <a:avLst/>
            <a:gdLst>
              <a:gd name="connsiteX0" fmla="*/ 0 w 2785968"/>
              <a:gd name="connsiteY0" fmla="*/ 0 h 4001777"/>
              <a:gd name="connsiteX1" fmla="*/ 2785968 w 2785968"/>
              <a:gd name="connsiteY1" fmla="*/ 0 h 4001777"/>
              <a:gd name="connsiteX2" fmla="*/ 2785968 w 2785968"/>
              <a:gd name="connsiteY2" fmla="*/ 4001777 h 4001777"/>
              <a:gd name="connsiteX3" fmla="*/ 0 w 2785968"/>
              <a:gd name="connsiteY3" fmla="*/ 4001777 h 4001777"/>
              <a:gd name="connsiteX4" fmla="*/ 0 w 2785968"/>
              <a:gd name="connsiteY4" fmla="*/ 0 h 400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968" h="4001777">
                <a:moveTo>
                  <a:pt x="0" y="0"/>
                </a:moveTo>
                <a:lnTo>
                  <a:pt x="2785968" y="0"/>
                </a:lnTo>
                <a:lnTo>
                  <a:pt x="2785968" y="4001777"/>
                </a:lnTo>
                <a:lnTo>
                  <a:pt x="0" y="4001777"/>
                </a:lnTo>
                <a:lnTo>
                  <a:pt x="0" y="0"/>
                </a:lnTo>
                <a:close/>
              </a:path>
            </a:pathLst>
          </a:custGeom>
          <a:noFill/>
          <a:ln>
            <a:noFill/>
          </a:ln>
          <a:sp3d/>
        </p:spPr>
        <p:style>
          <a:lnRef idx="2">
            <a:scrgbClr r="0" g="0" b="0"/>
          </a:lnRef>
          <a:fillRef idx="1">
            <a:scrgbClr r="0" g="0" b="0"/>
          </a:fillRef>
          <a:effectRef idx="0">
            <a:schemeClr val="accent1">
              <a:shade val="50000"/>
              <a:hueOff val="276558"/>
              <a:satOff val="-23266"/>
              <a:lumOff val="32689"/>
              <a:alphaOff val="0"/>
            </a:schemeClr>
          </a:effectRef>
          <a:fontRef idx="minor">
            <a:schemeClr val="lt1"/>
          </a:fontRef>
        </p:style>
        <p:txBody>
          <a:bodyPr spcFirstLastPara="0" vert="horz" wrap="square" lIns="0" tIns="6858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Treatment, services, and supports take place within the CARE process.</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All parties are in agreement on treatment and services that support the recovery of the CARE participant. </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A CARE agreement is approved by the court.</a:t>
            </a:r>
          </a:p>
        </p:txBody>
      </p:sp>
      <p:sp>
        <p:nvSpPr>
          <p:cNvPr id="12" name="Freeform: Shape 11">
            <a:extLst>
              <a:ext uri="{FF2B5EF4-FFF2-40B4-BE49-F238E27FC236}">
                <a16:creationId xmlns:a16="http://schemas.microsoft.com/office/drawing/2014/main" id="{7B50CA06-96A6-DDA1-08C0-DDB35E9C380C}"/>
              </a:ext>
            </a:extLst>
          </p:cNvPr>
          <p:cNvSpPr/>
          <p:nvPr/>
        </p:nvSpPr>
        <p:spPr>
          <a:xfrm>
            <a:off x="8300973" y="3661604"/>
            <a:ext cx="3060596" cy="1472904"/>
          </a:xfrm>
          <a:custGeom>
            <a:avLst/>
            <a:gdLst>
              <a:gd name="connsiteX0" fmla="*/ 0 w 2785968"/>
              <a:gd name="connsiteY0" fmla="*/ 0 h 4001777"/>
              <a:gd name="connsiteX1" fmla="*/ 2785968 w 2785968"/>
              <a:gd name="connsiteY1" fmla="*/ 0 h 4001777"/>
              <a:gd name="connsiteX2" fmla="*/ 2785968 w 2785968"/>
              <a:gd name="connsiteY2" fmla="*/ 4001777 h 4001777"/>
              <a:gd name="connsiteX3" fmla="*/ 0 w 2785968"/>
              <a:gd name="connsiteY3" fmla="*/ 4001777 h 4001777"/>
              <a:gd name="connsiteX4" fmla="*/ 0 w 2785968"/>
              <a:gd name="connsiteY4" fmla="*/ 0 h 4001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968" h="4001777">
                <a:moveTo>
                  <a:pt x="0" y="0"/>
                </a:moveTo>
                <a:lnTo>
                  <a:pt x="2785968" y="0"/>
                </a:lnTo>
                <a:lnTo>
                  <a:pt x="2785968" y="4001777"/>
                </a:lnTo>
                <a:lnTo>
                  <a:pt x="0" y="4001777"/>
                </a:lnTo>
                <a:lnTo>
                  <a:pt x="0" y="0"/>
                </a:lnTo>
                <a:close/>
              </a:path>
            </a:pathLst>
          </a:custGeom>
          <a:noFill/>
          <a:ln>
            <a:noFill/>
          </a:ln>
          <a:sp3d/>
        </p:spPr>
        <p:style>
          <a:lnRef idx="2">
            <a:scrgbClr r="0" g="0" b="0"/>
          </a:lnRef>
          <a:fillRef idx="1">
            <a:scrgbClr r="0" g="0" b="0"/>
          </a:fillRef>
          <a:effectRef idx="0">
            <a:schemeClr val="accent1">
              <a:shade val="50000"/>
              <a:hueOff val="276558"/>
              <a:satOff val="-23266"/>
              <a:lumOff val="32689"/>
              <a:alphaOff val="0"/>
            </a:schemeClr>
          </a:effectRef>
          <a:fontRef idx="minor">
            <a:schemeClr val="lt1"/>
          </a:fontRef>
        </p:style>
        <p:txBody>
          <a:bodyPr spcFirstLastPara="0" vert="horz" wrap="square" lIns="0" tIns="68580" rIns="0" bIns="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Treatment, services, and supports take place within the CARE process.</a:t>
            </a:r>
          </a:p>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goe UI"/>
                <a:ea typeface="+mn-ea"/>
                <a:cs typeface="Segoe UI"/>
              </a:rPr>
              <a:t>If parties were not able to reach an agreement, the court will adopt elements of the parties’ proposed plan(s) into a CARE plan that supports the recovery of the CARE participant. </a:t>
            </a:r>
          </a:p>
        </p:txBody>
      </p:sp>
      <p:sp>
        <p:nvSpPr>
          <p:cNvPr id="13" name="TextBox 12">
            <a:extLst>
              <a:ext uri="{FF2B5EF4-FFF2-40B4-BE49-F238E27FC236}">
                <a16:creationId xmlns:a16="http://schemas.microsoft.com/office/drawing/2014/main" id="{C1E4FDD6-3590-A300-306F-5F18BFED37AF}"/>
              </a:ext>
            </a:extLst>
          </p:cNvPr>
          <p:cNvSpPr txBox="1"/>
          <p:nvPr/>
        </p:nvSpPr>
        <p:spPr>
          <a:xfrm>
            <a:off x="660364" y="2696709"/>
            <a:ext cx="10887623" cy="917079"/>
          </a:xfrm>
          <a:prstGeom prst="leftRightArrow">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Treatment, Services, and Supports</a:t>
            </a:r>
          </a:p>
        </p:txBody>
      </p:sp>
    </p:spTree>
    <p:extLst>
      <p:ext uri="{BB962C8B-B14F-4D97-AF65-F5344CB8AC3E}">
        <p14:creationId xmlns:p14="http://schemas.microsoft.com/office/powerpoint/2010/main" val="3399691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E74F-6917-2722-A291-1D28C1D2014B}"/>
              </a:ext>
            </a:extLst>
          </p:cNvPr>
          <p:cNvSpPr>
            <a:spLocks noGrp="1"/>
          </p:cNvSpPr>
          <p:nvPr>
            <p:ph type="title"/>
          </p:nvPr>
        </p:nvSpPr>
        <p:spPr/>
        <p:txBody>
          <a:bodyPr/>
          <a:lstStyle/>
          <a:p>
            <a:r>
              <a:rPr lang="en-US"/>
              <a:t>What’s in a CARE Agreement or CARE Plan?</a:t>
            </a:r>
          </a:p>
        </p:txBody>
      </p:sp>
      <p:sp>
        <p:nvSpPr>
          <p:cNvPr id="3" name="Content Placeholder 2">
            <a:extLst>
              <a:ext uri="{FF2B5EF4-FFF2-40B4-BE49-F238E27FC236}">
                <a16:creationId xmlns:a16="http://schemas.microsoft.com/office/drawing/2014/main" id="{07785C81-2160-BB5D-1FCB-900F2A23F70A}"/>
              </a:ext>
            </a:extLst>
          </p:cNvPr>
          <p:cNvSpPr>
            <a:spLocks noGrp="1"/>
          </p:cNvSpPr>
          <p:nvPr>
            <p:ph idx="13"/>
          </p:nvPr>
        </p:nvSpPr>
        <p:spPr/>
        <p:txBody>
          <a:bodyPr/>
          <a:lstStyle/>
          <a:p>
            <a:endParaRPr lang="en-US"/>
          </a:p>
        </p:txBody>
      </p:sp>
      <p:sp>
        <p:nvSpPr>
          <p:cNvPr id="8" name="Content Placeholder 7">
            <a:extLst>
              <a:ext uri="{FF2B5EF4-FFF2-40B4-BE49-F238E27FC236}">
                <a16:creationId xmlns:a16="http://schemas.microsoft.com/office/drawing/2014/main" id="{1B9F38A8-E551-A2D9-96ED-19BF9E95E445}"/>
              </a:ext>
            </a:extLst>
          </p:cNvPr>
          <p:cNvSpPr>
            <a:spLocks noGrp="1"/>
          </p:cNvSpPr>
          <p:nvPr>
            <p:ph idx="14"/>
          </p:nvPr>
        </p:nvSpPr>
        <p:spPr>
          <a:xfrm>
            <a:off x="8239778" y="1406106"/>
            <a:ext cx="3114022" cy="4235569"/>
          </a:xfrm>
        </p:spPr>
        <p:txBody>
          <a:bodyPr>
            <a:normAutofit fontScale="77500" lnSpcReduction="20000"/>
          </a:bodyPr>
          <a:lstStyle/>
          <a:p>
            <a:pPr marL="0" indent="0">
              <a:buNone/>
            </a:pPr>
            <a:r>
              <a:rPr lang="en-US"/>
              <a:t>Additional considerations:</a:t>
            </a:r>
          </a:p>
          <a:p>
            <a:r>
              <a:rPr lang="en-US" sz="2400"/>
              <a:t>Respondent and county BH Agency will both be expected to comply.</a:t>
            </a:r>
          </a:p>
          <a:p>
            <a:r>
              <a:rPr lang="en-US" sz="2400"/>
              <a:t>Judge can order prioritization of services and supports. </a:t>
            </a:r>
          </a:p>
          <a:p>
            <a:r>
              <a:rPr lang="en-US" sz="2400"/>
              <a:t>Services subject to funding and federal/state laws.</a:t>
            </a:r>
          </a:p>
          <a:p>
            <a:r>
              <a:rPr lang="en-US" sz="2400"/>
              <a:t>County BH may provide additional services.</a:t>
            </a:r>
          </a:p>
          <a:p>
            <a:r>
              <a:rPr lang="en-US" sz="2400"/>
              <a:t>Other Medi-Cal services may be suggested (not ordered) by the courts.</a:t>
            </a:r>
          </a:p>
          <a:p>
            <a:endParaRPr lang="en-US"/>
          </a:p>
          <a:p>
            <a:pPr marL="0" indent="0">
              <a:buNone/>
            </a:pPr>
            <a:endParaRPr lang="en-US"/>
          </a:p>
        </p:txBody>
      </p:sp>
      <p:sp>
        <p:nvSpPr>
          <p:cNvPr id="5" name="Text Placeholder 4">
            <a:extLst>
              <a:ext uri="{FF2B5EF4-FFF2-40B4-BE49-F238E27FC236}">
                <a16:creationId xmlns:a16="http://schemas.microsoft.com/office/drawing/2014/main" id="{A96236D2-9ACD-5A35-4845-65A5A230212F}"/>
              </a:ext>
            </a:extLst>
          </p:cNvPr>
          <p:cNvSpPr>
            <a:spLocks noGrp="1"/>
          </p:cNvSpPr>
          <p:nvPr>
            <p:ph type="body" sz="quarter" idx="15"/>
          </p:nvPr>
        </p:nvSpPr>
        <p:spPr/>
        <p:txBody>
          <a:bodyPr/>
          <a:lstStyle/>
          <a:p>
            <a:r>
              <a:rPr lang="en-US"/>
              <a:t>For more information, visit the training </a:t>
            </a:r>
            <a:r>
              <a:rPr lang="en-US">
                <a:hlinkClick r:id="rId3"/>
              </a:rPr>
              <a:t>Overview of CARE Agreement &amp; CARE Plan </a:t>
            </a:r>
            <a:r>
              <a:rPr lang="en-US"/>
              <a:t>and </a:t>
            </a:r>
            <a:r>
              <a:rPr lang="en-US">
                <a:hlinkClick r:id="rId4"/>
              </a:rPr>
              <a:t>California Welfare and Institutions Code (W&amp;I Code) section 5982</a:t>
            </a:r>
            <a:r>
              <a:rPr lang="en-US"/>
              <a:t>. </a:t>
            </a:r>
          </a:p>
        </p:txBody>
      </p:sp>
      <p:sp>
        <p:nvSpPr>
          <p:cNvPr id="4" name="Slide Number Placeholder 3">
            <a:extLst>
              <a:ext uri="{FF2B5EF4-FFF2-40B4-BE49-F238E27FC236}">
                <a16:creationId xmlns:a16="http://schemas.microsoft.com/office/drawing/2014/main" id="{DB830EA5-185E-AFD0-87B5-CA1B96FBBBB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8090AE-F645-47C1-81A8-D4E28BF03D47}" type="slidenum">
              <a:rPr kumimoji="0" lang="en-US" sz="1600" b="0" i="0" u="none" strike="noStrike" kern="1200" cap="none" spc="0" normalizeH="0" baseline="0" noProof="0" smtClean="0">
                <a:ln>
                  <a:noFill/>
                </a:ln>
                <a:solidFill>
                  <a:srgbClr val="306E8D"/>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306E8D"/>
              </a:solidFill>
              <a:effectLst/>
              <a:uLnTx/>
              <a:uFillTx/>
              <a:latin typeface="Segoe UI" panose="020B0502040204020203" pitchFamily="34" charset="0"/>
              <a:ea typeface="+mn-ea"/>
              <a:cs typeface="Segoe UI" panose="020B0502040204020203" pitchFamily="34" charset="0"/>
            </a:endParaRPr>
          </a:p>
        </p:txBody>
      </p:sp>
      <p:sp>
        <p:nvSpPr>
          <p:cNvPr id="27" name="Freeform: Shape 26">
            <a:extLst>
              <a:ext uri="{FF2B5EF4-FFF2-40B4-BE49-F238E27FC236}">
                <a16:creationId xmlns:a16="http://schemas.microsoft.com/office/drawing/2014/main" id="{44284B0D-3710-ADD4-B8F1-17414470EA07}"/>
              </a:ext>
            </a:extLst>
          </p:cNvPr>
          <p:cNvSpPr/>
          <p:nvPr/>
        </p:nvSpPr>
        <p:spPr>
          <a:xfrm>
            <a:off x="3831960" y="1269560"/>
            <a:ext cx="4257432" cy="553436"/>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tx2"/>
          </a:solidFill>
          <a:ln w="57150">
            <a:solidFill>
              <a:schemeClr val="tx2"/>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Participant/respondent information</a:t>
            </a:r>
          </a:p>
        </p:txBody>
      </p:sp>
      <p:sp>
        <p:nvSpPr>
          <p:cNvPr id="28" name="Rectangle: Rounded Corners 27">
            <a:extLst>
              <a:ext uri="{FF2B5EF4-FFF2-40B4-BE49-F238E27FC236}">
                <a16:creationId xmlns:a16="http://schemas.microsoft.com/office/drawing/2014/main" id="{72332191-E6DB-5765-25AE-82F4E8B9F7E7}"/>
              </a:ext>
            </a:extLst>
          </p:cNvPr>
          <p:cNvSpPr/>
          <p:nvPr/>
        </p:nvSpPr>
        <p:spPr>
          <a:xfrm>
            <a:off x="3831960" y="1930652"/>
            <a:ext cx="4257432" cy="3642005"/>
          </a:xfrm>
          <a:prstGeom prst="roundRect">
            <a:avLst>
              <a:gd name="adj" fmla="val 3277"/>
            </a:avLst>
          </a:prstGeom>
          <a:solidFill>
            <a:schemeClr val="tx2"/>
          </a:solidFill>
          <a:ln w="57150">
            <a:solidFill>
              <a:schemeClr val="tx2"/>
            </a:solidFill>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991" tIns="68991" rIns="68991" bIns="68991"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Services may include the following:</a:t>
            </a:r>
          </a:p>
        </p:txBody>
      </p:sp>
      <p:sp>
        <p:nvSpPr>
          <p:cNvPr id="29" name="Freeform: Shape 28">
            <a:extLst>
              <a:ext uri="{FF2B5EF4-FFF2-40B4-BE49-F238E27FC236}">
                <a16:creationId xmlns:a16="http://schemas.microsoft.com/office/drawing/2014/main" id="{84A035DD-702C-A005-891B-359DF12C1E4A}"/>
              </a:ext>
            </a:extLst>
          </p:cNvPr>
          <p:cNvSpPr/>
          <p:nvPr/>
        </p:nvSpPr>
        <p:spPr>
          <a:xfrm>
            <a:off x="4619625" y="2388963"/>
            <a:ext cx="3138889"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4"/>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Behavioral health services</a:t>
            </a:r>
          </a:p>
        </p:txBody>
      </p:sp>
      <p:sp>
        <p:nvSpPr>
          <p:cNvPr id="30" name="Freeform: Shape 29">
            <a:extLst>
              <a:ext uri="{FF2B5EF4-FFF2-40B4-BE49-F238E27FC236}">
                <a16:creationId xmlns:a16="http://schemas.microsoft.com/office/drawing/2014/main" id="{2582322D-1632-733A-81F0-432B8928D57B}"/>
              </a:ext>
            </a:extLst>
          </p:cNvPr>
          <p:cNvSpPr/>
          <p:nvPr/>
        </p:nvSpPr>
        <p:spPr>
          <a:xfrm>
            <a:off x="4619625" y="3157120"/>
            <a:ext cx="3138889"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5"/>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Medically necessary stabilization medications</a:t>
            </a:r>
          </a:p>
        </p:txBody>
      </p:sp>
      <p:sp>
        <p:nvSpPr>
          <p:cNvPr id="31" name="Freeform: Shape 30">
            <a:extLst>
              <a:ext uri="{FF2B5EF4-FFF2-40B4-BE49-F238E27FC236}">
                <a16:creationId xmlns:a16="http://schemas.microsoft.com/office/drawing/2014/main" id="{9B5A0274-FF9D-69AD-CD86-7E2A6E371D11}"/>
              </a:ext>
            </a:extLst>
          </p:cNvPr>
          <p:cNvSpPr/>
          <p:nvPr/>
        </p:nvSpPr>
        <p:spPr>
          <a:xfrm>
            <a:off x="4619625" y="3925276"/>
            <a:ext cx="3138889"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2"/>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Housing resources &amp; supports</a:t>
            </a:r>
          </a:p>
        </p:txBody>
      </p:sp>
      <p:sp>
        <p:nvSpPr>
          <p:cNvPr id="32" name="Freeform: Shape 31">
            <a:extLst>
              <a:ext uri="{FF2B5EF4-FFF2-40B4-BE49-F238E27FC236}">
                <a16:creationId xmlns:a16="http://schemas.microsoft.com/office/drawing/2014/main" id="{C6BBD863-AAE0-5C6C-4D8C-BE2CF56C36CE}"/>
              </a:ext>
            </a:extLst>
          </p:cNvPr>
          <p:cNvSpPr/>
          <p:nvPr/>
        </p:nvSpPr>
        <p:spPr>
          <a:xfrm>
            <a:off x="4619625" y="4693433"/>
            <a:ext cx="3138889"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Funded social services, including those available to indigent California residents</a:t>
            </a:r>
          </a:p>
        </p:txBody>
      </p:sp>
      <p:sp>
        <p:nvSpPr>
          <p:cNvPr id="7" name="Freeform: Shape 6">
            <a:extLst>
              <a:ext uri="{FF2B5EF4-FFF2-40B4-BE49-F238E27FC236}">
                <a16:creationId xmlns:a16="http://schemas.microsoft.com/office/drawing/2014/main" id="{59DF867C-E644-2268-387C-D656FB204B89}"/>
              </a:ext>
            </a:extLst>
          </p:cNvPr>
          <p:cNvSpPr/>
          <p:nvPr/>
        </p:nvSpPr>
        <p:spPr>
          <a:xfrm rot="16200000">
            <a:off x="-727620" y="2491287"/>
            <a:ext cx="4001778" cy="1834973"/>
          </a:xfrm>
          <a:custGeom>
            <a:avLst/>
            <a:gdLst>
              <a:gd name="connsiteX0" fmla="*/ 0 w 3739555"/>
              <a:gd name="connsiteY0" fmla="*/ 186978 h 4001777"/>
              <a:gd name="connsiteX1" fmla="*/ 186978 w 3739555"/>
              <a:gd name="connsiteY1" fmla="*/ 0 h 4001777"/>
              <a:gd name="connsiteX2" fmla="*/ 3552577 w 3739555"/>
              <a:gd name="connsiteY2" fmla="*/ 0 h 4001777"/>
              <a:gd name="connsiteX3" fmla="*/ 3739555 w 3739555"/>
              <a:gd name="connsiteY3" fmla="*/ 186978 h 4001777"/>
              <a:gd name="connsiteX4" fmla="*/ 3739555 w 3739555"/>
              <a:gd name="connsiteY4" fmla="*/ 3814799 h 4001777"/>
              <a:gd name="connsiteX5" fmla="*/ 3552577 w 3739555"/>
              <a:gd name="connsiteY5" fmla="*/ 4001777 h 4001777"/>
              <a:gd name="connsiteX6" fmla="*/ 186978 w 3739555"/>
              <a:gd name="connsiteY6" fmla="*/ 4001777 h 4001777"/>
              <a:gd name="connsiteX7" fmla="*/ 0 w 3739555"/>
              <a:gd name="connsiteY7" fmla="*/ 3814799 h 4001777"/>
              <a:gd name="connsiteX8" fmla="*/ 0 w 3739555"/>
              <a:gd name="connsiteY8" fmla="*/ 186978 h 400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9555" h="4001777">
                <a:moveTo>
                  <a:pt x="3564829" y="1"/>
                </a:moveTo>
                <a:cubicBezTo>
                  <a:pt x="3661327" y="1"/>
                  <a:pt x="3739555" y="89584"/>
                  <a:pt x="3739555" y="200090"/>
                </a:cubicBezTo>
                <a:lnTo>
                  <a:pt x="3739555" y="3801687"/>
                </a:lnTo>
                <a:cubicBezTo>
                  <a:pt x="3739555" y="3912193"/>
                  <a:pt x="3661327" y="4001776"/>
                  <a:pt x="3564829" y="4001776"/>
                </a:cubicBezTo>
                <a:lnTo>
                  <a:pt x="174726" y="4001776"/>
                </a:lnTo>
                <a:cubicBezTo>
                  <a:pt x="78228" y="4001776"/>
                  <a:pt x="0" y="3912193"/>
                  <a:pt x="0" y="3801687"/>
                </a:cubicBezTo>
                <a:lnTo>
                  <a:pt x="0" y="200090"/>
                </a:lnTo>
                <a:cubicBezTo>
                  <a:pt x="0" y="89584"/>
                  <a:pt x="78228" y="1"/>
                  <a:pt x="174726" y="1"/>
                </a:cubicBezTo>
                <a:lnTo>
                  <a:pt x="3564829" y="1"/>
                </a:lnTo>
                <a:close/>
              </a:path>
            </a:pathLst>
          </a:custGeom>
          <a:solidFill>
            <a:schemeClr val="tx2"/>
          </a:solidFill>
        </p:spPr>
        <p:style>
          <a:lnRef idx="2">
            <a:schemeClr val="lt1">
              <a:hueOff val="0"/>
              <a:satOff val="0"/>
              <a:lumOff val="0"/>
              <a:alphaOff val="0"/>
            </a:schemeClr>
          </a:lnRef>
          <a:fillRef idx="1">
            <a:scrgbClr r="0" g="0" b="0"/>
          </a:fillRef>
          <a:effectRef idx="0">
            <a:schemeClr val="accent1">
              <a:shade val="50000"/>
              <a:hueOff val="276558"/>
              <a:satOff val="-23266"/>
              <a:lumOff val="32689"/>
              <a:alphaOff val="0"/>
            </a:schemeClr>
          </a:effectRef>
          <a:fontRef idx="minor">
            <a:schemeClr val="lt1"/>
          </a:fontRef>
        </p:style>
        <p:txBody>
          <a:bodyPr spcFirstLastPara="0" vert="horz" wrap="square" lIns="91440" tIns="91440" rIns="88901" bIns="91440" numCol="1" spcCol="1270" anchor="t" anchorCtr="0">
            <a:noAutofit/>
          </a:bodyPr>
          <a:lstStyle/>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CARE Agreement/Plan</a:t>
            </a:r>
          </a:p>
        </p:txBody>
      </p:sp>
      <p:sp>
        <p:nvSpPr>
          <p:cNvPr id="18" name="Left Brace 17">
            <a:extLst>
              <a:ext uri="{FF2B5EF4-FFF2-40B4-BE49-F238E27FC236}">
                <a16:creationId xmlns:a16="http://schemas.microsoft.com/office/drawing/2014/main" id="{336AC36F-24D4-94E2-2164-FA84FFD12AA5}"/>
              </a:ext>
            </a:extLst>
          </p:cNvPr>
          <p:cNvSpPr/>
          <p:nvPr/>
        </p:nvSpPr>
        <p:spPr>
          <a:xfrm>
            <a:off x="3334120" y="1143000"/>
            <a:ext cx="497840" cy="4498675"/>
          </a:xfrm>
          <a:prstGeom prst="lef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F2E88A51-D274-084E-A509-93386B64ECDF}"/>
              </a:ext>
              <a:ext uri="{C183D7F6-B498-43B3-948B-1728B52AA6E4}">
                <adec:decorative xmlns:adec="http://schemas.microsoft.com/office/drawing/2017/decorative" val="1"/>
              </a:ext>
            </a:extLst>
          </p:cNvPr>
          <p:cNvGrpSpPr/>
          <p:nvPr/>
        </p:nvGrpSpPr>
        <p:grpSpPr>
          <a:xfrm>
            <a:off x="1104900" y="2149696"/>
            <a:ext cx="2187399" cy="2669954"/>
            <a:chOff x="4442550" y="4000500"/>
            <a:chExt cx="1456489" cy="1968500"/>
          </a:xfrm>
        </p:grpSpPr>
        <p:sp>
          <p:nvSpPr>
            <p:cNvPr id="49" name="Rectangle 48">
              <a:extLst>
                <a:ext uri="{FF2B5EF4-FFF2-40B4-BE49-F238E27FC236}">
                  <a16:creationId xmlns:a16="http://schemas.microsoft.com/office/drawing/2014/main" id="{7E830818-808F-02F3-3759-822DAF03167B}"/>
                </a:ext>
              </a:extLst>
            </p:cNvPr>
            <p:cNvSpPr/>
            <p:nvPr/>
          </p:nvSpPr>
          <p:spPr>
            <a:xfrm>
              <a:off x="4445000" y="4000500"/>
              <a:ext cx="1447800" cy="1968500"/>
            </a:xfrm>
            <a:prstGeom prst="rect">
              <a:avLst/>
            </a:prstGeom>
            <a:solidFill>
              <a:schemeClr val="bg1"/>
            </a:solidFill>
            <a:ln w="57150">
              <a:solidFill>
                <a:schemeClr val="tx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50" name="TextBox 49">
              <a:extLst>
                <a:ext uri="{FF2B5EF4-FFF2-40B4-BE49-F238E27FC236}">
                  <a16:creationId xmlns:a16="http://schemas.microsoft.com/office/drawing/2014/main" id="{F12C050E-2328-AB72-5B61-709B6685E9AA}"/>
                </a:ext>
              </a:extLst>
            </p:cNvPr>
            <p:cNvSpPr txBox="1"/>
            <p:nvPr/>
          </p:nvSpPr>
          <p:spPr>
            <a:xfrm>
              <a:off x="4442550" y="4024966"/>
              <a:ext cx="1456489" cy="5219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CARE </a:t>
              </a:r>
              <a:br>
                <a:rPr kumimoji="0" lang="en-US" sz="20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rPr>
                <a:t>Agreement/Plan</a:t>
              </a:r>
            </a:p>
          </p:txBody>
        </p:sp>
        <p:cxnSp>
          <p:nvCxnSpPr>
            <p:cNvPr id="51" name="Straight Connector 50">
              <a:extLst>
                <a:ext uri="{FF2B5EF4-FFF2-40B4-BE49-F238E27FC236}">
                  <a16:creationId xmlns:a16="http://schemas.microsoft.com/office/drawing/2014/main" id="{3B4C2C99-0EE9-824D-83FF-EBC7DAF06AA6}"/>
                </a:ext>
              </a:extLst>
            </p:cNvPr>
            <p:cNvCxnSpPr>
              <a:cxnSpLocks/>
            </p:cNvCxnSpPr>
            <p:nvPr/>
          </p:nvCxnSpPr>
          <p:spPr>
            <a:xfrm>
              <a:off x="4546600" y="5036458"/>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3A12A56-C4C3-EFE1-480C-9EA3F1935327}"/>
                </a:ext>
              </a:extLst>
            </p:cNvPr>
            <p:cNvCxnSpPr>
              <a:cxnSpLocks/>
            </p:cNvCxnSpPr>
            <p:nvPr/>
          </p:nvCxnSpPr>
          <p:spPr>
            <a:xfrm>
              <a:off x="4546600" y="5192487"/>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3E2093D-98F8-D5B6-0541-D89E537D16F0}"/>
                </a:ext>
              </a:extLst>
            </p:cNvPr>
            <p:cNvCxnSpPr>
              <a:cxnSpLocks/>
            </p:cNvCxnSpPr>
            <p:nvPr/>
          </p:nvCxnSpPr>
          <p:spPr>
            <a:xfrm>
              <a:off x="4546600" y="5348516"/>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A70A053-B26D-4FBB-4F5C-5DBBD89FB1CC}"/>
                </a:ext>
              </a:extLst>
            </p:cNvPr>
            <p:cNvCxnSpPr>
              <a:cxnSpLocks/>
            </p:cNvCxnSpPr>
            <p:nvPr/>
          </p:nvCxnSpPr>
          <p:spPr>
            <a:xfrm>
              <a:off x="4546600" y="5504545"/>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07C44A8-852B-261C-D120-43B0CBBED313}"/>
                </a:ext>
              </a:extLst>
            </p:cNvPr>
            <p:cNvCxnSpPr>
              <a:cxnSpLocks/>
            </p:cNvCxnSpPr>
            <p:nvPr/>
          </p:nvCxnSpPr>
          <p:spPr>
            <a:xfrm>
              <a:off x="4546600" y="5660574"/>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353C2B-AE9F-4627-752D-01DBE5CDF051}"/>
                </a:ext>
              </a:extLst>
            </p:cNvPr>
            <p:cNvCxnSpPr>
              <a:cxnSpLocks/>
            </p:cNvCxnSpPr>
            <p:nvPr/>
          </p:nvCxnSpPr>
          <p:spPr>
            <a:xfrm>
              <a:off x="4546600" y="5816600"/>
              <a:ext cx="120859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Freeform: Shape 18">
            <a:extLst>
              <a:ext uri="{FF2B5EF4-FFF2-40B4-BE49-F238E27FC236}">
                <a16:creationId xmlns:a16="http://schemas.microsoft.com/office/drawing/2014/main" id="{AA65BA6F-F746-D06C-2BCB-61360BE3206E}"/>
              </a:ext>
            </a:extLst>
          </p:cNvPr>
          <p:cNvSpPr/>
          <p:nvPr/>
        </p:nvSpPr>
        <p:spPr>
          <a:xfrm>
            <a:off x="3914329" y="2387644"/>
            <a:ext cx="772347"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4"/>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endParaRPr>
          </a:p>
        </p:txBody>
      </p:sp>
      <p:sp>
        <p:nvSpPr>
          <p:cNvPr id="20" name="Freeform: Shape 19">
            <a:extLst>
              <a:ext uri="{FF2B5EF4-FFF2-40B4-BE49-F238E27FC236}">
                <a16:creationId xmlns:a16="http://schemas.microsoft.com/office/drawing/2014/main" id="{7061FD64-6E82-4E66-3F12-44FB5AEFDCD6}"/>
              </a:ext>
            </a:extLst>
          </p:cNvPr>
          <p:cNvSpPr/>
          <p:nvPr/>
        </p:nvSpPr>
        <p:spPr>
          <a:xfrm>
            <a:off x="3914329" y="3155801"/>
            <a:ext cx="772347"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5"/>
          </a:solidFill>
          <a:ln>
            <a:no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endParaRPr>
          </a:p>
        </p:txBody>
      </p:sp>
      <p:sp>
        <p:nvSpPr>
          <p:cNvPr id="21" name="Freeform: Shape 20">
            <a:extLst>
              <a:ext uri="{FF2B5EF4-FFF2-40B4-BE49-F238E27FC236}">
                <a16:creationId xmlns:a16="http://schemas.microsoft.com/office/drawing/2014/main" id="{415BE5DB-098A-C571-2E7C-D2BAA632F585}"/>
              </a:ext>
            </a:extLst>
          </p:cNvPr>
          <p:cNvSpPr/>
          <p:nvPr/>
        </p:nvSpPr>
        <p:spPr>
          <a:xfrm>
            <a:off x="3914329" y="3923957"/>
            <a:ext cx="772347"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2"/>
          </a:solidFill>
          <a:ln>
            <a:no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endParaRPr>
          </a:p>
        </p:txBody>
      </p:sp>
      <p:sp>
        <p:nvSpPr>
          <p:cNvPr id="22" name="Freeform: Shape 21">
            <a:extLst>
              <a:ext uri="{FF2B5EF4-FFF2-40B4-BE49-F238E27FC236}">
                <a16:creationId xmlns:a16="http://schemas.microsoft.com/office/drawing/2014/main" id="{D0D669F3-D7F5-FF30-8B30-5AB81C547731}"/>
              </a:ext>
            </a:extLst>
          </p:cNvPr>
          <p:cNvSpPr/>
          <p:nvPr/>
        </p:nvSpPr>
        <p:spPr>
          <a:xfrm>
            <a:off x="3914329" y="4692114"/>
            <a:ext cx="772347" cy="716230"/>
          </a:xfrm>
          <a:custGeom>
            <a:avLst/>
            <a:gdLst>
              <a:gd name="connsiteX0" fmla="*/ 0 w 4161409"/>
              <a:gd name="connsiteY0" fmla="*/ 79452 h 476701"/>
              <a:gd name="connsiteX1" fmla="*/ 79452 w 4161409"/>
              <a:gd name="connsiteY1" fmla="*/ 0 h 476701"/>
              <a:gd name="connsiteX2" fmla="*/ 4081957 w 4161409"/>
              <a:gd name="connsiteY2" fmla="*/ 0 h 476701"/>
              <a:gd name="connsiteX3" fmla="*/ 4161409 w 4161409"/>
              <a:gd name="connsiteY3" fmla="*/ 79452 h 476701"/>
              <a:gd name="connsiteX4" fmla="*/ 4161409 w 4161409"/>
              <a:gd name="connsiteY4" fmla="*/ 397249 h 476701"/>
              <a:gd name="connsiteX5" fmla="*/ 4081957 w 4161409"/>
              <a:gd name="connsiteY5" fmla="*/ 476701 h 476701"/>
              <a:gd name="connsiteX6" fmla="*/ 79452 w 4161409"/>
              <a:gd name="connsiteY6" fmla="*/ 476701 h 476701"/>
              <a:gd name="connsiteX7" fmla="*/ 0 w 4161409"/>
              <a:gd name="connsiteY7" fmla="*/ 397249 h 476701"/>
              <a:gd name="connsiteX8" fmla="*/ 0 w 4161409"/>
              <a:gd name="connsiteY8" fmla="*/ 79452 h 476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61409" h="476701">
                <a:moveTo>
                  <a:pt x="0" y="79452"/>
                </a:moveTo>
                <a:cubicBezTo>
                  <a:pt x="0" y="35572"/>
                  <a:pt x="35572" y="0"/>
                  <a:pt x="79452" y="0"/>
                </a:cubicBezTo>
                <a:lnTo>
                  <a:pt x="4081957" y="0"/>
                </a:lnTo>
                <a:cubicBezTo>
                  <a:pt x="4125837" y="0"/>
                  <a:pt x="4161409" y="35572"/>
                  <a:pt x="4161409" y="79452"/>
                </a:cubicBezTo>
                <a:lnTo>
                  <a:pt x="4161409" y="397249"/>
                </a:lnTo>
                <a:cubicBezTo>
                  <a:pt x="4161409" y="441129"/>
                  <a:pt x="4125837" y="476701"/>
                  <a:pt x="4081957" y="476701"/>
                </a:cubicBezTo>
                <a:lnTo>
                  <a:pt x="79452" y="476701"/>
                </a:lnTo>
                <a:cubicBezTo>
                  <a:pt x="35572" y="476701"/>
                  <a:pt x="0" y="441129"/>
                  <a:pt x="0" y="397249"/>
                </a:cubicBezTo>
                <a:lnTo>
                  <a:pt x="0" y="79452"/>
                </a:lnTo>
                <a:close/>
              </a:path>
            </a:pathLst>
          </a:custGeom>
          <a:solidFill>
            <a:schemeClr val="accent1"/>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8991" tIns="68991" rIns="68991" bIns="68991" numCol="1" spcCol="1270" anchor="ctr"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a:ln>
                <a:noFill/>
              </a:ln>
              <a:solidFill>
                <a:srgbClr val="15315A"/>
              </a:solidFill>
              <a:effectLst/>
              <a:uLnTx/>
              <a:uFillTx/>
              <a:latin typeface="Segoe UI" panose="020B0502040204020203" pitchFamily="34" charset="0"/>
              <a:ea typeface="+mn-ea"/>
              <a:cs typeface="Segoe UI" panose="020B0502040204020203" pitchFamily="34" charset="0"/>
            </a:endParaRPr>
          </a:p>
        </p:txBody>
      </p:sp>
      <p:pic>
        <p:nvPicPr>
          <p:cNvPr id="24" name="Graphic 23">
            <a:extLst>
              <a:ext uri="{FF2B5EF4-FFF2-40B4-BE49-F238E27FC236}">
                <a16:creationId xmlns:a16="http://schemas.microsoft.com/office/drawing/2014/main" id="{494D3515-1E6D-ED41-DD8D-BA905C7D65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42387" y="2422153"/>
            <a:ext cx="716230" cy="716230"/>
          </a:xfrm>
          <a:prstGeom prst="rect">
            <a:avLst/>
          </a:prstGeom>
        </p:spPr>
      </p:pic>
      <p:pic>
        <p:nvPicPr>
          <p:cNvPr id="25" name="Graphic 24">
            <a:extLst>
              <a:ext uri="{FF2B5EF4-FFF2-40B4-BE49-F238E27FC236}">
                <a16:creationId xmlns:a16="http://schemas.microsoft.com/office/drawing/2014/main" id="{0E310E2F-5DCC-5651-7FB2-055AA32AD9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953813" y="3171894"/>
            <a:ext cx="716230" cy="716230"/>
          </a:xfrm>
          <a:prstGeom prst="rect">
            <a:avLst/>
          </a:prstGeom>
        </p:spPr>
      </p:pic>
      <p:pic>
        <p:nvPicPr>
          <p:cNvPr id="34" name="Graphic 33">
            <a:extLst>
              <a:ext uri="{FF2B5EF4-FFF2-40B4-BE49-F238E27FC236}">
                <a16:creationId xmlns:a16="http://schemas.microsoft.com/office/drawing/2014/main" id="{0CA9EFFA-78D2-41FE-7C32-0D585B46993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932762" y="3941222"/>
            <a:ext cx="716230" cy="716230"/>
          </a:xfrm>
          <a:prstGeom prst="rect">
            <a:avLst/>
          </a:prstGeom>
        </p:spPr>
      </p:pic>
      <p:pic>
        <p:nvPicPr>
          <p:cNvPr id="35" name="Graphic 34">
            <a:extLst>
              <a:ext uri="{FF2B5EF4-FFF2-40B4-BE49-F238E27FC236}">
                <a16:creationId xmlns:a16="http://schemas.microsoft.com/office/drawing/2014/main" id="{45A784E9-F49F-BA49-F4D0-46F173AADF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953813" y="4701230"/>
            <a:ext cx="716230" cy="716230"/>
          </a:xfrm>
          <a:prstGeom prst="rect">
            <a:avLst/>
          </a:prstGeom>
        </p:spPr>
      </p:pic>
    </p:spTree>
    <p:extLst>
      <p:ext uri="{BB962C8B-B14F-4D97-AF65-F5344CB8AC3E}">
        <p14:creationId xmlns:p14="http://schemas.microsoft.com/office/powerpoint/2010/main" val="29161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0032-C22C-C1A5-A42D-78FA0C002ABE}"/>
              </a:ext>
            </a:extLst>
          </p:cNvPr>
          <p:cNvSpPr>
            <a:spLocks noGrp="1"/>
          </p:cNvSpPr>
          <p:nvPr>
            <p:ph type="ctrTitle"/>
          </p:nvPr>
        </p:nvSpPr>
        <p:spPr>
          <a:xfrm>
            <a:off x="838200" y="664839"/>
            <a:ext cx="3987800" cy="4991480"/>
          </a:xfrm>
        </p:spPr>
        <p:txBody>
          <a:bodyPr/>
          <a:lstStyle/>
          <a:p>
            <a:r>
              <a:rPr lang="en-US"/>
              <a:t>Roles within the CARE Act </a:t>
            </a:r>
            <a:endParaRPr lang="en-US" i="1"/>
          </a:p>
        </p:txBody>
      </p:sp>
    </p:spTree>
    <p:extLst>
      <p:ext uri="{BB962C8B-B14F-4D97-AF65-F5344CB8AC3E}">
        <p14:creationId xmlns:p14="http://schemas.microsoft.com/office/powerpoint/2010/main" val="27033330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36377f9b-65d1-43b7-92b3-edf85dc9c064"/>
  <p:tag name="ARTICULATE_SLIDE_PAUSE" val="1"/>
  <p:tag name="ARTICULATE_HIDE_SLIDE" val="0"/>
  <p:tag name="ARTICULATE_PLAYER_CONTROL_PREVIOUS" val="True"/>
  <p:tag name="ARTICULATE_PLAYER_CONTROL_NEXT" val="True"/>
  <p:tag name="AUDIO_ID" val="611"/>
  <p:tag name="ARTICULATE_USED_LAYOUT" val="7"/>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529"/>
  <p:tag name="ARTICULATE_NAV_LEVEL" val="1"/>
  <p:tag name="ARTICULATE_TOC_EXPANDED" val="True"/>
  <p:tag name="ARTICULATE_SLIDE_PRESENTER_GUID" val="27ac973d-976a-4fde-8cc7-c0955b4ae05f"/>
  <p:tag name="ARTICULATE_SLIDE_PAUSE" val="1"/>
  <p:tag name="ARTICULATE_HIDE_SLIDE" val="0"/>
  <p:tag name="ARTICULATE_PLAYER_CONTROL_PREVIOUS" val="True"/>
  <p:tag name="ARTICULATE_PLAYER_CONTROL_NEXT" val="True"/>
  <p:tag name="TIMELINE" val="0.96/2.00/3.00/3.94/5.02/6.02/7.02/8.02/9.04/9.98/10.98/12.00"/>
  <p:tag name="ELAPSEDTIME" val="13.00"/>
  <p:tag name="ARTICULATE_USED_LAYOUT" val="12"/>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288"/>
  <p:tag name="ARTICULATE_NAV_LEVEL" val="1"/>
  <p:tag name="ARTICULATE_TOC_EXPANDED" val="True"/>
  <p:tag name="ARTICULATE_SLIDE_PRESENTER_GUID" val="bba055d0-2557-4e08-b72c-3dd1ec85befe"/>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heme/theme1.xml><?xml version="1.0" encoding="utf-8"?>
<a:theme xmlns:a="http://schemas.openxmlformats.org/drawingml/2006/main" name="Office Theme">
  <a:themeElements>
    <a:clrScheme name="DHCS new color set">
      <a:dk1>
        <a:sysClr val="windowText" lastClr="000000"/>
      </a:dk1>
      <a:lt1>
        <a:sysClr val="window" lastClr="FFFFFF"/>
      </a:lt1>
      <a:dk2>
        <a:srgbClr val="15315A"/>
      </a:dk2>
      <a:lt2>
        <a:srgbClr val="EAE5EB"/>
      </a:lt2>
      <a:accent1>
        <a:srgbClr val="0DBBB6"/>
      </a:accent1>
      <a:accent2>
        <a:srgbClr val="E47225"/>
      </a:accent2>
      <a:accent3>
        <a:srgbClr val="F9A71C"/>
      </a:accent3>
      <a:accent4>
        <a:srgbClr val="C00000"/>
      </a:accent4>
      <a:accent5>
        <a:srgbClr val="6D1D6B"/>
      </a:accent5>
      <a:accent6>
        <a:srgbClr val="491347"/>
      </a:accent6>
      <a:hlink>
        <a:srgbClr val="0066FF"/>
      </a:hlink>
      <a:folHlink>
        <a:srgbClr val="666699"/>
      </a:folHlink>
    </a:clrScheme>
    <a:fontScheme name="Custom 24">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HCS new color set">
      <a:dk1>
        <a:sysClr val="windowText" lastClr="000000"/>
      </a:dk1>
      <a:lt1>
        <a:sysClr val="window" lastClr="FFFFFF"/>
      </a:lt1>
      <a:dk2>
        <a:srgbClr val="15315A"/>
      </a:dk2>
      <a:lt2>
        <a:srgbClr val="EAE5EB"/>
      </a:lt2>
      <a:accent1>
        <a:srgbClr val="306E8D"/>
      </a:accent1>
      <a:accent2>
        <a:srgbClr val="E28625"/>
      </a:accent2>
      <a:accent3>
        <a:srgbClr val="F8A51E"/>
      </a:accent3>
      <a:accent4>
        <a:srgbClr val="C00000"/>
      </a:accent4>
      <a:accent5>
        <a:srgbClr val="6D1D6B"/>
      </a:accent5>
      <a:accent6>
        <a:srgbClr val="491347"/>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57C52CD134464E86C5E12B73BE7A82" ma:contentTypeVersion="16" ma:contentTypeDescription="Create a new document." ma:contentTypeScope="" ma:versionID="517b0da8631fecf2365c63502ba1bd38">
  <xsd:schema xmlns:xsd="http://www.w3.org/2001/XMLSchema" xmlns:xs="http://www.w3.org/2001/XMLSchema" xmlns:p="http://schemas.microsoft.com/office/2006/metadata/properties" xmlns:ns1="http://schemas.microsoft.com/sharepoint/v3" xmlns:ns2="d82d4412-1c8e-41ea-bb2c-7ee6667e8272" xmlns:ns3="f9924b00-6094-46fa-9366-2f22ff063ce8" targetNamespace="http://schemas.microsoft.com/office/2006/metadata/properties" ma:root="true" ma:fieldsID="42c8739ebd3582543ab56f7e2b32cf8a" ns1:_="" ns2:_="" ns3:_="">
    <xsd:import namespace="http://schemas.microsoft.com/sharepoint/v3"/>
    <xsd:import namespace="d82d4412-1c8e-41ea-bb2c-7ee6667e8272"/>
    <xsd:import namespace="f9924b00-6094-46fa-9366-2f22ff063ce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2d4412-1c8e-41ea-bb2c-7ee6667e82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472f85a-06b3-47e5-b273-e3ee90a5446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924b00-6094-46fa-9366-2f22ff063ce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8d63b1e-bb3d-4a0e-8e5e-2b3f748dcbdf}" ma:internalName="TaxCatchAll" ma:showField="CatchAllData" ma:web="f9924b00-6094-46fa-9366-2f22ff063c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9924b00-6094-46fa-9366-2f22ff063ce8">
      <UserInfo>
        <DisplayName>Samantha Foster</DisplayName>
        <AccountId>11033</AccountId>
        <AccountType/>
      </UserInfo>
    </SharedWithUsers>
    <lcf76f155ced4ddcb4097134ff3c332f xmlns="d82d4412-1c8e-41ea-bb2c-7ee6667e8272">
      <Terms xmlns="http://schemas.microsoft.com/office/infopath/2007/PartnerControls"/>
    </lcf76f155ced4ddcb4097134ff3c332f>
    <TaxCatchAll xmlns="f9924b00-6094-46fa-9366-2f22ff063ce8"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99D6D52C-EF0F-405E-9AB0-31D081949800}">
  <ds:schemaRefs>
    <ds:schemaRef ds:uri="d82d4412-1c8e-41ea-bb2c-7ee6667e8272"/>
    <ds:schemaRef ds:uri="f9924b00-6094-46fa-9366-2f22ff063c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7DE61E7-D95F-4C1A-9778-3E0416B90FA8}">
  <ds:schemaRefs>
    <ds:schemaRef ds:uri="http://schemas.microsoft.com/sharepoint/v3/contenttype/forms"/>
  </ds:schemaRefs>
</ds:datastoreItem>
</file>

<file path=customXml/itemProps3.xml><?xml version="1.0" encoding="utf-8"?>
<ds:datastoreItem xmlns:ds="http://schemas.openxmlformats.org/officeDocument/2006/customXml" ds:itemID="{58B10DCE-7C41-4059-BA28-6C6B9E85A4D0}">
  <ds:schemaRefs>
    <ds:schemaRef ds:uri="d82d4412-1c8e-41ea-bb2c-7ee6667e8272"/>
    <ds:schemaRef ds:uri="f9924b00-6094-46fa-9366-2f22ff063c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32</Slides>
  <Notes>22</Notes>
  <HiddenSlides>0</HiddenSlide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The Community Assistance, Recovery, and Empowerment (CARE) Act</vt:lpstr>
      <vt:lpstr>PowerPoint Presentation</vt:lpstr>
      <vt:lpstr>An Overview of the CARE Act</vt:lpstr>
      <vt:lpstr>What does the CARE Act do?</vt:lpstr>
      <vt:lpstr>CARE Act At a Glance</vt:lpstr>
      <vt:lpstr>What Does the Court Process Look Like?</vt:lpstr>
      <vt:lpstr>Different Paths After the Petition Overview of Similarities &amp; Differences</vt:lpstr>
      <vt:lpstr>What’s in a CARE Agreement or CARE Plan?</vt:lpstr>
      <vt:lpstr>Roles within the CARE Act </vt:lpstr>
      <vt:lpstr>Overview of CARE Act Roles</vt:lpstr>
      <vt:lpstr>Participant/Respondent</vt:lpstr>
      <vt:lpstr>Petitioner</vt:lpstr>
      <vt:lpstr>Volunteer Supporter</vt:lpstr>
      <vt:lpstr>County Behavioral Health Agency</vt:lpstr>
      <vt:lpstr>Housing &amp; Community Supports Providers</vt:lpstr>
      <vt:lpstr>Judicial &amp; Legal</vt:lpstr>
      <vt:lpstr>Update with County Website/Contact</vt:lpstr>
      <vt:lpstr>Available Trainings and Resources</vt:lpstr>
      <vt:lpstr>PowerPoint Presentation</vt:lpstr>
      <vt:lpstr>Basic Shapes</vt:lpstr>
      <vt:lpstr>Basic Shapes</vt:lpstr>
      <vt:lpstr>Icon Library</vt:lpstr>
      <vt:lpstr>Icon Library</vt:lpstr>
      <vt:lpstr>Sample Timeline</vt:lpstr>
      <vt:lpstr>Timeline Layout</vt:lpstr>
      <vt:lpstr>Timeline Layout</vt:lpstr>
      <vt:lpstr>Steps </vt:lpstr>
      <vt:lpstr>Roadmap Slide</vt:lpstr>
      <vt:lpstr>A Path Forward</vt:lpstr>
      <vt:lpstr>Summary or List</vt:lpstr>
      <vt:lpstr>PowerPoint Presentation</vt:lpstr>
      <vt:lpstr>PowerPoint Presentation</vt:lpstr>
    </vt:vector>
  </TitlesOfParts>
  <Company>DHCS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CARE Act Implementation Training</dc:title>
  <dc:creator>CARE Act TTA Admin</dc:creator>
  <cp:revision>25</cp:revision>
  <cp:lastPrinted>2023-05-08T21:18:00Z</cp:lastPrinted>
  <dcterms:created xsi:type="dcterms:W3CDTF">2018-04-04T17:42:31Z</dcterms:created>
  <dcterms:modified xsi:type="dcterms:W3CDTF">2024-10-28T19:57:27Z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0x010100A857C52CD134464E86C5E12B73BE7A82</vt:lpwstr>
  </property>
</Properties>
</file>