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4"/>
  </p:sldMasterIdLst>
  <p:notesMasterIdLst>
    <p:notesMasterId r:id="rId14"/>
  </p:notesMasterIdLst>
  <p:sldIdLst>
    <p:sldId id="280" r:id="rId5"/>
    <p:sldId id="265" r:id="rId6"/>
    <p:sldId id="268" r:id="rId7"/>
    <p:sldId id="273" r:id="rId8"/>
    <p:sldId id="278" r:id="rId9"/>
    <p:sldId id="277" r:id="rId10"/>
    <p:sldId id="276" r:id="rId11"/>
    <p:sldId id="258" r:id="rId12"/>
    <p:sldId id="260" r:id="rId13"/>
  </p:sldIdLst>
  <p:sldSz cx="10287000" cy="10287000"/>
  <p:notesSz cx="6858000" cy="91440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ExtraBold" panose="020B0906030804020204" pitchFamily="34" charset="0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3240">
          <p15:clr>
            <a:srgbClr val="A4A3A4"/>
          </p15:clr>
        </p15:guide>
        <p15:guide id="3" orient="horz" pos="1275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123A92-F2CC-79F6-2B6F-F3A51D549A73}" name="Frances" initials="" userId="S::frances@merrittandgrace.com::d6ff575d-bd94-4b1a-b75d-73a8d6cf0f10" providerId="AD"/>
  <p188:author id="{49264FC2-D4B5-48C6-2E7B-06FB90E8063D}" name="Allison Hastey" initials="" userId="S::allison@merrittandgrace.com::1f53683f-e9d7-47b2-a9ad-bd476d8f0669" providerId="AD"/>
  <p188:author id="{FC8DB7FA-E033-CB3B-4868-F605714AAD33}" name="Patricia Doxey" initials="PD" userId="S::pdoxey@healthmanagement.com::3b99466b-1021-4c7a-87cc-9bc6470e8af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es Tourtelo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AE2"/>
    <a:srgbClr val="2D6E8D"/>
    <a:srgbClr val="17315A"/>
    <a:srgbClr val="0DBBB6"/>
    <a:srgbClr val="ECEEF0"/>
    <a:srgbClr val="F9A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2DC55-1E3E-47FC-8295-DC5A64AF09D5}" v="2" dt="2025-07-08T15:45:06.748"/>
    <p1510:client id="{CC52DF5B-7869-3907-282C-53F51D338611}" v="16" dt="2025-07-07T23:09:31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44" d="100"/>
          <a:sy n="44" d="100"/>
        </p:scale>
        <p:origin x="64" y="56"/>
      </p:cViewPr>
      <p:guideLst>
        <p:guide orient="horz" pos="3240"/>
        <p:guide pos="3240"/>
        <p:guide orient="horz" pos="12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>
          <a:extLst>
            <a:ext uri="{FF2B5EF4-FFF2-40B4-BE49-F238E27FC236}">
              <a16:creationId xmlns:a16="http://schemas.microsoft.com/office/drawing/2014/main" id="{C24EC308-A571-B25A-03DC-B05A60BD8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c48a7871cc_1_0:notes">
            <a:extLst>
              <a:ext uri="{FF2B5EF4-FFF2-40B4-BE49-F238E27FC236}">
                <a16:creationId xmlns:a16="http://schemas.microsoft.com/office/drawing/2014/main" id="{A99BA0D7-E593-BAE1-DD3D-60C4E12966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g2c48a7871cc_1_0:notes">
            <a:extLst>
              <a:ext uri="{FF2B5EF4-FFF2-40B4-BE49-F238E27FC236}">
                <a16:creationId xmlns:a16="http://schemas.microsoft.com/office/drawing/2014/main" id="{0FB783F5-2C41-E4DA-2EEC-A1AEC2FFD3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42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>
          <a:extLst>
            <a:ext uri="{FF2B5EF4-FFF2-40B4-BE49-F238E27FC236}">
              <a16:creationId xmlns:a16="http://schemas.microsoft.com/office/drawing/2014/main" id="{E1422F5E-CE16-9DE6-698E-F5AA1AA19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c48a7871cc_1_0:notes">
            <a:extLst>
              <a:ext uri="{FF2B5EF4-FFF2-40B4-BE49-F238E27FC236}">
                <a16:creationId xmlns:a16="http://schemas.microsoft.com/office/drawing/2014/main" id="{F6B93BEC-C8F6-5CBA-174E-A092CB4DD7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g2c48a7871cc_1_0:notes">
            <a:extLst>
              <a:ext uri="{FF2B5EF4-FFF2-40B4-BE49-F238E27FC236}">
                <a16:creationId xmlns:a16="http://schemas.microsoft.com/office/drawing/2014/main" id="{4267B06C-BC93-39AB-A76B-3DE77E939E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21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>
          <a:extLst>
            <a:ext uri="{FF2B5EF4-FFF2-40B4-BE49-F238E27FC236}">
              <a16:creationId xmlns:a16="http://schemas.microsoft.com/office/drawing/2014/main" id="{A3F08F4B-E999-3C18-D613-03CECAD65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c48a7871cc_1_0:notes">
            <a:extLst>
              <a:ext uri="{FF2B5EF4-FFF2-40B4-BE49-F238E27FC236}">
                <a16:creationId xmlns:a16="http://schemas.microsoft.com/office/drawing/2014/main" id="{2553EA73-57A3-ACBE-9DD3-40DD179CF4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g2c48a7871cc_1_0:notes">
            <a:extLst>
              <a:ext uri="{FF2B5EF4-FFF2-40B4-BE49-F238E27FC236}">
                <a16:creationId xmlns:a16="http://schemas.microsoft.com/office/drawing/2014/main" id="{565B48B9-8926-C9D4-903A-17B29B204F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669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>
          <a:extLst>
            <a:ext uri="{FF2B5EF4-FFF2-40B4-BE49-F238E27FC236}">
              <a16:creationId xmlns:a16="http://schemas.microsoft.com/office/drawing/2014/main" id="{F335F163-314F-B442-BF3D-E245A3F38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c48a7871cc_0_17:notes">
            <a:extLst>
              <a:ext uri="{FF2B5EF4-FFF2-40B4-BE49-F238E27FC236}">
                <a16:creationId xmlns:a16="http://schemas.microsoft.com/office/drawing/2014/main" id="{E4DF7010-327C-3F2C-673F-FB5E293A39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" name="Google Shape;16;g2c48a7871cc_0_17:notes">
            <a:extLst>
              <a:ext uri="{FF2B5EF4-FFF2-40B4-BE49-F238E27FC236}">
                <a16:creationId xmlns:a16="http://schemas.microsoft.com/office/drawing/2014/main" id="{2FDA2A39-2273-73C7-7DFC-05CF49BAF7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916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>
          <a:extLst>
            <a:ext uri="{FF2B5EF4-FFF2-40B4-BE49-F238E27FC236}">
              <a16:creationId xmlns:a16="http://schemas.microsoft.com/office/drawing/2014/main" id="{EF608D37-0AA3-4686-5059-25219ACDD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c48306345d_1_14:notes">
            <a:extLst>
              <a:ext uri="{FF2B5EF4-FFF2-40B4-BE49-F238E27FC236}">
                <a16:creationId xmlns:a16="http://schemas.microsoft.com/office/drawing/2014/main" id="{C40D9AA7-148F-264A-195F-7815F3AF5F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2c48306345d_1_14:notes">
            <a:extLst>
              <a:ext uri="{FF2B5EF4-FFF2-40B4-BE49-F238E27FC236}">
                <a16:creationId xmlns:a16="http://schemas.microsoft.com/office/drawing/2014/main" id="{3C17C76A-A717-DA22-C08C-D993AE979B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896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c48306345d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2c48306345d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48a7871c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48a7871c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 hasCustomPrompt="1"/>
          </p:nvPr>
        </p:nvSpPr>
        <p:spPr>
          <a:xfrm>
            <a:off x="6828475" y="656275"/>
            <a:ext cx="2979300" cy="1912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9850" indent="0">
              <a:buNone/>
              <a:defRPr/>
            </a:lvl1pPr>
          </a:lstStyle>
          <a:p>
            <a:r>
              <a:rPr lang="en-US"/>
              <a:t>Click here to add picture or 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-act.org/resource/care-act-communications-toolki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CD82A-42C4-07B2-6221-0FE9B9605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2DAE-7973-94F5-AC90-4F0E78E0A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</p:spPr>
        <p:txBody>
          <a:bodyPr>
            <a:normAutofit fontScale="90000"/>
          </a:bodyPr>
          <a:lstStyle/>
          <a:p>
            <a:r>
              <a:rPr lang="en-US" dirty="0"/>
              <a:t>QUICK SHARE SOCIAL MEDIA GRAPHICS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7E8F25-D500-D2D9-ABCE-7CC2A70B2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following graphics can be made available to counties to share in conjunction with the peer video.</a:t>
            </a:r>
          </a:p>
        </p:txBody>
      </p:sp>
    </p:spTree>
    <p:extLst>
      <p:ext uri="{BB962C8B-B14F-4D97-AF65-F5344CB8AC3E}">
        <p14:creationId xmlns:p14="http://schemas.microsoft.com/office/powerpoint/2010/main" val="203234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>
          <a:extLst>
            <a:ext uri="{FF2B5EF4-FFF2-40B4-BE49-F238E27FC236}">
              <a16:creationId xmlns:a16="http://schemas.microsoft.com/office/drawing/2014/main" id="{7FECAE7E-C1F5-41B9-75F6-89C825855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>
            <a:extLst>
              <a:ext uri="{FF2B5EF4-FFF2-40B4-BE49-F238E27FC236}">
                <a16:creationId xmlns:a16="http://schemas.microsoft.com/office/drawing/2014/main" id="{7273D3DB-40CF-A0FB-5FEB-CC5C089757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924" y="0"/>
            <a:ext cx="8359152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>
            <a:extLst>
              <a:ext uri="{FF2B5EF4-FFF2-40B4-BE49-F238E27FC236}">
                <a16:creationId xmlns:a16="http://schemas.microsoft.com/office/drawing/2014/main" id="{F3BDD19A-98D7-1561-C805-9DE8FD1F18A2}"/>
              </a:ext>
            </a:extLst>
          </p:cNvPr>
          <p:cNvSpPr/>
          <p:nvPr/>
        </p:nvSpPr>
        <p:spPr>
          <a:xfrm>
            <a:off x="963924" y="2488405"/>
            <a:ext cx="8166948" cy="6963113"/>
          </a:xfrm>
          <a:prstGeom prst="hexagon">
            <a:avLst>
              <a:gd name="adj" fmla="val 28852"/>
              <a:gd name="vf" fmla="val 115470"/>
            </a:avLst>
          </a:prstGeom>
          <a:solidFill>
            <a:srgbClr val="17315A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FIND SUPPORT: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THE CARE ACT CAN HELP</a:t>
            </a:r>
          </a:p>
        </p:txBody>
      </p:sp>
      <p:sp>
        <p:nvSpPr>
          <p:cNvPr id="24" name="Google Shape;24;p4">
            <a:extLst>
              <a:ext uri="{FF2B5EF4-FFF2-40B4-BE49-F238E27FC236}">
                <a16:creationId xmlns:a16="http://schemas.microsoft.com/office/drawing/2014/main" id="{5F372619-BE99-AEC0-3923-B38FF5DC20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200" y="345050"/>
            <a:ext cx="3833400" cy="11070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CARE Act</a:t>
            </a:r>
            <a:endParaRPr sz="6000" b="1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25;p4">
            <a:extLst>
              <a:ext uri="{FF2B5EF4-FFF2-40B4-BE49-F238E27FC236}">
                <a16:creationId xmlns:a16="http://schemas.microsoft.com/office/drawing/2014/main" id="{40B2DAA2-E034-B3D7-A220-85769CD9B6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200" y="1384350"/>
            <a:ext cx="6709500" cy="11976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Community Assistance, Recovery and Empowerment Act</a:t>
            </a:r>
            <a:endParaRPr sz="220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D33CF5-55F5-1514-611D-DCC346EE5CB3}"/>
              </a:ext>
            </a:extLst>
          </p:cNvPr>
          <p:cNvGrpSpPr/>
          <p:nvPr/>
        </p:nvGrpSpPr>
        <p:grpSpPr>
          <a:xfrm>
            <a:off x="-1424808" y="6930298"/>
            <a:ext cx="4639868" cy="3777743"/>
            <a:chOff x="-1158108" y="6930298"/>
            <a:chExt cx="4639868" cy="3777743"/>
          </a:xfrm>
        </p:grpSpPr>
        <p:sp>
          <p:nvSpPr>
            <p:cNvPr id="10" name="Google Shape;26;p4">
              <a:extLst>
                <a:ext uri="{FF2B5EF4-FFF2-40B4-BE49-F238E27FC236}">
                  <a16:creationId xmlns:a16="http://schemas.microsoft.com/office/drawing/2014/main" id="{B9A292CF-F430-B92C-9837-5518D7A0932B}"/>
                </a:ext>
              </a:extLst>
            </p:cNvPr>
            <p:cNvSpPr/>
            <p:nvPr/>
          </p:nvSpPr>
          <p:spPr>
            <a:xfrm>
              <a:off x="257476" y="8459999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bg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;p4">
              <a:extLst>
                <a:ext uri="{FF2B5EF4-FFF2-40B4-BE49-F238E27FC236}">
                  <a16:creationId xmlns:a16="http://schemas.microsoft.com/office/drawing/2014/main" id="{E8CB39DB-BF95-D832-A5C2-F674E435CA57}"/>
                </a:ext>
              </a:extLst>
            </p:cNvPr>
            <p:cNvSpPr/>
            <p:nvPr/>
          </p:nvSpPr>
          <p:spPr>
            <a:xfrm>
              <a:off x="257476" y="6930298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1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8;p4">
              <a:extLst>
                <a:ext uri="{FF2B5EF4-FFF2-40B4-BE49-F238E27FC236}">
                  <a16:creationId xmlns:a16="http://schemas.microsoft.com/office/drawing/2014/main" id="{C10F0E8D-A821-6058-BB6B-D6C597DA162D}"/>
                </a:ext>
              </a:extLst>
            </p:cNvPr>
            <p:cNvSpPr/>
            <p:nvPr/>
          </p:nvSpPr>
          <p:spPr>
            <a:xfrm>
              <a:off x="1673060" y="9220041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9;p4">
              <a:extLst>
                <a:ext uri="{FF2B5EF4-FFF2-40B4-BE49-F238E27FC236}">
                  <a16:creationId xmlns:a16="http://schemas.microsoft.com/office/drawing/2014/main" id="{ED3D95C3-493C-7292-B2E6-E828D7BF95CF}"/>
                </a:ext>
              </a:extLst>
            </p:cNvPr>
            <p:cNvSpPr/>
            <p:nvPr/>
          </p:nvSpPr>
          <p:spPr>
            <a:xfrm>
              <a:off x="-1158108" y="7697999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75CDF2-977C-90A4-0F64-17AA7D82072F}"/>
              </a:ext>
            </a:extLst>
          </p:cNvPr>
          <p:cNvGrpSpPr/>
          <p:nvPr/>
        </p:nvGrpSpPr>
        <p:grpSpPr>
          <a:xfrm flipH="1" flipV="1">
            <a:off x="5957204" y="-235950"/>
            <a:ext cx="4639868" cy="3777743"/>
            <a:chOff x="-1158108" y="6930298"/>
            <a:chExt cx="4639868" cy="3777743"/>
          </a:xfrm>
        </p:grpSpPr>
        <p:sp>
          <p:nvSpPr>
            <p:cNvPr id="16" name="Google Shape;26;p4">
              <a:extLst>
                <a:ext uri="{FF2B5EF4-FFF2-40B4-BE49-F238E27FC236}">
                  <a16:creationId xmlns:a16="http://schemas.microsoft.com/office/drawing/2014/main" id="{64D5FC3D-C7C5-AA33-911D-46FC9FD2B6C3}"/>
                </a:ext>
              </a:extLst>
            </p:cNvPr>
            <p:cNvSpPr/>
            <p:nvPr/>
          </p:nvSpPr>
          <p:spPr>
            <a:xfrm>
              <a:off x="257476" y="8459999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bg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;p4">
              <a:extLst>
                <a:ext uri="{FF2B5EF4-FFF2-40B4-BE49-F238E27FC236}">
                  <a16:creationId xmlns:a16="http://schemas.microsoft.com/office/drawing/2014/main" id="{503DB478-0F75-C551-70A4-C7155FC15384}"/>
                </a:ext>
              </a:extLst>
            </p:cNvPr>
            <p:cNvSpPr/>
            <p:nvPr/>
          </p:nvSpPr>
          <p:spPr>
            <a:xfrm>
              <a:off x="257476" y="6930298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1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;p4">
              <a:extLst>
                <a:ext uri="{FF2B5EF4-FFF2-40B4-BE49-F238E27FC236}">
                  <a16:creationId xmlns:a16="http://schemas.microsoft.com/office/drawing/2014/main" id="{3B6B588E-E393-1FB7-C82C-0E1BDC10334D}"/>
                </a:ext>
              </a:extLst>
            </p:cNvPr>
            <p:cNvSpPr/>
            <p:nvPr/>
          </p:nvSpPr>
          <p:spPr>
            <a:xfrm>
              <a:off x="1673060" y="9220041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;p4">
              <a:extLst>
                <a:ext uri="{FF2B5EF4-FFF2-40B4-BE49-F238E27FC236}">
                  <a16:creationId xmlns:a16="http://schemas.microsoft.com/office/drawing/2014/main" id="{30EA1784-33B8-195B-3012-37B90CAA740E}"/>
                </a:ext>
              </a:extLst>
            </p:cNvPr>
            <p:cNvSpPr/>
            <p:nvPr/>
          </p:nvSpPr>
          <p:spPr>
            <a:xfrm>
              <a:off x="-1158108" y="7697999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1559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>
          <a:extLst>
            <a:ext uri="{FF2B5EF4-FFF2-40B4-BE49-F238E27FC236}">
              <a16:creationId xmlns:a16="http://schemas.microsoft.com/office/drawing/2014/main" id="{081EC1C4-1756-CD1B-C08C-E1527AFE8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>
            <a:extLst>
              <a:ext uri="{FF2B5EF4-FFF2-40B4-BE49-F238E27FC236}">
                <a16:creationId xmlns:a16="http://schemas.microsoft.com/office/drawing/2014/main" id="{13F32835-08F6-0EFE-0A6E-3DF018A5D6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924" y="0"/>
            <a:ext cx="8359152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>
            <a:extLst>
              <a:ext uri="{FF2B5EF4-FFF2-40B4-BE49-F238E27FC236}">
                <a16:creationId xmlns:a16="http://schemas.microsoft.com/office/drawing/2014/main" id="{34447AB6-9A86-D50C-C8D4-514138FC7EA9}"/>
              </a:ext>
            </a:extLst>
          </p:cNvPr>
          <p:cNvSpPr/>
          <p:nvPr/>
        </p:nvSpPr>
        <p:spPr>
          <a:xfrm>
            <a:off x="963924" y="2488405"/>
            <a:ext cx="8166948" cy="6963113"/>
          </a:xfrm>
          <a:prstGeom prst="hexagon">
            <a:avLst>
              <a:gd name="adj" fmla="val 28852"/>
              <a:gd name="vf" fmla="val 115470"/>
            </a:avLst>
          </a:prstGeom>
          <a:solidFill>
            <a:srgbClr val="17315A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60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RECOVERY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IS POSSIBLE WITH THE RIGHT SUPPORT</a:t>
            </a:r>
          </a:p>
        </p:txBody>
      </p:sp>
      <p:sp>
        <p:nvSpPr>
          <p:cNvPr id="24" name="Google Shape;24;p4">
            <a:extLst>
              <a:ext uri="{FF2B5EF4-FFF2-40B4-BE49-F238E27FC236}">
                <a16:creationId xmlns:a16="http://schemas.microsoft.com/office/drawing/2014/main" id="{B8214354-B3F0-BD62-AD61-545F6EB35A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200" y="345050"/>
            <a:ext cx="3833400" cy="11070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CARE Act</a:t>
            </a:r>
            <a:endParaRPr sz="6000" b="1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25;p4">
            <a:extLst>
              <a:ext uri="{FF2B5EF4-FFF2-40B4-BE49-F238E27FC236}">
                <a16:creationId xmlns:a16="http://schemas.microsoft.com/office/drawing/2014/main" id="{ADC7BF08-3F1E-0344-B794-2AC5C3F412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200" y="1384350"/>
            <a:ext cx="6709500" cy="11976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Community Assistance, Recovery and Empowerment Act</a:t>
            </a:r>
            <a:endParaRPr sz="220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2DA4E2-D829-33EF-E65E-A097D30A2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37222" y="-141593"/>
            <a:ext cx="6082452" cy="54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EB7E16D-28DF-4D26-A5D6-B27008412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0320" y="-240625"/>
            <a:ext cx="6082452" cy="536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69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>
          <a:extLst>
            <a:ext uri="{FF2B5EF4-FFF2-40B4-BE49-F238E27FC236}">
              <a16:creationId xmlns:a16="http://schemas.microsoft.com/office/drawing/2014/main" id="{4A9D57E8-97BC-B01A-1F09-7EB06F693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>
            <a:extLst>
              <a:ext uri="{FF2B5EF4-FFF2-40B4-BE49-F238E27FC236}">
                <a16:creationId xmlns:a16="http://schemas.microsoft.com/office/drawing/2014/main" id="{54C9C82A-6BEA-C9B9-740B-788D54D52D8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924" y="0"/>
            <a:ext cx="8359152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>
            <a:extLst>
              <a:ext uri="{FF2B5EF4-FFF2-40B4-BE49-F238E27FC236}">
                <a16:creationId xmlns:a16="http://schemas.microsoft.com/office/drawing/2014/main" id="{337D4BCA-3992-6D03-B239-64445F9EF8F8}"/>
              </a:ext>
            </a:extLst>
          </p:cNvPr>
          <p:cNvSpPr/>
          <p:nvPr/>
        </p:nvSpPr>
        <p:spPr>
          <a:xfrm>
            <a:off x="963924" y="2488405"/>
            <a:ext cx="8166948" cy="6963113"/>
          </a:xfrm>
          <a:prstGeom prst="hexagon">
            <a:avLst>
              <a:gd name="adj" fmla="val 28852"/>
              <a:gd name="vf" fmla="val 115470"/>
            </a:avLst>
          </a:prstGeom>
          <a:solidFill>
            <a:srgbClr val="17315A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SELF-DETERMINED PATH TO RECOVERY WITH THE CARE ACT</a:t>
            </a:r>
          </a:p>
        </p:txBody>
      </p:sp>
      <p:sp>
        <p:nvSpPr>
          <p:cNvPr id="24" name="Google Shape;24;p4">
            <a:extLst>
              <a:ext uri="{FF2B5EF4-FFF2-40B4-BE49-F238E27FC236}">
                <a16:creationId xmlns:a16="http://schemas.microsoft.com/office/drawing/2014/main" id="{2AE5205D-910B-5ECB-B057-8B42BB8C8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200" y="345050"/>
            <a:ext cx="3833400" cy="11070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CARE Act</a:t>
            </a:r>
            <a:endParaRPr sz="6000" b="1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25;p4">
            <a:extLst>
              <a:ext uri="{FF2B5EF4-FFF2-40B4-BE49-F238E27FC236}">
                <a16:creationId xmlns:a16="http://schemas.microsoft.com/office/drawing/2014/main" id="{A2BCB07E-F09E-9C09-475A-F1704A2D6D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200" y="1384350"/>
            <a:ext cx="6709500" cy="11976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Community Assistance, Recovery and Empowerment Act</a:t>
            </a:r>
            <a:endParaRPr sz="220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CBE837-5D03-AE05-9D36-28E8AA71FEA2}"/>
              </a:ext>
            </a:extLst>
          </p:cNvPr>
          <p:cNvGrpSpPr/>
          <p:nvPr/>
        </p:nvGrpSpPr>
        <p:grpSpPr>
          <a:xfrm>
            <a:off x="-1424808" y="6930298"/>
            <a:ext cx="4639868" cy="3777743"/>
            <a:chOff x="-1158108" y="6930298"/>
            <a:chExt cx="4639868" cy="3777743"/>
          </a:xfrm>
        </p:grpSpPr>
        <p:sp>
          <p:nvSpPr>
            <p:cNvPr id="10" name="Google Shape;26;p4">
              <a:extLst>
                <a:ext uri="{FF2B5EF4-FFF2-40B4-BE49-F238E27FC236}">
                  <a16:creationId xmlns:a16="http://schemas.microsoft.com/office/drawing/2014/main" id="{53D30CFA-10F5-A2FE-925F-18923490708E}"/>
                </a:ext>
              </a:extLst>
            </p:cNvPr>
            <p:cNvSpPr/>
            <p:nvPr/>
          </p:nvSpPr>
          <p:spPr>
            <a:xfrm>
              <a:off x="257476" y="8459999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bg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;p4">
              <a:extLst>
                <a:ext uri="{FF2B5EF4-FFF2-40B4-BE49-F238E27FC236}">
                  <a16:creationId xmlns:a16="http://schemas.microsoft.com/office/drawing/2014/main" id="{E708F56B-CD3A-5A91-1ECA-FDDAE8DA895D}"/>
                </a:ext>
              </a:extLst>
            </p:cNvPr>
            <p:cNvSpPr/>
            <p:nvPr/>
          </p:nvSpPr>
          <p:spPr>
            <a:xfrm>
              <a:off x="257476" y="6930298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1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8;p4">
              <a:extLst>
                <a:ext uri="{FF2B5EF4-FFF2-40B4-BE49-F238E27FC236}">
                  <a16:creationId xmlns:a16="http://schemas.microsoft.com/office/drawing/2014/main" id="{52760748-0527-A6C1-6DC6-2F8009AEE6A6}"/>
                </a:ext>
              </a:extLst>
            </p:cNvPr>
            <p:cNvSpPr/>
            <p:nvPr/>
          </p:nvSpPr>
          <p:spPr>
            <a:xfrm>
              <a:off x="1673060" y="9220041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9;p4">
              <a:extLst>
                <a:ext uri="{FF2B5EF4-FFF2-40B4-BE49-F238E27FC236}">
                  <a16:creationId xmlns:a16="http://schemas.microsoft.com/office/drawing/2014/main" id="{26A3DF47-6BEA-6529-BFBE-75DBCA69A77A}"/>
                </a:ext>
              </a:extLst>
            </p:cNvPr>
            <p:cNvSpPr/>
            <p:nvPr/>
          </p:nvSpPr>
          <p:spPr>
            <a:xfrm>
              <a:off x="-1158108" y="7697999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7FC405-9D6A-32A7-E8BF-F27FAADD072E}"/>
              </a:ext>
            </a:extLst>
          </p:cNvPr>
          <p:cNvGrpSpPr/>
          <p:nvPr/>
        </p:nvGrpSpPr>
        <p:grpSpPr>
          <a:xfrm flipH="1" flipV="1">
            <a:off x="5957204" y="-235950"/>
            <a:ext cx="4639868" cy="3777743"/>
            <a:chOff x="-1158108" y="6930298"/>
            <a:chExt cx="4639868" cy="3777743"/>
          </a:xfrm>
        </p:grpSpPr>
        <p:sp>
          <p:nvSpPr>
            <p:cNvPr id="16" name="Google Shape;26;p4">
              <a:extLst>
                <a:ext uri="{FF2B5EF4-FFF2-40B4-BE49-F238E27FC236}">
                  <a16:creationId xmlns:a16="http://schemas.microsoft.com/office/drawing/2014/main" id="{9399A9DB-F7B6-AFB7-601A-40847E3CFB55}"/>
                </a:ext>
              </a:extLst>
            </p:cNvPr>
            <p:cNvSpPr/>
            <p:nvPr/>
          </p:nvSpPr>
          <p:spPr>
            <a:xfrm>
              <a:off x="257476" y="8459999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bg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;p4">
              <a:extLst>
                <a:ext uri="{FF2B5EF4-FFF2-40B4-BE49-F238E27FC236}">
                  <a16:creationId xmlns:a16="http://schemas.microsoft.com/office/drawing/2014/main" id="{851D44D7-29ED-886A-B31C-56037BE855DB}"/>
                </a:ext>
              </a:extLst>
            </p:cNvPr>
            <p:cNvSpPr/>
            <p:nvPr/>
          </p:nvSpPr>
          <p:spPr>
            <a:xfrm>
              <a:off x="257476" y="6930298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1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;p4">
              <a:extLst>
                <a:ext uri="{FF2B5EF4-FFF2-40B4-BE49-F238E27FC236}">
                  <a16:creationId xmlns:a16="http://schemas.microsoft.com/office/drawing/2014/main" id="{60ABA859-4CE0-9C5A-E969-65A4FD2996F2}"/>
                </a:ext>
              </a:extLst>
            </p:cNvPr>
            <p:cNvSpPr/>
            <p:nvPr/>
          </p:nvSpPr>
          <p:spPr>
            <a:xfrm>
              <a:off x="1673060" y="9220041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9;p4">
              <a:extLst>
                <a:ext uri="{FF2B5EF4-FFF2-40B4-BE49-F238E27FC236}">
                  <a16:creationId xmlns:a16="http://schemas.microsoft.com/office/drawing/2014/main" id="{F4F38FEC-8220-3881-9722-F79D2446E4A2}"/>
                </a:ext>
              </a:extLst>
            </p:cNvPr>
            <p:cNvSpPr/>
            <p:nvPr/>
          </p:nvSpPr>
          <p:spPr>
            <a:xfrm>
              <a:off x="-1158108" y="7697999"/>
              <a:ext cx="1808700" cy="1488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8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2801-26A7-3202-7139-1C2B39BCC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</p:spPr>
        <p:txBody>
          <a:bodyPr>
            <a:normAutofit fontScale="90000"/>
          </a:bodyPr>
          <a:lstStyle/>
          <a:p>
            <a:r>
              <a:rPr lang="en-US" dirty="0"/>
              <a:t>COUNTY COMMS TOOLKIT CUSTOMIZABLE 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134D2-40FB-C3F4-B032-002AC0EDF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</p:spPr>
        <p:txBody>
          <a:bodyPr/>
          <a:lstStyle/>
          <a:p>
            <a:r>
              <a:rPr lang="en-US" dirty="0"/>
              <a:t>The following graphics can be </a:t>
            </a:r>
            <a:r>
              <a:rPr lang="en-US" i="1" dirty="0"/>
              <a:t>customized</a:t>
            </a:r>
            <a:r>
              <a:rPr lang="en-US" dirty="0"/>
              <a:t> by counties to share in conjunction with the peer video.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8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>
          <a:extLst>
            <a:ext uri="{FF2B5EF4-FFF2-40B4-BE49-F238E27FC236}">
              <a16:creationId xmlns:a16="http://schemas.microsoft.com/office/drawing/2014/main" id="{F8A729AC-8ADE-D72C-CC5A-3284C43D3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>
            <a:extLst>
              <a:ext uri="{FF2B5EF4-FFF2-40B4-BE49-F238E27FC236}">
                <a16:creationId xmlns:a16="http://schemas.microsoft.com/office/drawing/2014/main" id="{F3BC89CC-CAFC-4EE2-E6CB-D6BBC2A04E86}"/>
              </a:ext>
            </a:extLst>
          </p:cNvPr>
          <p:cNvSpPr txBox="1"/>
          <p:nvPr/>
        </p:nvSpPr>
        <p:spPr>
          <a:xfrm>
            <a:off x="419875" y="494725"/>
            <a:ext cx="9453900" cy="84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Open Sans"/>
                <a:ea typeface="Open Sans"/>
                <a:cs typeface="Open Sans"/>
                <a:sym typeface="Open Sans"/>
              </a:rPr>
              <a:t>Template reminders, considerations &amp; resources:</a:t>
            </a:r>
            <a:endParaRPr sz="2400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" sz="2400" dirty="0">
                <a:latin typeface="Open Sans"/>
                <a:ea typeface="Open Sans"/>
                <a:cs typeface="Open Sans"/>
                <a:sym typeface="Open Sans"/>
              </a:rPr>
              <a:t>These templated social media graphics are intended to accompany the copy provided in the </a:t>
            </a:r>
            <a:r>
              <a:rPr lang="en" sz="2400" dirty="0">
                <a:latin typeface="Open Sans"/>
                <a:ea typeface="Open Sans"/>
                <a:cs typeface="Open Sans"/>
                <a:sym typeface="Open Sans"/>
                <a:hlinkClick r:id="rId3"/>
              </a:rPr>
              <a:t>CARE Act Communications Toolkit for Counties - Social Media document (linked)</a:t>
            </a:r>
            <a:r>
              <a:rPr lang="en" sz="2400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" sz="2400" dirty="0">
                <a:latin typeface="Open Sans"/>
                <a:ea typeface="Open Sans"/>
                <a:cs typeface="Open Sans"/>
                <a:sym typeface="Open Sans"/>
              </a:rPr>
              <a:t>Customize the slide with your county logo and name where indicated.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" sz="2400" dirty="0">
                <a:latin typeface="Open Sans"/>
                <a:ea typeface="Open Sans"/>
                <a:cs typeface="Open Sans"/>
                <a:sym typeface="Open Sans"/>
              </a:rPr>
              <a:t>Template customization cues: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Open Sans"/>
              <a:buChar char="○"/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Consider adapting the colors to match your county BH department color set.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Open Sans"/>
              <a:buChar char="○"/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Include your county’s logo and contact information, where highlighted in yellow.</a:t>
            </a:r>
          </a:p>
          <a:p>
            <a:pPr marL="914400" lvl="1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Open Sans"/>
              <a:buChar char="○"/>
            </a:pPr>
            <a:r>
              <a:rPr lang="en-US" sz="2400" dirty="0">
                <a:latin typeface="Open Sans"/>
                <a:ea typeface="Open Sans"/>
                <a:cs typeface="Open Sans"/>
                <a:sym typeface="Open Sans"/>
              </a:rPr>
              <a:t>Delete boxes/images not being used.</a:t>
            </a:r>
            <a:endParaRPr lang="en"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●"/>
            </a:pPr>
            <a:r>
              <a:rPr lang="en" sz="2400" dirty="0">
                <a:latin typeface="Open Sans"/>
                <a:ea typeface="Open Sans"/>
                <a:cs typeface="Open Sans"/>
                <a:sym typeface="Open Sans"/>
              </a:rPr>
              <a:t>How to save your image:</a:t>
            </a:r>
            <a:endParaRPr sz="240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○"/>
            </a:pPr>
            <a:r>
              <a:rPr lang="en-US" sz="2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Download the PowerPoint file.</a:t>
            </a:r>
          </a:p>
          <a:p>
            <a:pPr marL="914400" lvl="1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Trebuchet MS"/>
              <a:buChar char="○"/>
            </a:pPr>
            <a:r>
              <a:rPr lang="en-US" sz="24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Under the File tab, select “Save a Copy” and change the format of the file from a PowerPoint Presentation (.pptx) to a JPEG File Interchange Format (.jpg), which will save an image of the file.</a:t>
            </a:r>
            <a:endParaRPr sz="24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81000" algn="l" rtl="0">
              <a:spcBef>
                <a:spcPts val="1200"/>
              </a:spcBef>
              <a:spcAft>
                <a:spcPts val="1200"/>
              </a:spcAft>
              <a:buSzPts val="2400"/>
              <a:buFont typeface="Open Sans"/>
              <a:buChar char="○"/>
            </a:pPr>
            <a:endParaRPr sz="24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9299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>
          <a:extLst>
            <a:ext uri="{FF2B5EF4-FFF2-40B4-BE49-F238E27FC236}">
              <a16:creationId xmlns:a16="http://schemas.microsoft.com/office/drawing/2014/main" id="{470B4DC5-3089-B31C-C491-ECF810F3A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>
            <a:extLst>
              <a:ext uri="{FF2B5EF4-FFF2-40B4-BE49-F238E27FC236}">
                <a16:creationId xmlns:a16="http://schemas.microsoft.com/office/drawing/2014/main" id="{FA89B241-B3A6-FAAD-82D1-8501791528B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924" y="0"/>
            <a:ext cx="8359152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>
            <a:extLst>
              <a:ext uri="{FF2B5EF4-FFF2-40B4-BE49-F238E27FC236}">
                <a16:creationId xmlns:a16="http://schemas.microsoft.com/office/drawing/2014/main" id="{15B119B3-46B2-E9D0-F934-12DBA53840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200" y="345050"/>
            <a:ext cx="3833400" cy="11070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001970"/>
                </a:solidFill>
                <a:latin typeface="Open Sans"/>
                <a:ea typeface="Open Sans"/>
                <a:cs typeface="Open Sans"/>
                <a:sym typeface="Open Sans"/>
              </a:rPr>
              <a:t>CARE Act</a:t>
            </a:r>
            <a:endParaRPr sz="6000" b="1">
              <a:solidFill>
                <a:srgbClr val="0019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39;p5">
            <a:extLst>
              <a:ext uri="{FF2B5EF4-FFF2-40B4-BE49-F238E27FC236}">
                <a16:creationId xmlns:a16="http://schemas.microsoft.com/office/drawing/2014/main" id="{AF49E11E-3E22-EDAE-DAE3-BF39AEECAB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200" y="1384350"/>
            <a:ext cx="6709500" cy="11976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1970"/>
                </a:solidFill>
                <a:latin typeface="Open Sans"/>
                <a:ea typeface="Open Sans"/>
                <a:cs typeface="Open Sans"/>
                <a:sym typeface="Open Sans"/>
              </a:rPr>
              <a:t>Community Assistance, Recovery and Empowerment Act</a:t>
            </a:r>
            <a:endParaRPr sz="2200">
              <a:solidFill>
                <a:srgbClr val="0019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44;p5">
            <a:extLst>
              <a:ext uri="{FF2B5EF4-FFF2-40B4-BE49-F238E27FC236}">
                <a16:creationId xmlns:a16="http://schemas.microsoft.com/office/drawing/2014/main" id="{A46E0DCF-11E0-EF7B-B242-C6BB11276A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39375" y="3456325"/>
            <a:ext cx="7334400" cy="49005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E472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FIND SUPPORT: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E472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THE CARE ACT CAN HELP</a:t>
            </a:r>
          </a:p>
        </p:txBody>
      </p:sp>
      <p:sp>
        <p:nvSpPr>
          <p:cNvPr id="46" name="Google Shape;46;p5">
            <a:extLst>
              <a:ext uri="{FF2B5EF4-FFF2-40B4-BE49-F238E27FC236}">
                <a16:creationId xmlns:a16="http://schemas.microsoft.com/office/drawing/2014/main" id="{BFA030F4-79B1-4436-C99D-CFDE885D710A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4190896" y="8460000"/>
            <a:ext cx="5861671" cy="1488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CARE-Act.org </a:t>
            </a:r>
            <a:r>
              <a:rPr lang="en-US" dirty="0"/>
              <a:t>| </a:t>
            </a:r>
            <a:r>
              <a:rPr lang="en-US" dirty="0">
                <a:highlight>
                  <a:srgbClr val="FFFF00"/>
                </a:highlight>
              </a:rPr>
              <a:t>info@CARE-Act.org </a:t>
            </a:r>
          </a:p>
        </p:txBody>
      </p:sp>
      <p:sp>
        <p:nvSpPr>
          <p:cNvPr id="2" name="Google Shape;26;p4">
            <a:extLst>
              <a:ext uri="{FF2B5EF4-FFF2-40B4-BE49-F238E27FC236}">
                <a16:creationId xmlns:a16="http://schemas.microsoft.com/office/drawing/2014/main" id="{3AF141C5-C784-7562-98EA-1D59F5085492}"/>
              </a:ext>
            </a:extLst>
          </p:cNvPr>
          <p:cNvSpPr/>
          <p:nvPr/>
        </p:nvSpPr>
        <p:spPr>
          <a:xfrm>
            <a:off x="257476" y="8459999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bg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7;p4">
            <a:extLst>
              <a:ext uri="{FF2B5EF4-FFF2-40B4-BE49-F238E27FC236}">
                <a16:creationId xmlns:a16="http://schemas.microsoft.com/office/drawing/2014/main" id="{556BB619-11A1-752C-9521-30E03BF761A8}"/>
              </a:ext>
            </a:extLst>
          </p:cNvPr>
          <p:cNvSpPr/>
          <p:nvPr/>
        </p:nvSpPr>
        <p:spPr>
          <a:xfrm>
            <a:off x="257476" y="6930298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8;p4">
            <a:extLst>
              <a:ext uri="{FF2B5EF4-FFF2-40B4-BE49-F238E27FC236}">
                <a16:creationId xmlns:a16="http://schemas.microsoft.com/office/drawing/2014/main" id="{9F0706B5-A44E-7307-1AAF-50C84E617017}"/>
              </a:ext>
            </a:extLst>
          </p:cNvPr>
          <p:cNvSpPr/>
          <p:nvPr/>
        </p:nvSpPr>
        <p:spPr>
          <a:xfrm>
            <a:off x="1673060" y="9220041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9;p4">
            <a:extLst>
              <a:ext uri="{FF2B5EF4-FFF2-40B4-BE49-F238E27FC236}">
                <a16:creationId xmlns:a16="http://schemas.microsoft.com/office/drawing/2014/main" id="{8AA296AB-ACC4-FD85-FCF5-47E5AF7418E2}"/>
              </a:ext>
            </a:extLst>
          </p:cNvPr>
          <p:cNvSpPr/>
          <p:nvPr/>
        </p:nvSpPr>
        <p:spPr>
          <a:xfrm>
            <a:off x="-1158108" y="7697999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4BB737-B4F7-131F-2A8D-C315F4A0E33A}"/>
              </a:ext>
            </a:extLst>
          </p:cNvPr>
          <p:cNvSpPr/>
          <p:nvPr/>
        </p:nvSpPr>
        <p:spPr>
          <a:xfrm>
            <a:off x="6088575" y="504025"/>
            <a:ext cx="3867225" cy="16143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Put logo for county BH here.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2E349C-3FD5-2FDD-F647-38E7968E012A}"/>
              </a:ext>
            </a:extLst>
          </p:cNvPr>
          <p:cNvSpPr/>
          <p:nvPr/>
        </p:nvSpPr>
        <p:spPr>
          <a:xfrm>
            <a:off x="4377079" y="8009744"/>
            <a:ext cx="5119196" cy="5227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Adapt info for county BH below.</a:t>
            </a:r>
          </a:p>
        </p:txBody>
      </p:sp>
    </p:spTree>
    <p:extLst>
      <p:ext uri="{BB962C8B-B14F-4D97-AF65-F5344CB8AC3E}">
        <p14:creationId xmlns:p14="http://schemas.microsoft.com/office/powerpoint/2010/main" val="74261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924" y="0"/>
            <a:ext cx="8359152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331200" y="345050"/>
            <a:ext cx="3833400" cy="11070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001970"/>
                </a:solidFill>
                <a:latin typeface="Open Sans"/>
                <a:ea typeface="Open Sans"/>
                <a:cs typeface="Open Sans"/>
                <a:sym typeface="Open Sans"/>
              </a:rPr>
              <a:t>CARE Act</a:t>
            </a:r>
            <a:endParaRPr sz="6000" b="1">
              <a:solidFill>
                <a:srgbClr val="0019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31200" y="1384350"/>
            <a:ext cx="6709500" cy="11976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1970"/>
                </a:solidFill>
                <a:latin typeface="Open Sans"/>
                <a:ea typeface="Open Sans"/>
                <a:cs typeface="Open Sans"/>
                <a:sym typeface="Open Sans"/>
              </a:rPr>
              <a:t>Community Assistance, Recovery and Empowerment Act</a:t>
            </a:r>
            <a:endParaRPr sz="2200">
              <a:solidFill>
                <a:srgbClr val="00197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2239375" y="3456325"/>
            <a:ext cx="7334400" cy="49005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E4722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RECOVERY IS POSSIBLE WITH THE RIGHT SUPPORT</a:t>
            </a:r>
            <a:endParaRPr sz="6000" dirty="0">
              <a:solidFill>
                <a:srgbClr val="E47225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" name="Google Shape;26;p4">
            <a:extLst>
              <a:ext uri="{FF2B5EF4-FFF2-40B4-BE49-F238E27FC236}">
                <a16:creationId xmlns:a16="http://schemas.microsoft.com/office/drawing/2014/main" id="{EEF0CF60-7FFE-2E4A-97AC-EAE6F18271F8}"/>
              </a:ext>
            </a:extLst>
          </p:cNvPr>
          <p:cNvSpPr/>
          <p:nvPr/>
        </p:nvSpPr>
        <p:spPr>
          <a:xfrm>
            <a:off x="257476" y="8459999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bg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7;p4">
            <a:extLst>
              <a:ext uri="{FF2B5EF4-FFF2-40B4-BE49-F238E27FC236}">
                <a16:creationId xmlns:a16="http://schemas.microsoft.com/office/drawing/2014/main" id="{02BEE6E8-0094-4B1D-2844-C47989967A09}"/>
              </a:ext>
            </a:extLst>
          </p:cNvPr>
          <p:cNvSpPr/>
          <p:nvPr/>
        </p:nvSpPr>
        <p:spPr>
          <a:xfrm>
            <a:off x="257476" y="6930298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8;p4">
            <a:extLst>
              <a:ext uri="{FF2B5EF4-FFF2-40B4-BE49-F238E27FC236}">
                <a16:creationId xmlns:a16="http://schemas.microsoft.com/office/drawing/2014/main" id="{977837B0-9F3D-10A5-539E-8281C7E30360}"/>
              </a:ext>
            </a:extLst>
          </p:cNvPr>
          <p:cNvSpPr/>
          <p:nvPr/>
        </p:nvSpPr>
        <p:spPr>
          <a:xfrm>
            <a:off x="1673060" y="9220041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9;p4">
            <a:extLst>
              <a:ext uri="{FF2B5EF4-FFF2-40B4-BE49-F238E27FC236}">
                <a16:creationId xmlns:a16="http://schemas.microsoft.com/office/drawing/2014/main" id="{8345178F-2441-A760-DDB3-F0911E7D68B3}"/>
              </a:ext>
            </a:extLst>
          </p:cNvPr>
          <p:cNvSpPr/>
          <p:nvPr/>
        </p:nvSpPr>
        <p:spPr>
          <a:xfrm>
            <a:off x="-1158108" y="7697999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6;p5">
            <a:extLst>
              <a:ext uri="{FF2B5EF4-FFF2-40B4-BE49-F238E27FC236}">
                <a16:creationId xmlns:a16="http://schemas.microsoft.com/office/drawing/2014/main" id="{2E7FDD01-A9B6-9EB6-0A9E-B269375A2CAE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4190896" y="8460000"/>
            <a:ext cx="5861671" cy="1488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CARE-Act.org </a:t>
            </a:r>
            <a:r>
              <a:rPr lang="en-US" dirty="0"/>
              <a:t>| </a:t>
            </a:r>
            <a:r>
              <a:rPr lang="en-US" dirty="0">
                <a:highlight>
                  <a:srgbClr val="FFFF00"/>
                </a:highlight>
              </a:rPr>
              <a:t>info@CARE-Act.org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ADBD5B-1086-389C-8786-02B4054EA83A}"/>
              </a:ext>
            </a:extLst>
          </p:cNvPr>
          <p:cNvSpPr/>
          <p:nvPr/>
        </p:nvSpPr>
        <p:spPr>
          <a:xfrm>
            <a:off x="6088575" y="504025"/>
            <a:ext cx="3867225" cy="16143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Put logo for county BH here.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A598C-6DAA-7818-8C94-18FB6233100B}"/>
              </a:ext>
            </a:extLst>
          </p:cNvPr>
          <p:cNvSpPr/>
          <p:nvPr/>
        </p:nvSpPr>
        <p:spPr>
          <a:xfrm>
            <a:off x="4377079" y="8009744"/>
            <a:ext cx="5119196" cy="5227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Adapt info for county BH below.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924" y="0"/>
            <a:ext cx="8359152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331200" y="345050"/>
            <a:ext cx="3833400" cy="11070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CARE Act</a:t>
            </a:r>
            <a:endParaRPr sz="6000" b="1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331200" y="1384350"/>
            <a:ext cx="6709500" cy="11976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Community Assistance, Recovery and Empowerment Act</a:t>
            </a:r>
            <a:endParaRPr sz="220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1"/>
          </p:nvPr>
        </p:nvSpPr>
        <p:spPr>
          <a:xfrm>
            <a:off x="2370800" y="3538425"/>
            <a:ext cx="7203000" cy="47229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SELF-DETERMINED PATH TO RECOVERY WITH THE CARE ACT</a:t>
            </a:r>
            <a:endParaRPr sz="6000" dirty="0">
              <a:solidFill>
                <a:schemeClr val="accent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" name="Google Shape;26;p4">
            <a:extLst>
              <a:ext uri="{FF2B5EF4-FFF2-40B4-BE49-F238E27FC236}">
                <a16:creationId xmlns:a16="http://schemas.microsoft.com/office/drawing/2014/main" id="{EC645A05-FC01-25A7-8F70-358DB82D6009}"/>
              </a:ext>
            </a:extLst>
          </p:cNvPr>
          <p:cNvSpPr/>
          <p:nvPr/>
        </p:nvSpPr>
        <p:spPr>
          <a:xfrm>
            <a:off x="257476" y="8459999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bg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7;p4">
            <a:extLst>
              <a:ext uri="{FF2B5EF4-FFF2-40B4-BE49-F238E27FC236}">
                <a16:creationId xmlns:a16="http://schemas.microsoft.com/office/drawing/2014/main" id="{64A71183-1C31-CD9C-62D9-6AC5750F3DBA}"/>
              </a:ext>
            </a:extLst>
          </p:cNvPr>
          <p:cNvSpPr/>
          <p:nvPr/>
        </p:nvSpPr>
        <p:spPr>
          <a:xfrm>
            <a:off x="257476" y="6930298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8;p4">
            <a:extLst>
              <a:ext uri="{FF2B5EF4-FFF2-40B4-BE49-F238E27FC236}">
                <a16:creationId xmlns:a16="http://schemas.microsoft.com/office/drawing/2014/main" id="{20EDB56C-78B6-7D9C-A59E-7A857D3F7D98}"/>
              </a:ext>
            </a:extLst>
          </p:cNvPr>
          <p:cNvSpPr/>
          <p:nvPr/>
        </p:nvSpPr>
        <p:spPr>
          <a:xfrm>
            <a:off x="1673060" y="9220041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9;p4">
            <a:extLst>
              <a:ext uri="{FF2B5EF4-FFF2-40B4-BE49-F238E27FC236}">
                <a16:creationId xmlns:a16="http://schemas.microsoft.com/office/drawing/2014/main" id="{2619A7AF-62AC-693E-9619-56DBBC63ACE1}"/>
              </a:ext>
            </a:extLst>
          </p:cNvPr>
          <p:cNvSpPr/>
          <p:nvPr/>
        </p:nvSpPr>
        <p:spPr>
          <a:xfrm>
            <a:off x="-1158108" y="7697999"/>
            <a:ext cx="1808700" cy="1488000"/>
          </a:xfrm>
          <a:prstGeom prst="hexagon">
            <a:avLst>
              <a:gd name="adj" fmla="val 28852"/>
              <a:gd name="vf" fmla="val 115470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6;p5">
            <a:extLst>
              <a:ext uri="{FF2B5EF4-FFF2-40B4-BE49-F238E27FC236}">
                <a16:creationId xmlns:a16="http://schemas.microsoft.com/office/drawing/2014/main" id="{8862BD5F-80F0-05F8-82D2-E4868EA1D02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4190896" y="8460000"/>
            <a:ext cx="5861671" cy="1488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CARE-Act.org </a:t>
            </a:r>
            <a:r>
              <a:rPr lang="en-US" dirty="0"/>
              <a:t>| </a:t>
            </a:r>
            <a:r>
              <a:rPr lang="en-US" dirty="0">
                <a:highlight>
                  <a:srgbClr val="FFFF00"/>
                </a:highlight>
              </a:rPr>
              <a:t>info@CARE-Act.org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882215-DB78-3011-5468-63B004610A55}"/>
              </a:ext>
            </a:extLst>
          </p:cNvPr>
          <p:cNvSpPr/>
          <p:nvPr/>
        </p:nvSpPr>
        <p:spPr>
          <a:xfrm>
            <a:off x="6088575" y="504025"/>
            <a:ext cx="3867225" cy="16143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Put logo for county BH here.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06413D-3369-A79B-CD07-582FFF0A9F5C}"/>
              </a:ext>
            </a:extLst>
          </p:cNvPr>
          <p:cNvSpPr/>
          <p:nvPr/>
        </p:nvSpPr>
        <p:spPr>
          <a:xfrm>
            <a:off x="4377079" y="8009744"/>
            <a:ext cx="5119196" cy="5227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/>
                </a:solidFill>
              </a:rPr>
              <a:t>Adapt info for county BH below.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DHCS new color set">
      <a:dk1>
        <a:sysClr val="windowText" lastClr="000000"/>
      </a:dk1>
      <a:lt1>
        <a:sysClr val="window" lastClr="FFFFFF"/>
      </a:lt1>
      <a:dk2>
        <a:srgbClr val="15315A"/>
      </a:dk2>
      <a:lt2>
        <a:srgbClr val="EAE5EB"/>
      </a:lt2>
      <a:accent1>
        <a:srgbClr val="0DBBB6"/>
      </a:accent1>
      <a:accent2>
        <a:srgbClr val="E47225"/>
      </a:accent2>
      <a:accent3>
        <a:srgbClr val="F9A71C"/>
      </a:accent3>
      <a:accent4>
        <a:srgbClr val="C00000"/>
      </a:accent4>
      <a:accent5>
        <a:srgbClr val="6D1D6B"/>
      </a:accent5>
      <a:accent6>
        <a:srgbClr val="491347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7C52CD134464E86C5E12B73BE7A82" ma:contentTypeVersion="16" ma:contentTypeDescription="Create a new document." ma:contentTypeScope="" ma:versionID="517b0da8631fecf2365c63502ba1bd38">
  <xsd:schema xmlns:xsd="http://www.w3.org/2001/XMLSchema" xmlns:xs="http://www.w3.org/2001/XMLSchema" xmlns:p="http://schemas.microsoft.com/office/2006/metadata/properties" xmlns:ns1="http://schemas.microsoft.com/sharepoint/v3" xmlns:ns2="d82d4412-1c8e-41ea-bb2c-7ee6667e8272" xmlns:ns3="f9924b00-6094-46fa-9366-2f22ff063ce8" targetNamespace="http://schemas.microsoft.com/office/2006/metadata/properties" ma:root="true" ma:fieldsID="42c8739ebd3582543ab56f7e2b32cf8a" ns1:_="" ns2:_="" ns3:_="">
    <xsd:import namespace="http://schemas.microsoft.com/sharepoint/v3"/>
    <xsd:import namespace="d82d4412-1c8e-41ea-bb2c-7ee6667e8272"/>
    <xsd:import namespace="f9924b00-6094-46fa-9366-2f22ff063c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d4412-1c8e-41ea-bb2c-7ee6667e82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472f85a-06b3-47e5-b273-e3ee90a544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24b00-6094-46fa-9366-2f22ff063c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8d63b1e-bb3d-4a0e-8e5e-2b3f748dcbdf}" ma:internalName="TaxCatchAll" ma:showField="CatchAllData" ma:web="f9924b00-6094-46fa-9366-2f22ff063c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2d4412-1c8e-41ea-bb2c-7ee6667e8272">
      <Terms xmlns="http://schemas.microsoft.com/office/infopath/2007/PartnerControls"/>
    </lcf76f155ced4ddcb4097134ff3c332f>
    <TaxCatchAll xmlns="f9924b00-6094-46fa-9366-2f22ff063ce8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8F2C08-9859-4C1F-8565-1AB2ECFAC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82d4412-1c8e-41ea-bb2c-7ee6667e8272"/>
    <ds:schemaRef ds:uri="f9924b00-6094-46fa-9366-2f22ff063c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984C71-018C-4EF9-88A3-5623E5D3BC32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dcmitype/"/>
    <ds:schemaRef ds:uri="http://schemas.microsoft.com/office/infopath/2007/PartnerControls"/>
    <ds:schemaRef ds:uri="d82d4412-1c8e-41ea-bb2c-7ee6667e8272"/>
    <ds:schemaRef ds:uri="http://schemas.openxmlformats.org/package/2006/metadata/core-properties"/>
    <ds:schemaRef ds:uri="http://www.w3.org/XML/1998/namespace"/>
    <ds:schemaRef ds:uri="f9924b00-6094-46fa-9366-2f22ff063ce8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AF2AFA6-ED45-4B21-9EBD-09FE7FC49F4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a98e028-f401-4b3e-a75a-76893fc4ef4f}" enabled="0" method="" siteId="{fa98e028-f401-4b3e-a75a-76893fc4ef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352</Words>
  <Application>Microsoft Office PowerPoint</Application>
  <PresentationFormat>Custom</PresentationFormat>
  <Paragraphs>45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Light</vt:lpstr>
      <vt:lpstr>QUICK SHARE SOCIAL MEDIA GRAPHICS </vt:lpstr>
      <vt:lpstr>CARE Act</vt:lpstr>
      <vt:lpstr>CARE Act</vt:lpstr>
      <vt:lpstr>CARE Act</vt:lpstr>
      <vt:lpstr>COUNTY COMMS TOOLKIT CUSTOMIZABLE FORMAT</vt:lpstr>
      <vt:lpstr>PowerPoint Presentation</vt:lpstr>
      <vt:lpstr>CARE Act</vt:lpstr>
      <vt:lpstr>CARE Act</vt:lpstr>
      <vt:lpstr>CARE 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Doxey</dc:creator>
  <cp:lastModifiedBy>Chloe Chipman</cp:lastModifiedBy>
  <cp:revision>25</cp:revision>
  <dcterms:modified xsi:type="dcterms:W3CDTF">2025-07-09T03:37:31Z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0x010100A857C52CD134464E86C5E12B73BE7A82</vt:lpwstr>
  </property>
  <property fmtid="{D5CDD505-2E9C-101B-9397-08002B2CF9AE}" pid="3" name="MediaServiceImageTags">
    <vt:lpwstr/>
  </property>
</Properties>
</file>