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8" r:id="rId4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31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93"/>
    <p:restoredTop sz="94658"/>
  </p:normalViewPr>
  <p:slideViewPr>
    <p:cSldViewPr snapToGrid="0" showGuides="1">
      <p:cViewPr>
        <p:scale>
          <a:sx n="100" d="100"/>
          <a:sy n="100" d="100"/>
        </p:scale>
        <p:origin x="3088" y="72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6B120785-928C-1127-8660-CBE8336CF96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86679" y="550418"/>
            <a:ext cx="731520" cy="548640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9E933A4B-2D31-C9F0-B2A2-8254B6D680A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78212" y="1701884"/>
            <a:ext cx="731520" cy="548640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Picture Placeholder 7">
            <a:extLst>
              <a:ext uri="{FF2B5EF4-FFF2-40B4-BE49-F238E27FC236}">
                <a16:creationId xmlns:a16="http://schemas.microsoft.com/office/drawing/2014/main" id="{72105D2C-AC91-4F23-79A1-F00F313B2F4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445946" y="2938018"/>
            <a:ext cx="731520" cy="54864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2BF67AD6-353E-3E9E-687C-E7E65D6DA86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471346" y="4275751"/>
            <a:ext cx="731520" cy="548640"/>
          </a:xfrm>
        </p:spPr>
        <p:txBody>
          <a:bodyPr/>
          <a:lstStyle/>
          <a:p>
            <a:endParaRPr lang="en-US"/>
          </a:p>
        </p:txBody>
      </p:sp>
      <p:sp>
        <p:nvSpPr>
          <p:cNvPr id="13" name="Picture Placeholder 7">
            <a:extLst>
              <a:ext uri="{FF2B5EF4-FFF2-40B4-BE49-F238E27FC236}">
                <a16:creationId xmlns:a16="http://schemas.microsoft.com/office/drawing/2014/main" id="{1B709430-EBF0-F15D-7A78-40535A5D323E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513679" y="5444152"/>
            <a:ext cx="731520" cy="54864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E14C7020-905D-4CF7-1288-BEAEE051900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79812" y="6604085"/>
            <a:ext cx="731520" cy="54864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Picture Placeholder 7">
            <a:extLst>
              <a:ext uri="{FF2B5EF4-FFF2-40B4-BE49-F238E27FC236}">
                <a16:creationId xmlns:a16="http://schemas.microsoft.com/office/drawing/2014/main" id="{E3F21B2E-A340-2A34-7C73-73C451D3A6B7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505213" y="7560819"/>
            <a:ext cx="731520" cy="548640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Picture Placeholder 7">
            <a:extLst>
              <a:ext uri="{FF2B5EF4-FFF2-40B4-BE49-F238E27FC236}">
                <a16:creationId xmlns:a16="http://schemas.microsoft.com/office/drawing/2014/main" id="{2F1E7BBA-7349-8298-5C70-B94DC3B0C61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471346" y="8720752"/>
            <a:ext cx="731520" cy="548640"/>
          </a:xfrm>
        </p:spPr>
        <p:txBody>
          <a:bodyPr/>
          <a:lstStyle/>
          <a:p>
            <a:endParaRPr lang="en-US"/>
          </a:p>
        </p:txBody>
      </p:sp>
      <p:sp>
        <p:nvSpPr>
          <p:cNvPr id="17" name="Picture Placeholder 7">
            <a:extLst>
              <a:ext uri="{FF2B5EF4-FFF2-40B4-BE49-F238E27FC236}">
                <a16:creationId xmlns:a16="http://schemas.microsoft.com/office/drawing/2014/main" id="{33F92535-87E2-BF97-AB23-956AE3A6FAC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5362213" y="7569285"/>
            <a:ext cx="731520" cy="548640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Picture Placeholder 7">
            <a:extLst>
              <a:ext uri="{FF2B5EF4-FFF2-40B4-BE49-F238E27FC236}">
                <a16:creationId xmlns:a16="http://schemas.microsoft.com/office/drawing/2014/main" id="{23A19A59-5027-CA1D-BA23-622D439DE020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5328346" y="8729218"/>
            <a:ext cx="731520" cy="54864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8735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68" userDrawn="1">
          <p15:clr>
            <a:srgbClr val="FBAE40"/>
          </p15:clr>
        </p15:guide>
        <p15:guide id="2" pos="2448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22A1F-85DE-F542-8177-F472A9F0CAA2}" type="datetimeFigureOut">
              <a:rPr lang="en-US" smtClean="0"/>
              <a:t>10/6/25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1D38D-DEA8-F34A-A0A8-76A847948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430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22A1F-85DE-F542-8177-F472A9F0CAA2}" type="datetimeFigureOut">
              <a:rPr lang="en-US" smtClean="0"/>
              <a:t>10/6/25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1D38D-DEA8-F34A-A0A8-76A847948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721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22A1F-85DE-F542-8177-F472A9F0CAA2}" type="datetimeFigureOut">
              <a:rPr lang="en-US" smtClean="0"/>
              <a:t>10/6/25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1D38D-DEA8-F34A-A0A8-76A847948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462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22A1F-85DE-F542-8177-F472A9F0CAA2}" type="datetimeFigureOut">
              <a:rPr lang="en-US" smtClean="0"/>
              <a:t>10/6/25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1D38D-DEA8-F34A-A0A8-76A847948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262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22A1F-85DE-F542-8177-F472A9F0CAA2}" type="datetimeFigureOut">
              <a:rPr lang="en-US" smtClean="0"/>
              <a:t>10/6/25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1D38D-DEA8-F34A-A0A8-76A847948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341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22A1F-85DE-F542-8177-F472A9F0CAA2}" type="datetimeFigureOut">
              <a:rPr lang="en-US" smtClean="0"/>
              <a:t>10/6/25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1D38D-DEA8-F34A-A0A8-76A847948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569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22A1F-85DE-F542-8177-F472A9F0CAA2}" type="datetimeFigureOut">
              <a:rPr lang="en-US" smtClean="0"/>
              <a:t>10/6/25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1D38D-DEA8-F34A-A0A8-76A847948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878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22A1F-85DE-F542-8177-F472A9F0CAA2}" type="datetimeFigureOut">
              <a:rPr lang="en-US" smtClean="0"/>
              <a:t>10/6/25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1D38D-DEA8-F34A-A0A8-76A847948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468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22A1F-85DE-F542-8177-F472A9F0CAA2}" type="datetimeFigureOut">
              <a:rPr lang="en-US" smtClean="0"/>
              <a:t>10/6/25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1D38D-DEA8-F34A-A0A8-76A847948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53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22A1F-85DE-F542-8177-F472A9F0CAA2}" type="datetimeFigureOut">
              <a:rPr lang="en-US" smtClean="0"/>
              <a:t>10/6/25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1D38D-DEA8-F34A-A0A8-76A847948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175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4"/>
            <a:endParaRPr lang="en-US" dirty="0"/>
          </a:p>
          <a:p>
            <a:pPr lvl="4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022A1F-85DE-F542-8177-F472A9F0CAA2}" type="datetimeFigureOut">
              <a:rPr lang="en-US" smtClean="0"/>
              <a:t>10/6/25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5E1D38D-DEA8-F34A-A0A8-76A847948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632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0F8CFAE-80DA-B41B-9104-E86FB9A5B1D3}"/>
              </a:ext>
            </a:extLst>
          </p:cNvPr>
          <p:cNvSpPr txBox="1"/>
          <p:nvPr/>
        </p:nvSpPr>
        <p:spPr>
          <a:xfrm>
            <a:off x="393081" y="346765"/>
            <a:ext cx="6933270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buNone/>
            </a:pP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CARE Act Business Card Template – for self printing</a:t>
            </a:r>
            <a:endParaRPr lang="en-US" sz="1100" dirty="0">
              <a:solidFill>
                <a:srgbClr val="000000"/>
              </a:solidFill>
              <a:effectLst/>
              <a:latin typeface="Grandview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buNone/>
            </a:pP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100" dirty="0">
              <a:solidFill>
                <a:srgbClr val="000000"/>
              </a:solidFill>
              <a:effectLst/>
              <a:latin typeface="Grandview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/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customize content</a:t>
            </a:r>
          </a:p>
          <a:p>
            <a:pPr marL="342900" marR="0" lvl="0" indent="-342900">
              <a:buFont typeface="+mj-lt"/>
              <a:buAutoNum type="arabicPeriod"/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SLIDE 2: Edit business card content in PowerPoint template</a:t>
            </a:r>
            <a:endParaRPr lang="en-US" sz="1100" dirty="0">
              <a:solidFill>
                <a:srgbClr val="000000"/>
              </a:solidFill>
              <a:latin typeface="Grandview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/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Include County Name, Web Address, &amp; Phone number on 	each of the 10 cards</a:t>
            </a:r>
            <a:endParaRPr lang="en-US" sz="1100" dirty="0">
              <a:solidFill>
                <a:srgbClr val="000000"/>
              </a:solidFill>
              <a:effectLst/>
              <a:latin typeface="Grandview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buNone/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100" dirty="0">
              <a:solidFill>
                <a:srgbClr val="000000"/>
              </a:solidFill>
              <a:effectLst/>
              <a:latin typeface="Grandview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buAutoNum type="arabicPeriod" startAt="2"/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SLIDE 2: Add your logo in PowerPoint template</a:t>
            </a:r>
          </a:p>
          <a:p>
            <a:pPr marL="458788" indent="-458788"/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In the “Insert Image” boxes select your logo image file and resize as needed on each of the 10 cards.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100" dirty="0">
              <a:solidFill>
                <a:srgbClr val="000000"/>
              </a:solidFill>
              <a:effectLst/>
              <a:latin typeface="Grandview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/>
            <a:endParaRPr lang="en-US" sz="18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/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print</a:t>
            </a:r>
            <a:endParaRPr lang="en-US" sz="18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 to File &gt; Export, and export as a PDF “Best for Printing”.</a:t>
            </a:r>
          </a:p>
          <a:p>
            <a:pPr marL="342900" marR="0" lvl="0" indent="-342900">
              <a:buFont typeface="+mj-lt"/>
              <a:buAutoNum type="arabicPeriod"/>
            </a:pPr>
            <a:endParaRPr lang="en-US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Print Pages 2 and 3 of the PDF on Front and Back.</a:t>
            </a:r>
          </a:p>
          <a:p>
            <a:pPr marL="342900" marR="0" lvl="0" indent="-342900">
              <a:buAutoNum type="arabicPeriod" startAt="3"/>
            </a:pPr>
            <a:endParaRPr lang="en-US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buAutoNum type="arabicPeriod" startAt="3"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Cut cards evenly to create business cards. </a:t>
            </a:r>
            <a:endParaRPr lang="en-US" sz="1100" dirty="0">
              <a:solidFill>
                <a:srgbClr val="000000"/>
              </a:solidFill>
              <a:effectLst/>
              <a:latin typeface="Grandview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2407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301C3E-1F09-373B-6565-33F721F030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roup 83">
            <a:extLst>
              <a:ext uri="{FF2B5EF4-FFF2-40B4-BE49-F238E27FC236}">
                <a16:creationId xmlns:a16="http://schemas.microsoft.com/office/drawing/2014/main" id="{0DFA0DAB-240C-8E33-8D97-556D90ABB494}"/>
              </a:ext>
            </a:extLst>
          </p:cNvPr>
          <p:cNvGrpSpPr/>
          <p:nvPr/>
        </p:nvGrpSpPr>
        <p:grpSpPr>
          <a:xfrm>
            <a:off x="686083" y="337075"/>
            <a:ext cx="3206750" cy="1828801"/>
            <a:chOff x="685844" y="728961"/>
            <a:chExt cx="3206750" cy="1828801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273BAE0F-2F4F-E9D5-49C4-06D81C000B0B}"/>
                </a:ext>
              </a:extLst>
            </p:cNvPr>
            <p:cNvSpPr/>
            <p:nvPr/>
          </p:nvSpPr>
          <p:spPr>
            <a:xfrm>
              <a:off x="685844" y="728962"/>
              <a:ext cx="3200400" cy="1828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931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394BC269-9945-E0CF-8C94-EEF6B0D05442}"/>
                </a:ext>
              </a:extLst>
            </p:cNvPr>
            <p:cNvSpPr/>
            <p:nvPr/>
          </p:nvSpPr>
          <p:spPr>
            <a:xfrm>
              <a:off x="685844" y="728962"/>
              <a:ext cx="1492249" cy="892175"/>
            </a:xfrm>
            <a:prstGeom prst="rect">
              <a:avLst/>
            </a:prstGeom>
            <a:solidFill>
              <a:srgbClr val="16315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931" dirty="0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B6DC59CA-C672-AAD8-48A2-40F5445245E8}"/>
                </a:ext>
              </a:extLst>
            </p:cNvPr>
            <p:cNvSpPr/>
            <p:nvPr/>
          </p:nvSpPr>
          <p:spPr>
            <a:xfrm>
              <a:off x="2175413" y="728961"/>
              <a:ext cx="1710831" cy="892175"/>
            </a:xfrm>
            <a:prstGeom prst="rect">
              <a:avLst/>
            </a:prstGeom>
            <a:solidFill>
              <a:srgbClr val="9FD4C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931" dirty="0">
                <a:solidFill>
                  <a:srgbClr val="40B5B1"/>
                </a:solidFill>
              </a:endParaRPr>
            </a:p>
          </p:txBody>
        </p:sp>
        <p:sp>
          <p:nvSpPr>
            <p:cNvPr id="26" name="Google Shape;38;p5">
              <a:extLst>
                <a:ext uri="{FF2B5EF4-FFF2-40B4-BE49-F238E27FC236}">
                  <a16:creationId xmlns:a16="http://schemas.microsoft.com/office/drawing/2014/main" id="{1C6609F6-5606-2718-1C55-DBE5C82F72C4}"/>
                </a:ext>
              </a:extLst>
            </p:cNvPr>
            <p:cNvSpPr txBox="1">
              <a:spLocks/>
            </p:cNvSpPr>
            <p:nvPr/>
          </p:nvSpPr>
          <p:spPr>
            <a:xfrm>
              <a:off x="782780" y="831455"/>
              <a:ext cx="1384924" cy="726942"/>
            </a:xfrm>
            <a:prstGeom prst="rect">
              <a:avLst/>
            </a:prstGeom>
          </p:spPr>
          <p:txBody>
            <a:bodyPr spcFirstLastPara="1" vert="horz" wrap="square" lIns="85056" tIns="85056" rIns="85056" bIns="85056" rtlCol="0" anchor="t" anchorCtr="0">
              <a:noAutofit/>
            </a:bodyPr>
            <a:lstStyle>
              <a:lvl1pPr algn="ctr" defTabSz="162123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1064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>
                <a:spcBef>
                  <a:spcPts val="0"/>
                </a:spcBef>
              </a:pPr>
              <a:r>
                <a:rPr lang="en-US" sz="1500" b="1" dirty="0">
                  <a:solidFill>
                    <a:schemeClr val="bg1"/>
                  </a:solidFill>
                  <a:latin typeface="Segoe UI" panose="020B0502040204020203" pitchFamily="34" charset="0"/>
                  <a:ea typeface="Open Sans"/>
                  <a:cs typeface="Segoe UI" panose="020B0502040204020203" pitchFamily="34" charset="0"/>
                  <a:sym typeface="Open Sans"/>
                </a:rPr>
                <a:t>The</a:t>
              </a:r>
              <a:r>
                <a:rPr lang="en-US" sz="1750" b="1" spc="-150" dirty="0">
                  <a:solidFill>
                    <a:schemeClr val="bg1"/>
                  </a:solidFill>
                  <a:latin typeface="Segoe UI" panose="020B0502040204020203" pitchFamily="34" charset="0"/>
                  <a:ea typeface="Open Sans"/>
                  <a:cs typeface="Segoe UI" panose="020B0502040204020203" pitchFamily="34" charset="0"/>
                  <a:sym typeface="Open Sans"/>
                </a:rPr>
                <a:t> </a:t>
              </a:r>
              <a:r>
                <a:rPr lang="en-US" sz="1500" b="1" dirty="0">
                  <a:solidFill>
                    <a:schemeClr val="bg1"/>
                  </a:solidFill>
                  <a:latin typeface="Segoe UI" panose="020B0502040204020203" pitchFamily="34" charset="0"/>
                  <a:ea typeface="Open Sans"/>
                  <a:cs typeface="Segoe UI" panose="020B0502040204020203" pitchFamily="34" charset="0"/>
                  <a:sym typeface="Open Sans"/>
                </a:rPr>
                <a:t>CARE</a:t>
              </a:r>
              <a:r>
                <a:rPr lang="en-US" sz="1500" b="1" spc="-150" dirty="0">
                  <a:solidFill>
                    <a:schemeClr val="bg1"/>
                  </a:solidFill>
                  <a:latin typeface="Segoe UI" panose="020B0502040204020203" pitchFamily="34" charset="0"/>
                  <a:ea typeface="Open Sans"/>
                  <a:cs typeface="Segoe UI" panose="020B0502040204020203" pitchFamily="34" charset="0"/>
                  <a:sym typeface="Open Sans"/>
                </a:rPr>
                <a:t> </a:t>
              </a:r>
              <a:r>
                <a:rPr lang="en-US" sz="1500" b="1" dirty="0">
                  <a:solidFill>
                    <a:schemeClr val="bg1"/>
                  </a:solidFill>
                  <a:latin typeface="Segoe UI" panose="020B0502040204020203" pitchFamily="34" charset="0"/>
                  <a:ea typeface="Open Sans"/>
                  <a:cs typeface="Segoe UI" panose="020B0502040204020203" pitchFamily="34" charset="0"/>
                  <a:sym typeface="Open Sans"/>
                </a:rPr>
                <a:t>Act</a:t>
              </a:r>
            </a:p>
          </p:txBody>
        </p:sp>
        <p:sp>
          <p:nvSpPr>
            <p:cNvPr id="27" name="Google Shape;39;p5">
              <a:extLst>
                <a:ext uri="{FF2B5EF4-FFF2-40B4-BE49-F238E27FC236}">
                  <a16:creationId xmlns:a16="http://schemas.microsoft.com/office/drawing/2014/main" id="{CF299524-29BB-0FC9-03ED-7BEC81B4E8B7}"/>
                </a:ext>
              </a:extLst>
            </p:cNvPr>
            <p:cNvSpPr txBox="1">
              <a:spLocks/>
            </p:cNvSpPr>
            <p:nvPr/>
          </p:nvSpPr>
          <p:spPr>
            <a:xfrm>
              <a:off x="782775" y="1066185"/>
              <a:ext cx="1315944" cy="396622"/>
            </a:xfrm>
            <a:prstGeom prst="rect">
              <a:avLst/>
            </a:prstGeom>
          </p:spPr>
          <p:txBody>
            <a:bodyPr spcFirstLastPara="1" vert="horz" wrap="square" lIns="85056" tIns="85056" rIns="85056" bIns="85056" rtlCol="0" anchor="t" anchorCtr="0">
              <a:noAutofit/>
            </a:bodyPr>
            <a:lstStyle>
              <a:lvl1pPr algn="ctr" defTabSz="162123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1064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>
                <a:lnSpc>
                  <a:spcPct val="100000"/>
                </a:lnSpc>
                <a:spcBef>
                  <a:spcPts val="0"/>
                </a:spcBef>
              </a:pPr>
              <a:r>
                <a:rPr lang="en-US" sz="1000" dirty="0">
                  <a:solidFill>
                    <a:schemeClr val="bg1"/>
                  </a:solidFill>
                  <a:latin typeface="Segoe UI" panose="020B0502040204020203" pitchFamily="34" charset="0"/>
                  <a:ea typeface="Open Sans"/>
                  <a:cs typeface="Segoe UI" panose="020B0502040204020203" pitchFamily="34" charset="0"/>
                  <a:sym typeface="Open Sans"/>
                </a:rPr>
                <a:t>A Self-Determined Path to Recovery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80450578-2D75-0F24-0915-AFDF6B040B8F}"/>
                </a:ext>
              </a:extLst>
            </p:cNvPr>
            <p:cNvSpPr txBox="1"/>
            <p:nvPr/>
          </p:nvSpPr>
          <p:spPr>
            <a:xfrm>
              <a:off x="764697" y="1752083"/>
              <a:ext cx="2410347" cy="22057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ts val="1000"/>
                </a:lnSpc>
              </a:pPr>
              <a:r>
                <a:rPr lang="en-US" sz="980" b="1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FIND SUPPORT IN </a:t>
              </a:r>
              <a:r>
                <a:rPr lang="en-US" sz="980" b="1" dirty="0">
                  <a:solidFill>
                    <a:srgbClr val="1A2844"/>
                  </a:solidFill>
                  <a:highlight>
                    <a:srgbClr val="FFFF00"/>
                  </a:highlight>
                  <a:latin typeface="Segoe UI" panose="020B0502040204020203" pitchFamily="34" charset="0"/>
                  <a:cs typeface="Segoe UI" panose="020B0502040204020203" pitchFamily="34" charset="0"/>
                </a:rPr>
                <a:t>&lt;COUNTY NAME&gt;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1BFD9145-C9E8-303B-FB9D-6705D115219B}"/>
                </a:ext>
              </a:extLst>
            </p:cNvPr>
            <p:cNvSpPr txBox="1"/>
            <p:nvPr/>
          </p:nvSpPr>
          <p:spPr>
            <a:xfrm>
              <a:off x="761518" y="2084525"/>
              <a:ext cx="2007644" cy="22057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ts val="1020"/>
                </a:lnSpc>
              </a:pPr>
              <a:r>
                <a:rPr lang="en-US" sz="1000" dirty="0">
                  <a:solidFill>
                    <a:srgbClr val="1A2844"/>
                  </a:solidFill>
                  <a:highlight>
                    <a:srgbClr val="FFFF00"/>
                  </a:highlight>
                  <a:latin typeface="Segoe UI" panose="020B0502040204020203" pitchFamily="34" charset="0"/>
                  <a:cs typeface="Segoe UI" panose="020B0502040204020203" pitchFamily="34" charset="0"/>
                </a:rPr>
                <a:t>&lt;</a:t>
              </a:r>
              <a:r>
                <a:rPr lang="en-US" sz="1000" dirty="0" err="1">
                  <a:solidFill>
                    <a:srgbClr val="1A2844"/>
                  </a:solidFill>
                  <a:highlight>
                    <a:srgbClr val="FFFF00"/>
                  </a:highlight>
                  <a:latin typeface="Segoe UI" panose="020B0502040204020203" pitchFamily="34" charset="0"/>
                  <a:cs typeface="Segoe UI" panose="020B0502040204020203" pitchFamily="34" charset="0"/>
                </a:rPr>
                <a:t>websiteaddress</a:t>
              </a:r>
              <a:r>
                <a:rPr lang="en-US" sz="1000" dirty="0">
                  <a:solidFill>
                    <a:srgbClr val="1A2844"/>
                  </a:solidFill>
                  <a:highlight>
                    <a:srgbClr val="FFFF00"/>
                  </a:highlight>
                  <a:latin typeface="Segoe UI" panose="020B0502040204020203" pitchFamily="34" charset="0"/>
                  <a:cs typeface="Segoe UI" panose="020B0502040204020203" pitchFamily="34" charset="0"/>
                </a:rPr>
                <a:t>&gt;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8DBBD399-FAD3-730F-21E1-F9BCFDAE705E}"/>
                </a:ext>
              </a:extLst>
            </p:cNvPr>
            <p:cNvSpPr txBox="1"/>
            <p:nvPr/>
          </p:nvSpPr>
          <p:spPr>
            <a:xfrm>
              <a:off x="761518" y="2268675"/>
              <a:ext cx="2007644" cy="22057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ts val="1020"/>
                </a:lnSpc>
              </a:pPr>
              <a:r>
                <a:rPr lang="en-US" sz="1000" dirty="0">
                  <a:solidFill>
                    <a:srgbClr val="1A2844"/>
                  </a:solidFill>
                  <a:highlight>
                    <a:srgbClr val="FFFF00"/>
                  </a:highlight>
                  <a:latin typeface="Segoe UI" panose="020B0502040204020203" pitchFamily="34" charset="0"/>
                  <a:cs typeface="Segoe UI" panose="020B0502040204020203" pitchFamily="34" charset="0"/>
                </a:rPr>
                <a:t>&lt;(555) 555-5555&gt;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807662F9-027F-919C-9E2B-843F0F011764}"/>
                </a:ext>
              </a:extLst>
            </p:cNvPr>
            <p:cNvSpPr txBox="1"/>
            <p:nvPr/>
          </p:nvSpPr>
          <p:spPr>
            <a:xfrm>
              <a:off x="2143170" y="802117"/>
              <a:ext cx="1736726" cy="37446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ts val="1100"/>
                </a:lnSpc>
              </a:pPr>
              <a:r>
                <a:rPr lang="en-US" sz="1020" b="1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Treatment</a:t>
              </a:r>
              <a:r>
                <a:rPr lang="en-US" sz="1020" b="1" spc="-150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,</a:t>
              </a:r>
              <a:r>
                <a:rPr lang="en-US" sz="1020" b="1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 housing</a:t>
              </a:r>
              <a:r>
                <a:rPr lang="en-US" sz="1020" b="1" spc="-150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,</a:t>
              </a:r>
              <a:r>
                <a:rPr lang="en-US" sz="1020" b="1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 and </a:t>
              </a:r>
              <a:r>
                <a:rPr lang="en-US" sz="1020" b="1" spc="-10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community support.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AD7E1734-4FA0-F673-6CA4-22F678ABCD98}"/>
                </a:ext>
              </a:extLst>
            </p:cNvPr>
            <p:cNvSpPr txBox="1"/>
            <p:nvPr/>
          </p:nvSpPr>
          <p:spPr>
            <a:xfrm>
              <a:off x="2167703" y="1152864"/>
              <a:ext cx="1724891" cy="43858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ts val="920"/>
                </a:lnSpc>
              </a:pPr>
              <a:r>
                <a:rPr lang="en-US" sz="900" spc="-10" dirty="0">
                  <a:solidFill>
                    <a:srgbClr val="1F1D1E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The CARE Act connects eligible </a:t>
              </a:r>
              <a:r>
                <a:rPr lang="en-US" sz="900" spc="-20" dirty="0">
                  <a:solidFill>
                    <a:srgbClr val="1F1D1E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adults living with serious mental </a:t>
              </a:r>
              <a:r>
                <a:rPr lang="en-US" sz="900" spc="-10" dirty="0">
                  <a:solidFill>
                    <a:srgbClr val="1F1D1E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illness to essential services.</a:t>
              </a:r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C2D62FE3-9C71-BC59-212B-CA86F5FE56CB}"/>
              </a:ext>
            </a:extLst>
          </p:cNvPr>
          <p:cNvGrpSpPr/>
          <p:nvPr/>
        </p:nvGrpSpPr>
        <p:grpSpPr>
          <a:xfrm>
            <a:off x="3886439" y="337075"/>
            <a:ext cx="3206750" cy="1828801"/>
            <a:chOff x="685844" y="728961"/>
            <a:chExt cx="3206750" cy="1828801"/>
          </a:xfrm>
        </p:grpSpPr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3A3129F0-E4BB-671A-3895-2D2CCA041C45}"/>
                </a:ext>
              </a:extLst>
            </p:cNvPr>
            <p:cNvSpPr/>
            <p:nvPr/>
          </p:nvSpPr>
          <p:spPr>
            <a:xfrm>
              <a:off x="685844" y="728962"/>
              <a:ext cx="3200400" cy="1828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931"/>
            </a:p>
          </p:txBody>
        </p:sp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id="{2E0C1636-5F70-1DBF-5030-4E033EFC441E}"/>
                </a:ext>
              </a:extLst>
            </p:cNvPr>
            <p:cNvSpPr/>
            <p:nvPr/>
          </p:nvSpPr>
          <p:spPr>
            <a:xfrm>
              <a:off x="685844" y="728962"/>
              <a:ext cx="1492249" cy="892175"/>
            </a:xfrm>
            <a:prstGeom prst="rect">
              <a:avLst/>
            </a:prstGeom>
            <a:solidFill>
              <a:srgbClr val="16315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931" dirty="0"/>
            </a:p>
          </p:txBody>
        </p:sp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5845621E-5978-968A-6658-EF220514EF43}"/>
                </a:ext>
              </a:extLst>
            </p:cNvPr>
            <p:cNvSpPr/>
            <p:nvPr/>
          </p:nvSpPr>
          <p:spPr>
            <a:xfrm>
              <a:off x="2175413" y="728961"/>
              <a:ext cx="1710831" cy="892175"/>
            </a:xfrm>
            <a:prstGeom prst="rect">
              <a:avLst/>
            </a:prstGeom>
            <a:solidFill>
              <a:srgbClr val="9FD4C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931" dirty="0">
                <a:solidFill>
                  <a:srgbClr val="40B5B1"/>
                </a:solidFill>
              </a:endParaRPr>
            </a:p>
          </p:txBody>
        </p:sp>
        <p:sp>
          <p:nvSpPr>
            <p:cNvPr id="89" name="Google Shape;38;p5">
              <a:extLst>
                <a:ext uri="{FF2B5EF4-FFF2-40B4-BE49-F238E27FC236}">
                  <a16:creationId xmlns:a16="http://schemas.microsoft.com/office/drawing/2014/main" id="{210D6C58-93DD-19EC-FB3C-772FBEB11B25}"/>
                </a:ext>
              </a:extLst>
            </p:cNvPr>
            <p:cNvSpPr txBox="1">
              <a:spLocks/>
            </p:cNvSpPr>
            <p:nvPr/>
          </p:nvSpPr>
          <p:spPr>
            <a:xfrm>
              <a:off x="782780" y="831455"/>
              <a:ext cx="1384924" cy="726942"/>
            </a:xfrm>
            <a:prstGeom prst="rect">
              <a:avLst/>
            </a:prstGeom>
          </p:spPr>
          <p:txBody>
            <a:bodyPr spcFirstLastPara="1" vert="horz" wrap="square" lIns="85056" tIns="85056" rIns="85056" bIns="85056" rtlCol="0" anchor="t" anchorCtr="0">
              <a:noAutofit/>
            </a:bodyPr>
            <a:lstStyle>
              <a:lvl1pPr algn="ctr" defTabSz="162123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1064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>
                <a:spcBef>
                  <a:spcPts val="0"/>
                </a:spcBef>
              </a:pPr>
              <a:r>
                <a:rPr lang="en-US" sz="1500" b="1" dirty="0">
                  <a:solidFill>
                    <a:schemeClr val="bg1"/>
                  </a:solidFill>
                  <a:latin typeface="Segoe UI" panose="020B0502040204020203" pitchFamily="34" charset="0"/>
                  <a:ea typeface="Open Sans"/>
                  <a:cs typeface="Segoe UI" panose="020B0502040204020203" pitchFamily="34" charset="0"/>
                  <a:sym typeface="Open Sans"/>
                </a:rPr>
                <a:t>The</a:t>
              </a:r>
              <a:r>
                <a:rPr lang="en-US" sz="1750" b="1" spc="-150" dirty="0">
                  <a:solidFill>
                    <a:schemeClr val="bg1"/>
                  </a:solidFill>
                  <a:latin typeface="Segoe UI" panose="020B0502040204020203" pitchFamily="34" charset="0"/>
                  <a:ea typeface="Open Sans"/>
                  <a:cs typeface="Segoe UI" panose="020B0502040204020203" pitchFamily="34" charset="0"/>
                  <a:sym typeface="Open Sans"/>
                </a:rPr>
                <a:t> </a:t>
              </a:r>
              <a:r>
                <a:rPr lang="en-US" sz="1500" b="1" dirty="0">
                  <a:solidFill>
                    <a:schemeClr val="bg1"/>
                  </a:solidFill>
                  <a:latin typeface="Segoe UI" panose="020B0502040204020203" pitchFamily="34" charset="0"/>
                  <a:ea typeface="Open Sans"/>
                  <a:cs typeface="Segoe UI" panose="020B0502040204020203" pitchFamily="34" charset="0"/>
                  <a:sym typeface="Open Sans"/>
                </a:rPr>
                <a:t>CARE</a:t>
              </a:r>
              <a:r>
                <a:rPr lang="en-US" sz="1500" b="1" spc="-150" dirty="0">
                  <a:solidFill>
                    <a:schemeClr val="bg1"/>
                  </a:solidFill>
                  <a:latin typeface="Segoe UI" panose="020B0502040204020203" pitchFamily="34" charset="0"/>
                  <a:ea typeface="Open Sans"/>
                  <a:cs typeface="Segoe UI" panose="020B0502040204020203" pitchFamily="34" charset="0"/>
                  <a:sym typeface="Open Sans"/>
                </a:rPr>
                <a:t> </a:t>
              </a:r>
              <a:r>
                <a:rPr lang="en-US" sz="1500" b="1" dirty="0">
                  <a:solidFill>
                    <a:schemeClr val="bg1"/>
                  </a:solidFill>
                  <a:latin typeface="Segoe UI" panose="020B0502040204020203" pitchFamily="34" charset="0"/>
                  <a:ea typeface="Open Sans"/>
                  <a:cs typeface="Segoe UI" panose="020B0502040204020203" pitchFamily="34" charset="0"/>
                  <a:sym typeface="Open Sans"/>
                </a:rPr>
                <a:t>Act</a:t>
              </a:r>
            </a:p>
          </p:txBody>
        </p:sp>
        <p:sp>
          <p:nvSpPr>
            <p:cNvPr id="90" name="Google Shape;39;p5">
              <a:extLst>
                <a:ext uri="{FF2B5EF4-FFF2-40B4-BE49-F238E27FC236}">
                  <a16:creationId xmlns:a16="http://schemas.microsoft.com/office/drawing/2014/main" id="{EA008DD5-7358-4178-AF03-1164F620104D}"/>
                </a:ext>
              </a:extLst>
            </p:cNvPr>
            <p:cNvSpPr txBox="1">
              <a:spLocks/>
            </p:cNvSpPr>
            <p:nvPr/>
          </p:nvSpPr>
          <p:spPr>
            <a:xfrm>
              <a:off x="782775" y="1066185"/>
              <a:ext cx="1315944" cy="396622"/>
            </a:xfrm>
            <a:prstGeom prst="rect">
              <a:avLst/>
            </a:prstGeom>
          </p:spPr>
          <p:txBody>
            <a:bodyPr spcFirstLastPara="1" vert="horz" wrap="square" lIns="85056" tIns="85056" rIns="85056" bIns="85056" rtlCol="0" anchor="t" anchorCtr="0">
              <a:noAutofit/>
            </a:bodyPr>
            <a:lstStyle>
              <a:lvl1pPr algn="ctr" defTabSz="162123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1064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>
                <a:lnSpc>
                  <a:spcPct val="100000"/>
                </a:lnSpc>
                <a:spcBef>
                  <a:spcPts val="0"/>
                </a:spcBef>
              </a:pPr>
              <a:r>
                <a:rPr lang="en-US" sz="1000" dirty="0">
                  <a:solidFill>
                    <a:schemeClr val="bg1"/>
                  </a:solidFill>
                  <a:latin typeface="Segoe UI" panose="020B0502040204020203" pitchFamily="34" charset="0"/>
                  <a:ea typeface="Open Sans"/>
                  <a:cs typeface="Segoe UI" panose="020B0502040204020203" pitchFamily="34" charset="0"/>
                  <a:sym typeface="Open Sans"/>
                </a:rPr>
                <a:t>A Self-Determined Path to Recovery</a:t>
              </a:r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CA269E37-563C-B8E5-047A-BA9DC1057704}"/>
                </a:ext>
              </a:extLst>
            </p:cNvPr>
            <p:cNvSpPr txBox="1"/>
            <p:nvPr/>
          </p:nvSpPr>
          <p:spPr>
            <a:xfrm>
              <a:off x="764697" y="1752083"/>
              <a:ext cx="2410347" cy="22057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ts val="1000"/>
                </a:lnSpc>
              </a:pPr>
              <a:r>
                <a:rPr lang="en-US" sz="980" b="1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FIND SUPPORT IN </a:t>
              </a:r>
              <a:r>
                <a:rPr lang="en-US" sz="980" b="1" dirty="0">
                  <a:solidFill>
                    <a:srgbClr val="1A2844"/>
                  </a:solidFill>
                  <a:highlight>
                    <a:srgbClr val="FFFF00"/>
                  </a:highlight>
                  <a:latin typeface="Segoe UI" panose="020B0502040204020203" pitchFamily="34" charset="0"/>
                  <a:cs typeface="Segoe UI" panose="020B0502040204020203" pitchFamily="34" charset="0"/>
                </a:rPr>
                <a:t>&lt;COUNTY NAME&gt;</a:t>
              </a:r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ED82A8B0-08CB-4B3D-3916-D790425A39FF}"/>
                </a:ext>
              </a:extLst>
            </p:cNvPr>
            <p:cNvSpPr txBox="1"/>
            <p:nvPr/>
          </p:nvSpPr>
          <p:spPr>
            <a:xfrm>
              <a:off x="761518" y="2084525"/>
              <a:ext cx="2007644" cy="22057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ts val="1020"/>
                </a:lnSpc>
              </a:pPr>
              <a:r>
                <a:rPr lang="en-US" sz="1000" dirty="0">
                  <a:solidFill>
                    <a:srgbClr val="1A2844"/>
                  </a:solidFill>
                  <a:highlight>
                    <a:srgbClr val="FFFF00"/>
                  </a:highlight>
                  <a:latin typeface="Segoe UI" panose="020B0502040204020203" pitchFamily="34" charset="0"/>
                  <a:cs typeface="Segoe UI" panose="020B0502040204020203" pitchFamily="34" charset="0"/>
                </a:rPr>
                <a:t>&lt;</a:t>
              </a:r>
              <a:r>
                <a:rPr lang="en-US" sz="1000" dirty="0" err="1">
                  <a:solidFill>
                    <a:srgbClr val="1A2844"/>
                  </a:solidFill>
                  <a:highlight>
                    <a:srgbClr val="FFFF00"/>
                  </a:highlight>
                  <a:latin typeface="Segoe UI" panose="020B0502040204020203" pitchFamily="34" charset="0"/>
                  <a:cs typeface="Segoe UI" panose="020B0502040204020203" pitchFamily="34" charset="0"/>
                </a:rPr>
                <a:t>websiteaddress</a:t>
              </a:r>
              <a:r>
                <a:rPr lang="en-US" sz="1000" dirty="0">
                  <a:solidFill>
                    <a:srgbClr val="1A2844"/>
                  </a:solidFill>
                  <a:highlight>
                    <a:srgbClr val="FFFF00"/>
                  </a:highlight>
                  <a:latin typeface="Segoe UI" panose="020B0502040204020203" pitchFamily="34" charset="0"/>
                  <a:cs typeface="Segoe UI" panose="020B0502040204020203" pitchFamily="34" charset="0"/>
                </a:rPr>
                <a:t>&gt;</a:t>
              </a: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2FDA7325-8BE0-9F48-5F44-BC847F61C661}"/>
                </a:ext>
              </a:extLst>
            </p:cNvPr>
            <p:cNvSpPr txBox="1"/>
            <p:nvPr/>
          </p:nvSpPr>
          <p:spPr>
            <a:xfrm>
              <a:off x="761518" y="2268675"/>
              <a:ext cx="2007644" cy="22057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ts val="1020"/>
                </a:lnSpc>
              </a:pPr>
              <a:r>
                <a:rPr lang="en-US" sz="1000" dirty="0">
                  <a:solidFill>
                    <a:srgbClr val="1A2844"/>
                  </a:solidFill>
                  <a:highlight>
                    <a:srgbClr val="FFFF00"/>
                  </a:highlight>
                  <a:latin typeface="Segoe UI" panose="020B0502040204020203" pitchFamily="34" charset="0"/>
                  <a:cs typeface="Segoe UI" panose="020B0502040204020203" pitchFamily="34" charset="0"/>
                </a:rPr>
                <a:t>&lt;(555) 555-5555&gt;</a:t>
              </a:r>
            </a:p>
          </p:txBody>
        </p: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251DCE13-7C47-76B2-5592-789DE71EA839}"/>
                </a:ext>
              </a:extLst>
            </p:cNvPr>
            <p:cNvSpPr txBox="1"/>
            <p:nvPr/>
          </p:nvSpPr>
          <p:spPr>
            <a:xfrm>
              <a:off x="2143170" y="802117"/>
              <a:ext cx="1736726" cy="37446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ts val="1100"/>
                </a:lnSpc>
              </a:pPr>
              <a:r>
                <a:rPr lang="en-US" sz="1020" b="1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Treatment</a:t>
              </a:r>
              <a:r>
                <a:rPr lang="en-US" sz="1020" b="1" spc="-150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,</a:t>
              </a:r>
              <a:r>
                <a:rPr lang="en-US" sz="1020" b="1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 housing</a:t>
              </a:r>
              <a:r>
                <a:rPr lang="en-US" sz="1020" b="1" spc="-150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,</a:t>
              </a:r>
              <a:r>
                <a:rPr lang="en-US" sz="1020" b="1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 and </a:t>
              </a:r>
              <a:r>
                <a:rPr lang="en-US" sz="1020" b="1" spc="-10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community support.</a:t>
              </a:r>
            </a:p>
          </p:txBody>
        </p:sp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919450BD-2493-3483-DC67-66655063B1B8}"/>
                </a:ext>
              </a:extLst>
            </p:cNvPr>
            <p:cNvSpPr txBox="1"/>
            <p:nvPr/>
          </p:nvSpPr>
          <p:spPr>
            <a:xfrm>
              <a:off x="2167703" y="1152864"/>
              <a:ext cx="1724891" cy="43858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ts val="920"/>
                </a:lnSpc>
              </a:pPr>
              <a:r>
                <a:rPr lang="en-US" sz="900" spc="-10" dirty="0">
                  <a:solidFill>
                    <a:srgbClr val="1F1D1E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The CARE Act connects eligible </a:t>
              </a:r>
              <a:r>
                <a:rPr lang="en-US" sz="900" spc="-20" dirty="0">
                  <a:solidFill>
                    <a:srgbClr val="1F1D1E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adults living with serious mental </a:t>
              </a:r>
              <a:r>
                <a:rPr lang="en-US" sz="900" spc="-10" dirty="0">
                  <a:solidFill>
                    <a:srgbClr val="1F1D1E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illness to essential services.</a:t>
              </a:r>
            </a:p>
          </p:txBody>
        </p:sp>
      </p:grpSp>
      <p:grpSp>
        <p:nvGrpSpPr>
          <p:cNvPr id="97" name="Group 96">
            <a:extLst>
              <a:ext uri="{FF2B5EF4-FFF2-40B4-BE49-F238E27FC236}">
                <a16:creationId xmlns:a16="http://schemas.microsoft.com/office/drawing/2014/main" id="{F0DA3DF2-90A7-FF12-7EB2-3A969E5D677F}"/>
              </a:ext>
            </a:extLst>
          </p:cNvPr>
          <p:cNvGrpSpPr/>
          <p:nvPr/>
        </p:nvGrpSpPr>
        <p:grpSpPr>
          <a:xfrm>
            <a:off x="3886439" y="2169058"/>
            <a:ext cx="3206750" cy="1828801"/>
            <a:chOff x="685844" y="728961"/>
            <a:chExt cx="3206750" cy="1828801"/>
          </a:xfrm>
        </p:grpSpPr>
        <p:sp>
          <p:nvSpPr>
            <p:cNvPr id="98" name="Rectangle 97">
              <a:extLst>
                <a:ext uri="{FF2B5EF4-FFF2-40B4-BE49-F238E27FC236}">
                  <a16:creationId xmlns:a16="http://schemas.microsoft.com/office/drawing/2014/main" id="{B00B8B30-ABA1-5DA0-9AB8-C741C47FA491}"/>
                </a:ext>
              </a:extLst>
            </p:cNvPr>
            <p:cNvSpPr/>
            <p:nvPr/>
          </p:nvSpPr>
          <p:spPr>
            <a:xfrm>
              <a:off x="685844" y="728962"/>
              <a:ext cx="3200400" cy="1828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931"/>
            </a:p>
          </p:txBody>
        </p:sp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8FA76418-F3EF-874D-1B41-B48427D13E1E}"/>
                </a:ext>
              </a:extLst>
            </p:cNvPr>
            <p:cNvSpPr/>
            <p:nvPr/>
          </p:nvSpPr>
          <p:spPr>
            <a:xfrm>
              <a:off x="685844" y="728962"/>
              <a:ext cx="1492249" cy="892175"/>
            </a:xfrm>
            <a:prstGeom prst="rect">
              <a:avLst/>
            </a:prstGeom>
            <a:solidFill>
              <a:srgbClr val="16315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931" dirty="0"/>
            </a:p>
          </p:txBody>
        </p:sp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9E877342-AC61-F119-47CA-959AB24CD3C1}"/>
                </a:ext>
              </a:extLst>
            </p:cNvPr>
            <p:cNvSpPr/>
            <p:nvPr/>
          </p:nvSpPr>
          <p:spPr>
            <a:xfrm>
              <a:off x="2175413" y="728961"/>
              <a:ext cx="1710831" cy="892175"/>
            </a:xfrm>
            <a:prstGeom prst="rect">
              <a:avLst/>
            </a:prstGeom>
            <a:solidFill>
              <a:srgbClr val="9FD4C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931" dirty="0">
                <a:solidFill>
                  <a:srgbClr val="40B5B1"/>
                </a:solidFill>
              </a:endParaRPr>
            </a:p>
          </p:txBody>
        </p:sp>
        <p:sp>
          <p:nvSpPr>
            <p:cNvPr id="101" name="Google Shape;38;p5">
              <a:extLst>
                <a:ext uri="{FF2B5EF4-FFF2-40B4-BE49-F238E27FC236}">
                  <a16:creationId xmlns:a16="http://schemas.microsoft.com/office/drawing/2014/main" id="{0B1678B5-F145-62CC-5CA8-EDC758316A5D}"/>
                </a:ext>
              </a:extLst>
            </p:cNvPr>
            <p:cNvSpPr txBox="1">
              <a:spLocks/>
            </p:cNvSpPr>
            <p:nvPr/>
          </p:nvSpPr>
          <p:spPr>
            <a:xfrm>
              <a:off x="782780" y="831455"/>
              <a:ext cx="1384924" cy="726942"/>
            </a:xfrm>
            <a:prstGeom prst="rect">
              <a:avLst/>
            </a:prstGeom>
          </p:spPr>
          <p:txBody>
            <a:bodyPr spcFirstLastPara="1" vert="horz" wrap="square" lIns="85056" tIns="85056" rIns="85056" bIns="85056" rtlCol="0" anchor="t" anchorCtr="0">
              <a:noAutofit/>
            </a:bodyPr>
            <a:lstStyle>
              <a:lvl1pPr algn="ctr" defTabSz="162123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1064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>
                <a:spcBef>
                  <a:spcPts val="0"/>
                </a:spcBef>
              </a:pPr>
              <a:r>
                <a:rPr lang="en-US" sz="1500" b="1" dirty="0">
                  <a:solidFill>
                    <a:schemeClr val="bg1"/>
                  </a:solidFill>
                  <a:latin typeface="Segoe UI" panose="020B0502040204020203" pitchFamily="34" charset="0"/>
                  <a:ea typeface="Open Sans"/>
                  <a:cs typeface="Segoe UI" panose="020B0502040204020203" pitchFamily="34" charset="0"/>
                  <a:sym typeface="Open Sans"/>
                </a:rPr>
                <a:t>The</a:t>
              </a:r>
              <a:r>
                <a:rPr lang="en-US" sz="1750" b="1" spc="-150" dirty="0">
                  <a:solidFill>
                    <a:schemeClr val="bg1"/>
                  </a:solidFill>
                  <a:latin typeface="Segoe UI" panose="020B0502040204020203" pitchFamily="34" charset="0"/>
                  <a:ea typeface="Open Sans"/>
                  <a:cs typeface="Segoe UI" panose="020B0502040204020203" pitchFamily="34" charset="0"/>
                  <a:sym typeface="Open Sans"/>
                </a:rPr>
                <a:t> </a:t>
              </a:r>
              <a:r>
                <a:rPr lang="en-US" sz="1500" b="1" dirty="0">
                  <a:solidFill>
                    <a:schemeClr val="bg1"/>
                  </a:solidFill>
                  <a:latin typeface="Segoe UI" panose="020B0502040204020203" pitchFamily="34" charset="0"/>
                  <a:ea typeface="Open Sans"/>
                  <a:cs typeface="Segoe UI" panose="020B0502040204020203" pitchFamily="34" charset="0"/>
                  <a:sym typeface="Open Sans"/>
                </a:rPr>
                <a:t>CARE</a:t>
              </a:r>
              <a:r>
                <a:rPr lang="en-US" sz="1500" b="1" spc="-150" dirty="0">
                  <a:solidFill>
                    <a:schemeClr val="bg1"/>
                  </a:solidFill>
                  <a:latin typeface="Segoe UI" panose="020B0502040204020203" pitchFamily="34" charset="0"/>
                  <a:ea typeface="Open Sans"/>
                  <a:cs typeface="Segoe UI" panose="020B0502040204020203" pitchFamily="34" charset="0"/>
                  <a:sym typeface="Open Sans"/>
                </a:rPr>
                <a:t> </a:t>
              </a:r>
              <a:r>
                <a:rPr lang="en-US" sz="1500" b="1" dirty="0">
                  <a:solidFill>
                    <a:schemeClr val="bg1"/>
                  </a:solidFill>
                  <a:latin typeface="Segoe UI" panose="020B0502040204020203" pitchFamily="34" charset="0"/>
                  <a:ea typeface="Open Sans"/>
                  <a:cs typeface="Segoe UI" panose="020B0502040204020203" pitchFamily="34" charset="0"/>
                  <a:sym typeface="Open Sans"/>
                </a:rPr>
                <a:t>Act</a:t>
              </a:r>
            </a:p>
          </p:txBody>
        </p:sp>
        <p:sp>
          <p:nvSpPr>
            <p:cNvPr id="102" name="Google Shape;39;p5">
              <a:extLst>
                <a:ext uri="{FF2B5EF4-FFF2-40B4-BE49-F238E27FC236}">
                  <a16:creationId xmlns:a16="http://schemas.microsoft.com/office/drawing/2014/main" id="{23D4D6E7-54B8-77BB-A7D7-F0EBCF9E3AC8}"/>
                </a:ext>
              </a:extLst>
            </p:cNvPr>
            <p:cNvSpPr txBox="1">
              <a:spLocks/>
            </p:cNvSpPr>
            <p:nvPr/>
          </p:nvSpPr>
          <p:spPr>
            <a:xfrm>
              <a:off x="782775" y="1066185"/>
              <a:ext cx="1315944" cy="396622"/>
            </a:xfrm>
            <a:prstGeom prst="rect">
              <a:avLst/>
            </a:prstGeom>
          </p:spPr>
          <p:txBody>
            <a:bodyPr spcFirstLastPara="1" vert="horz" wrap="square" lIns="85056" tIns="85056" rIns="85056" bIns="85056" rtlCol="0" anchor="t" anchorCtr="0">
              <a:noAutofit/>
            </a:bodyPr>
            <a:lstStyle>
              <a:lvl1pPr algn="ctr" defTabSz="162123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1064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>
                <a:lnSpc>
                  <a:spcPct val="100000"/>
                </a:lnSpc>
                <a:spcBef>
                  <a:spcPts val="0"/>
                </a:spcBef>
              </a:pPr>
              <a:r>
                <a:rPr lang="en-US" sz="1000" dirty="0">
                  <a:solidFill>
                    <a:schemeClr val="bg1"/>
                  </a:solidFill>
                  <a:latin typeface="Segoe UI" panose="020B0502040204020203" pitchFamily="34" charset="0"/>
                  <a:ea typeface="Open Sans"/>
                  <a:cs typeface="Segoe UI" panose="020B0502040204020203" pitchFamily="34" charset="0"/>
                  <a:sym typeface="Open Sans"/>
                </a:rPr>
                <a:t>A Self-Determined Path to Recovery</a:t>
              </a:r>
            </a:p>
          </p:txBody>
        </p:sp>
        <p:sp>
          <p:nvSpPr>
            <p:cNvPr id="103" name="TextBox 102">
              <a:extLst>
                <a:ext uri="{FF2B5EF4-FFF2-40B4-BE49-F238E27FC236}">
                  <a16:creationId xmlns:a16="http://schemas.microsoft.com/office/drawing/2014/main" id="{735AA1D1-DD88-1F15-9FCE-7ED4564D39C6}"/>
                </a:ext>
              </a:extLst>
            </p:cNvPr>
            <p:cNvSpPr txBox="1"/>
            <p:nvPr/>
          </p:nvSpPr>
          <p:spPr>
            <a:xfrm>
              <a:off x="764697" y="1752083"/>
              <a:ext cx="2410347" cy="22057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ts val="1000"/>
                </a:lnSpc>
              </a:pPr>
              <a:r>
                <a:rPr lang="en-US" sz="980" b="1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FIND SUPPORT IN </a:t>
              </a:r>
              <a:r>
                <a:rPr lang="en-US" sz="980" b="1" dirty="0">
                  <a:solidFill>
                    <a:srgbClr val="1A2844"/>
                  </a:solidFill>
                  <a:highlight>
                    <a:srgbClr val="FFFF00"/>
                  </a:highlight>
                  <a:latin typeface="Segoe UI" panose="020B0502040204020203" pitchFamily="34" charset="0"/>
                  <a:cs typeface="Segoe UI" panose="020B0502040204020203" pitchFamily="34" charset="0"/>
                </a:rPr>
                <a:t>&lt;COUNTY NAME&gt;</a:t>
              </a:r>
            </a:p>
          </p:txBody>
        </p:sp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C6C91AA9-EFE5-D99B-64C7-AD69B960BC76}"/>
                </a:ext>
              </a:extLst>
            </p:cNvPr>
            <p:cNvSpPr txBox="1"/>
            <p:nvPr/>
          </p:nvSpPr>
          <p:spPr>
            <a:xfrm>
              <a:off x="761518" y="2084525"/>
              <a:ext cx="2007644" cy="22057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ts val="1020"/>
                </a:lnSpc>
              </a:pPr>
              <a:r>
                <a:rPr lang="en-US" sz="1000" dirty="0">
                  <a:solidFill>
                    <a:srgbClr val="1A2844"/>
                  </a:solidFill>
                  <a:highlight>
                    <a:srgbClr val="FFFF00"/>
                  </a:highlight>
                  <a:latin typeface="Segoe UI" panose="020B0502040204020203" pitchFamily="34" charset="0"/>
                  <a:cs typeface="Segoe UI" panose="020B0502040204020203" pitchFamily="34" charset="0"/>
                </a:rPr>
                <a:t>&lt;</a:t>
              </a:r>
              <a:r>
                <a:rPr lang="en-US" sz="1000" dirty="0" err="1">
                  <a:solidFill>
                    <a:srgbClr val="1A2844"/>
                  </a:solidFill>
                  <a:highlight>
                    <a:srgbClr val="FFFF00"/>
                  </a:highlight>
                  <a:latin typeface="Segoe UI" panose="020B0502040204020203" pitchFamily="34" charset="0"/>
                  <a:cs typeface="Segoe UI" panose="020B0502040204020203" pitchFamily="34" charset="0"/>
                </a:rPr>
                <a:t>websiteaddress</a:t>
              </a:r>
              <a:r>
                <a:rPr lang="en-US" sz="1000" dirty="0">
                  <a:solidFill>
                    <a:srgbClr val="1A2844"/>
                  </a:solidFill>
                  <a:highlight>
                    <a:srgbClr val="FFFF00"/>
                  </a:highlight>
                  <a:latin typeface="Segoe UI" panose="020B0502040204020203" pitchFamily="34" charset="0"/>
                  <a:cs typeface="Segoe UI" panose="020B0502040204020203" pitchFamily="34" charset="0"/>
                </a:rPr>
                <a:t>&gt;</a:t>
              </a:r>
            </a:p>
          </p:txBody>
        </p:sp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EE71D0E7-CD96-7A79-A6D4-7722EF40EB54}"/>
                </a:ext>
              </a:extLst>
            </p:cNvPr>
            <p:cNvSpPr txBox="1"/>
            <p:nvPr/>
          </p:nvSpPr>
          <p:spPr>
            <a:xfrm>
              <a:off x="761518" y="2268675"/>
              <a:ext cx="2007644" cy="22057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ts val="1020"/>
                </a:lnSpc>
              </a:pPr>
              <a:r>
                <a:rPr lang="en-US" sz="1000" dirty="0">
                  <a:solidFill>
                    <a:srgbClr val="1A2844"/>
                  </a:solidFill>
                  <a:highlight>
                    <a:srgbClr val="FFFF00"/>
                  </a:highlight>
                  <a:latin typeface="Segoe UI" panose="020B0502040204020203" pitchFamily="34" charset="0"/>
                  <a:cs typeface="Segoe UI" panose="020B0502040204020203" pitchFamily="34" charset="0"/>
                </a:rPr>
                <a:t>&lt;(555) 555-5555&gt;</a:t>
              </a:r>
            </a:p>
          </p:txBody>
        </p:sp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23E71FFC-AE77-6776-FBF8-E3DAB85204AD}"/>
                </a:ext>
              </a:extLst>
            </p:cNvPr>
            <p:cNvSpPr txBox="1"/>
            <p:nvPr/>
          </p:nvSpPr>
          <p:spPr>
            <a:xfrm>
              <a:off x="2143170" y="802117"/>
              <a:ext cx="1736726" cy="37446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ts val="1100"/>
                </a:lnSpc>
              </a:pPr>
              <a:r>
                <a:rPr lang="en-US" sz="1020" b="1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Treatment</a:t>
              </a:r>
              <a:r>
                <a:rPr lang="en-US" sz="1020" b="1" spc="-150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,</a:t>
              </a:r>
              <a:r>
                <a:rPr lang="en-US" sz="1020" b="1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 housing</a:t>
              </a:r>
              <a:r>
                <a:rPr lang="en-US" sz="1020" b="1" spc="-150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,</a:t>
              </a:r>
              <a:r>
                <a:rPr lang="en-US" sz="1020" b="1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 and </a:t>
              </a:r>
              <a:r>
                <a:rPr lang="en-US" sz="1020" b="1" spc="-10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community support.</a:t>
              </a:r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50E3416F-6D6D-9B8F-9935-54E62D8663FC}"/>
                </a:ext>
              </a:extLst>
            </p:cNvPr>
            <p:cNvSpPr txBox="1"/>
            <p:nvPr/>
          </p:nvSpPr>
          <p:spPr>
            <a:xfrm>
              <a:off x="2167703" y="1152864"/>
              <a:ext cx="1724891" cy="43858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ts val="920"/>
                </a:lnSpc>
              </a:pPr>
              <a:r>
                <a:rPr lang="en-US" sz="900" spc="-10" dirty="0">
                  <a:solidFill>
                    <a:srgbClr val="1F1D1E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The CARE Act connects eligible </a:t>
              </a:r>
              <a:r>
                <a:rPr lang="en-US" sz="900" spc="-20" dirty="0">
                  <a:solidFill>
                    <a:srgbClr val="1F1D1E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adults living with serious mental </a:t>
              </a:r>
              <a:r>
                <a:rPr lang="en-US" sz="900" spc="-10" dirty="0">
                  <a:solidFill>
                    <a:srgbClr val="1F1D1E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illness to essential services.</a:t>
              </a:r>
            </a:p>
          </p:txBody>
        </p:sp>
      </p:grp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51F25B30-496C-BB7A-8893-B102DB8F6CCD}"/>
              </a:ext>
            </a:extLst>
          </p:cNvPr>
          <p:cNvGrpSpPr/>
          <p:nvPr/>
        </p:nvGrpSpPr>
        <p:grpSpPr>
          <a:xfrm>
            <a:off x="686083" y="2169058"/>
            <a:ext cx="3206750" cy="1828801"/>
            <a:chOff x="685844" y="728961"/>
            <a:chExt cx="3206750" cy="1828801"/>
          </a:xfrm>
        </p:grpSpPr>
        <p:sp>
          <p:nvSpPr>
            <p:cNvPr id="111" name="Rectangle 110">
              <a:extLst>
                <a:ext uri="{FF2B5EF4-FFF2-40B4-BE49-F238E27FC236}">
                  <a16:creationId xmlns:a16="http://schemas.microsoft.com/office/drawing/2014/main" id="{15219787-7D70-ADAC-7105-CA1F45C12003}"/>
                </a:ext>
              </a:extLst>
            </p:cNvPr>
            <p:cNvSpPr/>
            <p:nvPr/>
          </p:nvSpPr>
          <p:spPr>
            <a:xfrm>
              <a:off x="685844" y="728962"/>
              <a:ext cx="3200400" cy="1828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931"/>
            </a:p>
          </p:txBody>
        </p:sp>
        <p:sp>
          <p:nvSpPr>
            <p:cNvPr id="112" name="Rectangle 111">
              <a:extLst>
                <a:ext uri="{FF2B5EF4-FFF2-40B4-BE49-F238E27FC236}">
                  <a16:creationId xmlns:a16="http://schemas.microsoft.com/office/drawing/2014/main" id="{5EA9A01D-C8BE-282B-C7FD-7D7E01BFE784}"/>
                </a:ext>
              </a:extLst>
            </p:cNvPr>
            <p:cNvSpPr/>
            <p:nvPr/>
          </p:nvSpPr>
          <p:spPr>
            <a:xfrm>
              <a:off x="685844" y="728962"/>
              <a:ext cx="1492249" cy="892175"/>
            </a:xfrm>
            <a:prstGeom prst="rect">
              <a:avLst/>
            </a:prstGeom>
            <a:solidFill>
              <a:srgbClr val="16315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931"/>
            </a:p>
          </p:txBody>
        </p:sp>
        <p:sp>
          <p:nvSpPr>
            <p:cNvPr id="113" name="Rectangle 112">
              <a:extLst>
                <a:ext uri="{FF2B5EF4-FFF2-40B4-BE49-F238E27FC236}">
                  <a16:creationId xmlns:a16="http://schemas.microsoft.com/office/drawing/2014/main" id="{41849742-0F8E-2B97-0408-76CC97CC34FB}"/>
                </a:ext>
              </a:extLst>
            </p:cNvPr>
            <p:cNvSpPr/>
            <p:nvPr/>
          </p:nvSpPr>
          <p:spPr>
            <a:xfrm>
              <a:off x="2175413" y="728961"/>
              <a:ext cx="1710831" cy="892175"/>
            </a:xfrm>
            <a:prstGeom prst="rect">
              <a:avLst/>
            </a:prstGeom>
            <a:solidFill>
              <a:srgbClr val="9FD4C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931" dirty="0">
                <a:solidFill>
                  <a:srgbClr val="40B5B1"/>
                </a:solidFill>
              </a:endParaRPr>
            </a:p>
          </p:txBody>
        </p:sp>
        <p:sp>
          <p:nvSpPr>
            <p:cNvPr id="114" name="Google Shape;38;p5">
              <a:extLst>
                <a:ext uri="{FF2B5EF4-FFF2-40B4-BE49-F238E27FC236}">
                  <a16:creationId xmlns:a16="http://schemas.microsoft.com/office/drawing/2014/main" id="{9BC0D81E-5BD6-D9A4-E3C1-E38DA7537E33}"/>
                </a:ext>
              </a:extLst>
            </p:cNvPr>
            <p:cNvSpPr txBox="1">
              <a:spLocks/>
            </p:cNvSpPr>
            <p:nvPr/>
          </p:nvSpPr>
          <p:spPr>
            <a:xfrm>
              <a:off x="782780" y="831455"/>
              <a:ext cx="1384924" cy="726942"/>
            </a:xfrm>
            <a:prstGeom prst="rect">
              <a:avLst/>
            </a:prstGeom>
          </p:spPr>
          <p:txBody>
            <a:bodyPr spcFirstLastPara="1" vert="horz" wrap="square" lIns="85056" tIns="85056" rIns="85056" bIns="85056" rtlCol="0" anchor="t" anchorCtr="0">
              <a:noAutofit/>
            </a:bodyPr>
            <a:lstStyle>
              <a:lvl1pPr algn="ctr" defTabSz="162123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1064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>
                <a:spcBef>
                  <a:spcPts val="0"/>
                </a:spcBef>
              </a:pPr>
              <a:r>
                <a:rPr lang="en-US" sz="1500" b="1" dirty="0">
                  <a:solidFill>
                    <a:schemeClr val="bg1"/>
                  </a:solidFill>
                  <a:latin typeface="Segoe UI" panose="020B0502040204020203" pitchFamily="34" charset="0"/>
                  <a:ea typeface="Open Sans"/>
                  <a:cs typeface="Segoe UI" panose="020B0502040204020203" pitchFamily="34" charset="0"/>
                  <a:sym typeface="Open Sans"/>
                </a:rPr>
                <a:t>The</a:t>
              </a:r>
              <a:r>
                <a:rPr lang="en-US" sz="1750" b="1" spc="-150" dirty="0">
                  <a:solidFill>
                    <a:schemeClr val="bg1"/>
                  </a:solidFill>
                  <a:latin typeface="Segoe UI" panose="020B0502040204020203" pitchFamily="34" charset="0"/>
                  <a:ea typeface="Open Sans"/>
                  <a:cs typeface="Segoe UI" panose="020B0502040204020203" pitchFamily="34" charset="0"/>
                  <a:sym typeface="Open Sans"/>
                </a:rPr>
                <a:t> </a:t>
              </a:r>
              <a:r>
                <a:rPr lang="en-US" sz="1500" b="1" dirty="0">
                  <a:solidFill>
                    <a:schemeClr val="bg1"/>
                  </a:solidFill>
                  <a:latin typeface="Segoe UI" panose="020B0502040204020203" pitchFamily="34" charset="0"/>
                  <a:ea typeface="Open Sans"/>
                  <a:cs typeface="Segoe UI" panose="020B0502040204020203" pitchFamily="34" charset="0"/>
                  <a:sym typeface="Open Sans"/>
                </a:rPr>
                <a:t>CARE</a:t>
              </a:r>
              <a:r>
                <a:rPr lang="en-US" sz="1500" b="1" spc="-150" dirty="0">
                  <a:solidFill>
                    <a:schemeClr val="bg1"/>
                  </a:solidFill>
                  <a:latin typeface="Segoe UI" panose="020B0502040204020203" pitchFamily="34" charset="0"/>
                  <a:ea typeface="Open Sans"/>
                  <a:cs typeface="Segoe UI" panose="020B0502040204020203" pitchFamily="34" charset="0"/>
                  <a:sym typeface="Open Sans"/>
                </a:rPr>
                <a:t> </a:t>
              </a:r>
              <a:r>
                <a:rPr lang="en-US" sz="1500" b="1" dirty="0">
                  <a:solidFill>
                    <a:schemeClr val="bg1"/>
                  </a:solidFill>
                  <a:latin typeface="Segoe UI" panose="020B0502040204020203" pitchFamily="34" charset="0"/>
                  <a:ea typeface="Open Sans"/>
                  <a:cs typeface="Segoe UI" panose="020B0502040204020203" pitchFamily="34" charset="0"/>
                  <a:sym typeface="Open Sans"/>
                </a:rPr>
                <a:t>Act</a:t>
              </a:r>
            </a:p>
          </p:txBody>
        </p:sp>
        <p:sp>
          <p:nvSpPr>
            <p:cNvPr id="115" name="Google Shape;39;p5">
              <a:extLst>
                <a:ext uri="{FF2B5EF4-FFF2-40B4-BE49-F238E27FC236}">
                  <a16:creationId xmlns:a16="http://schemas.microsoft.com/office/drawing/2014/main" id="{574ADD74-BA6A-4028-B8F4-A3AD77C7014D}"/>
                </a:ext>
              </a:extLst>
            </p:cNvPr>
            <p:cNvSpPr txBox="1">
              <a:spLocks/>
            </p:cNvSpPr>
            <p:nvPr/>
          </p:nvSpPr>
          <p:spPr>
            <a:xfrm>
              <a:off x="782775" y="1066185"/>
              <a:ext cx="1315944" cy="396622"/>
            </a:xfrm>
            <a:prstGeom prst="rect">
              <a:avLst/>
            </a:prstGeom>
          </p:spPr>
          <p:txBody>
            <a:bodyPr spcFirstLastPara="1" vert="horz" wrap="square" lIns="85056" tIns="85056" rIns="85056" bIns="85056" rtlCol="0" anchor="t" anchorCtr="0">
              <a:noAutofit/>
            </a:bodyPr>
            <a:lstStyle>
              <a:lvl1pPr algn="ctr" defTabSz="162123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1064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>
                <a:lnSpc>
                  <a:spcPct val="100000"/>
                </a:lnSpc>
                <a:spcBef>
                  <a:spcPts val="0"/>
                </a:spcBef>
              </a:pPr>
              <a:r>
                <a:rPr lang="en-US" sz="1000" dirty="0">
                  <a:solidFill>
                    <a:schemeClr val="bg1"/>
                  </a:solidFill>
                  <a:latin typeface="Segoe UI" panose="020B0502040204020203" pitchFamily="34" charset="0"/>
                  <a:ea typeface="Open Sans"/>
                  <a:cs typeface="Segoe UI" panose="020B0502040204020203" pitchFamily="34" charset="0"/>
                  <a:sym typeface="Open Sans"/>
                </a:rPr>
                <a:t>A Self-Determined Path to Recovery</a:t>
              </a:r>
            </a:p>
          </p:txBody>
        </p:sp>
        <p:sp>
          <p:nvSpPr>
            <p:cNvPr id="116" name="TextBox 115">
              <a:extLst>
                <a:ext uri="{FF2B5EF4-FFF2-40B4-BE49-F238E27FC236}">
                  <a16:creationId xmlns:a16="http://schemas.microsoft.com/office/drawing/2014/main" id="{351B53EA-95CE-AACA-DE10-A43FFB5EA4F0}"/>
                </a:ext>
              </a:extLst>
            </p:cNvPr>
            <p:cNvSpPr txBox="1"/>
            <p:nvPr/>
          </p:nvSpPr>
          <p:spPr>
            <a:xfrm>
              <a:off x="764697" y="1752083"/>
              <a:ext cx="2410347" cy="22057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ts val="1000"/>
                </a:lnSpc>
              </a:pPr>
              <a:r>
                <a:rPr lang="en-US" sz="980" b="1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FIND SUPPORT IN </a:t>
              </a:r>
              <a:r>
                <a:rPr lang="en-US" sz="980" b="1" dirty="0">
                  <a:solidFill>
                    <a:srgbClr val="1A2844"/>
                  </a:solidFill>
                  <a:highlight>
                    <a:srgbClr val="FFFF00"/>
                  </a:highlight>
                  <a:latin typeface="Segoe UI" panose="020B0502040204020203" pitchFamily="34" charset="0"/>
                  <a:cs typeface="Segoe UI" panose="020B0502040204020203" pitchFamily="34" charset="0"/>
                </a:rPr>
                <a:t>&lt;COUNTY NAME&gt;</a:t>
              </a:r>
            </a:p>
          </p:txBody>
        </p: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34E3BA36-DBC0-78CF-3B71-FA7F53BB0C98}"/>
                </a:ext>
              </a:extLst>
            </p:cNvPr>
            <p:cNvSpPr txBox="1"/>
            <p:nvPr/>
          </p:nvSpPr>
          <p:spPr>
            <a:xfrm>
              <a:off x="761518" y="2084525"/>
              <a:ext cx="2007644" cy="22057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ts val="1020"/>
                </a:lnSpc>
              </a:pPr>
              <a:r>
                <a:rPr lang="en-US" sz="1000" dirty="0">
                  <a:solidFill>
                    <a:srgbClr val="1A2844"/>
                  </a:solidFill>
                  <a:highlight>
                    <a:srgbClr val="FFFF00"/>
                  </a:highlight>
                  <a:latin typeface="Segoe UI" panose="020B0502040204020203" pitchFamily="34" charset="0"/>
                  <a:cs typeface="Segoe UI" panose="020B0502040204020203" pitchFamily="34" charset="0"/>
                </a:rPr>
                <a:t>&lt;</a:t>
              </a:r>
              <a:r>
                <a:rPr lang="en-US" sz="1000" dirty="0" err="1">
                  <a:solidFill>
                    <a:srgbClr val="1A2844"/>
                  </a:solidFill>
                  <a:highlight>
                    <a:srgbClr val="FFFF00"/>
                  </a:highlight>
                  <a:latin typeface="Segoe UI" panose="020B0502040204020203" pitchFamily="34" charset="0"/>
                  <a:cs typeface="Segoe UI" panose="020B0502040204020203" pitchFamily="34" charset="0"/>
                </a:rPr>
                <a:t>websiteaddress</a:t>
              </a:r>
              <a:r>
                <a:rPr lang="en-US" sz="1000" dirty="0">
                  <a:solidFill>
                    <a:srgbClr val="1A2844"/>
                  </a:solidFill>
                  <a:highlight>
                    <a:srgbClr val="FFFF00"/>
                  </a:highlight>
                  <a:latin typeface="Segoe UI" panose="020B0502040204020203" pitchFamily="34" charset="0"/>
                  <a:cs typeface="Segoe UI" panose="020B0502040204020203" pitchFamily="34" charset="0"/>
                </a:rPr>
                <a:t>&gt;</a:t>
              </a:r>
            </a:p>
          </p:txBody>
        </p:sp>
        <p:sp>
          <p:nvSpPr>
            <p:cNvPr id="118" name="TextBox 117">
              <a:extLst>
                <a:ext uri="{FF2B5EF4-FFF2-40B4-BE49-F238E27FC236}">
                  <a16:creationId xmlns:a16="http://schemas.microsoft.com/office/drawing/2014/main" id="{DD5600F3-2E80-78FF-5E6A-41C0643EAD23}"/>
                </a:ext>
              </a:extLst>
            </p:cNvPr>
            <p:cNvSpPr txBox="1"/>
            <p:nvPr/>
          </p:nvSpPr>
          <p:spPr>
            <a:xfrm>
              <a:off x="761518" y="2268675"/>
              <a:ext cx="2007644" cy="22057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ts val="1020"/>
                </a:lnSpc>
              </a:pPr>
              <a:r>
                <a:rPr lang="en-US" sz="1000" dirty="0">
                  <a:solidFill>
                    <a:srgbClr val="1A2844"/>
                  </a:solidFill>
                  <a:highlight>
                    <a:srgbClr val="FFFF00"/>
                  </a:highlight>
                  <a:latin typeface="Segoe UI" panose="020B0502040204020203" pitchFamily="34" charset="0"/>
                  <a:cs typeface="Segoe UI" panose="020B0502040204020203" pitchFamily="34" charset="0"/>
                </a:rPr>
                <a:t>&lt;(555) 555-5555&gt;</a:t>
              </a:r>
            </a:p>
          </p:txBody>
        </p:sp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id="{E8256F36-759D-69F0-ADB7-D84DDE62AD0E}"/>
                </a:ext>
              </a:extLst>
            </p:cNvPr>
            <p:cNvSpPr txBox="1"/>
            <p:nvPr/>
          </p:nvSpPr>
          <p:spPr>
            <a:xfrm>
              <a:off x="2143170" y="802117"/>
              <a:ext cx="1736726" cy="37446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ts val="1100"/>
                </a:lnSpc>
              </a:pPr>
              <a:r>
                <a:rPr lang="en-US" sz="1020" b="1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Treatment</a:t>
              </a:r>
              <a:r>
                <a:rPr lang="en-US" sz="1020" b="1" spc="-150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,</a:t>
              </a:r>
              <a:r>
                <a:rPr lang="en-US" sz="1020" b="1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 housing</a:t>
              </a:r>
              <a:r>
                <a:rPr lang="en-US" sz="1020" b="1" spc="-150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,</a:t>
              </a:r>
              <a:r>
                <a:rPr lang="en-US" sz="1020" b="1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 and </a:t>
              </a:r>
              <a:r>
                <a:rPr lang="en-US" sz="1020" b="1" spc="-10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community support.</a:t>
              </a:r>
            </a:p>
          </p:txBody>
        </p:sp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87340F9D-29E3-8428-D2FF-3BAD7F0F6F40}"/>
                </a:ext>
              </a:extLst>
            </p:cNvPr>
            <p:cNvSpPr txBox="1"/>
            <p:nvPr/>
          </p:nvSpPr>
          <p:spPr>
            <a:xfrm>
              <a:off x="2167703" y="1152864"/>
              <a:ext cx="1724891" cy="43858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ts val="920"/>
                </a:lnSpc>
              </a:pPr>
              <a:r>
                <a:rPr lang="en-US" sz="900" spc="-10" dirty="0">
                  <a:solidFill>
                    <a:srgbClr val="1F1D1E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The CARE Act connects eligible </a:t>
              </a:r>
              <a:r>
                <a:rPr lang="en-US" sz="900" spc="-20" dirty="0">
                  <a:solidFill>
                    <a:srgbClr val="1F1D1E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adults living with serious mental </a:t>
              </a:r>
              <a:r>
                <a:rPr lang="en-US" sz="900" spc="-10" dirty="0">
                  <a:solidFill>
                    <a:srgbClr val="1F1D1E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illness to essential services.</a:t>
              </a:r>
            </a:p>
          </p:txBody>
        </p:sp>
      </p:grpSp>
      <p:grpSp>
        <p:nvGrpSpPr>
          <p:cNvPr id="158" name="Group 157">
            <a:extLst>
              <a:ext uri="{FF2B5EF4-FFF2-40B4-BE49-F238E27FC236}">
                <a16:creationId xmlns:a16="http://schemas.microsoft.com/office/drawing/2014/main" id="{E6478404-2F93-502C-7539-0A421BEDA2FB}"/>
              </a:ext>
            </a:extLst>
          </p:cNvPr>
          <p:cNvGrpSpPr/>
          <p:nvPr/>
        </p:nvGrpSpPr>
        <p:grpSpPr>
          <a:xfrm>
            <a:off x="3886439" y="4004178"/>
            <a:ext cx="3206750" cy="1828801"/>
            <a:chOff x="685844" y="728961"/>
            <a:chExt cx="3206750" cy="1828801"/>
          </a:xfrm>
        </p:grpSpPr>
        <p:sp>
          <p:nvSpPr>
            <p:cNvPr id="159" name="Rectangle 158">
              <a:extLst>
                <a:ext uri="{FF2B5EF4-FFF2-40B4-BE49-F238E27FC236}">
                  <a16:creationId xmlns:a16="http://schemas.microsoft.com/office/drawing/2014/main" id="{3B8298C5-6B29-8B53-153D-713AEF3FEFD4}"/>
                </a:ext>
              </a:extLst>
            </p:cNvPr>
            <p:cNvSpPr/>
            <p:nvPr/>
          </p:nvSpPr>
          <p:spPr>
            <a:xfrm>
              <a:off x="685844" y="728962"/>
              <a:ext cx="3200400" cy="1828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931"/>
            </a:p>
          </p:txBody>
        </p:sp>
        <p:sp>
          <p:nvSpPr>
            <p:cNvPr id="160" name="Rectangle 159">
              <a:extLst>
                <a:ext uri="{FF2B5EF4-FFF2-40B4-BE49-F238E27FC236}">
                  <a16:creationId xmlns:a16="http://schemas.microsoft.com/office/drawing/2014/main" id="{F43D6C7B-FDC5-E768-9B12-5F2F2CFA9731}"/>
                </a:ext>
              </a:extLst>
            </p:cNvPr>
            <p:cNvSpPr/>
            <p:nvPr/>
          </p:nvSpPr>
          <p:spPr>
            <a:xfrm>
              <a:off x="685844" y="728962"/>
              <a:ext cx="1492249" cy="892175"/>
            </a:xfrm>
            <a:prstGeom prst="rect">
              <a:avLst/>
            </a:prstGeom>
            <a:solidFill>
              <a:srgbClr val="16315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931" dirty="0"/>
            </a:p>
          </p:txBody>
        </p:sp>
        <p:sp>
          <p:nvSpPr>
            <p:cNvPr id="161" name="Rectangle 160">
              <a:extLst>
                <a:ext uri="{FF2B5EF4-FFF2-40B4-BE49-F238E27FC236}">
                  <a16:creationId xmlns:a16="http://schemas.microsoft.com/office/drawing/2014/main" id="{7EC11220-F489-155B-DC41-3F4C0190AFEC}"/>
                </a:ext>
              </a:extLst>
            </p:cNvPr>
            <p:cNvSpPr/>
            <p:nvPr/>
          </p:nvSpPr>
          <p:spPr>
            <a:xfrm>
              <a:off x="2175413" y="728961"/>
              <a:ext cx="1710831" cy="892175"/>
            </a:xfrm>
            <a:prstGeom prst="rect">
              <a:avLst/>
            </a:prstGeom>
            <a:solidFill>
              <a:srgbClr val="9FD4C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931" dirty="0">
                <a:solidFill>
                  <a:srgbClr val="40B5B1"/>
                </a:solidFill>
              </a:endParaRPr>
            </a:p>
          </p:txBody>
        </p:sp>
        <p:sp>
          <p:nvSpPr>
            <p:cNvPr id="162" name="Google Shape;38;p5">
              <a:extLst>
                <a:ext uri="{FF2B5EF4-FFF2-40B4-BE49-F238E27FC236}">
                  <a16:creationId xmlns:a16="http://schemas.microsoft.com/office/drawing/2014/main" id="{F09479DA-B55D-01B4-F025-24262E591B31}"/>
                </a:ext>
              </a:extLst>
            </p:cNvPr>
            <p:cNvSpPr txBox="1">
              <a:spLocks/>
            </p:cNvSpPr>
            <p:nvPr/>
          </p:nvSpPr>
          <p:spPr>
            <a:xfrm>
              <a:off x="782780" y="831455"/>
              <a:ext cx="1384924" cy="726942"/>
            </a:xfrm>
            <a:prstGeom prst="rect">
              <a:avLst/>
            </a:prstGeom>
          </p:spPr>
          <p:txBody>
            <a:bodyPr spcFirstLastPara="1" vert="horz" wrap="square" lIns="85056" tIns="85056" rIns="85056" bIns="85056" rtlCol="0" anchor="t" anchorCtr="0">
              <a:noAutofit/>
            </a:bodyPr>
            <a:lstStyle>
              <a:lvl1pPr algn="ctr" defTabSz="162123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1064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>
                <a:spcBef>
                  <a:spcPts val="0"/>
                </a:spcBef>
              </a:pPr>
              <a:r>
                <a:rPr lang="en-US" sz="1500" b="1" dirty="0">
                  <a:solidFill>
                    <a:schemeClr val="bg1"/>
                  </a:solidFill>
                  <a:latin typeface="Segoe UI" panose="020B0502040204020203" pitchFamily="34" charset="0"/>
                  <a:ea typeface="Open Sans"/>
                  <a:cs typeface="Segoe UI" panose="020B0502040204020203" pitchFamily="34" charset="0"/>
                  <a:sym typeface="Open Sans"/>
                </a:rPr>
                <a:t>The</a:t>
              </a:r>
              <a:r>
                <a:rPr lang="en-US" sz="1750" b="1" spc="-150" dirty="0">
                  <a:solidFill>
                    <a:schemeClr val="bg1"/>
                  </a:solidFill>
                  <a:latin typeface="Segoe UI" panose="020B0502040204020203" pitchFamily="34" charset="0"/>
                  <a:ea typeface="Open Sans"/>
                  <a:cs typeface="Segoe UI" panose="020B0502040204020203" pitchFamily="34" charset="0"/>
                  <a:sym typeface="Open Sans"/>
                </a:rPr>
                <a:t> </a:t>
              </a:r>
              <a:r>
                <a:rPr lang="en-US" sz="1500" b="1" dirty="0">
                  <a:solidFill>
                    <a:schemeClr val="bg1"/>
                  </a:solidFill>
                  <a:latin typeface="Segoe UI" panose="020B0502040204020203" pitchFamily="34" charset="0"/>
                  <a:ea typeface="Open Sans"/>
                  <a:cs typeface="Segoe UI" panose="020B0502040204020203" pitchFamily="34" charset="0"/>
                  <a:sym typeface="Open Sans"/>
                </a:rPr>
                <a:t>CARE</a:t>
              </a:r>
              <a:r>
                <a:rPr lang="en-US" sz="1500" b="1" spc="-150" dirty="0">
                  <a:solidFill>
                    <a:schemeClr val="bg1"/>
                  </a:solidFill>
                  <a:latin typeface="Segoe UI" panose="020B0502040204020203" pitchFamily="34" charset="0"/>
                  <a:ea typeface="Open Sans"/>
                  <a:cs typeface="Segoe UI" panose="020B0502040204020203" pitchFamily="34" charset="0"/>
                  <a:sym typeface="Open Sans"/>
                </a:rPr>
                <a:t> </a:t>
              </a:r>
              <a:r>
                <a:rPr lang="en-US" sz="1500" b="1" dirty="0">
                  <a:solidFill>
                    <a:schemeClr val="bg1"/>
                  </a:solidFill>
                  <a:latin typeface="Segoe UI" panose="020B0502040204020203" pitchFamily="34" charset="0"/>
                  <a:ea typeface="Open Sans"/>
                  <a:cs typeface="Segoe UI" panose="020B0502040204020203" pitchFamily="34" charset="0"/>
                  <a:sym typeface="Open Sans"/>
                </a:rPr>
                <a:t>Act</a:t>
              </a:r>
            </a:p>
          </p:txBody>
        </p:sp>
        <p:sp>
          <p:nvSpPr>
            <p:cNvPr id="163" name="Google Shape;39;p5">
              <a:extLst>
                <a:ext uri="{FF2B5EF4-FFF2-40B4-BE49-F238E27FC236}">
                  <a16:creationId xmlns:a16="http://schemas.microsoft.com/office/drawing/2014/main" id="{6308B215-1388-4F9F-2D08-8C2231E7B821}"/>
                </a:ext>
              </a:extLst>
            </p:cNvPr>
            <p:cNvSpPr txBox="1">
              <a:spLocks/>
            </p:cNvSpPr>
            <p:nvPr/>
          </p:nvSpPr>
          <p:spPr>
            <a:xfrm>
              <a:off x="782775" y="1066185"/>
              <a:ext cx="1315944" cy="396622"/>
            </a:xfrm>
            <a:prstGeom prst="rect">
              <a:avLst/>
            </a:prstGeom>
          </p:spPr>
          <p:txBody>
            <a:bodyPr spcFirstLastPara="1" vert="horz" wrap="square" lIns="85056" tIns="85056" rIns="85056" bIns="85056" rtlCol="0" anchor="t" anchorCtr="0">
              <a:noAutofit/>
            </a:bodyPr>
            <a:lstStyle>
              <a:lvl1pPr algn="ctr" defTabSz="162123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1064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>
                <a:lnSpc>
                  <a:spcPct val="100000"/>
                </a:lnSpc>
                <a:spcBef>
                  <a:spcPts val="0"/>
                </a:spcBef>
              </a:pPr>
              <a:r>
                <a:rPr lang="en-US" sz="1000" dirty="0">
                  <a:solidFill>
                    <a:schemeClr val="bg1"/>
                  </a:solidFill>
                  <a:latin typeface="Segoe UI" panose="020B0502040204020203" pitchFamily="34" charset="0"/>
                  <a:ea typeface="Open Sans"/>
                  <a:cs typeface="Segoe UI" panose="020B0502040204020203" pitchFamily="34" charset="0"/>
                  <a:sym typeface="Open Sans"/>
                </a:rPr>
                <a:t>A Self-Determined Path to Recovery</a:t>
              </a:r>
            </a:p>
          </p:txBody>
        </p:sp>
        <p:sp>
          <p:nvSpPr>
            <p:cNvPr id="164" name="TextBox 163">
              <a:extLst>
                <a:ext uri="{FF2B5EF4-FFF2-40B4-BE49-F238E27FC236}">
                  <a16:creationId xmlns:a16="http://schemas.microsoft.com/office/drawing/2014/main" id="{B85A7BB2-4810-89A6-0D58-470B4F52E85D}"/>
                </a:ext>
              </a:extLst>
            </p:cNvPr>
            <p:cNvSpPr txBox="1"/>
            <p:nvPr/>
          </p:nvSpPr>
          <p:spPr>
            <a:xfrm>
              <a:off x="764697" y="1752083"/>
              <a:ext cx="2410347" cy="22057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ts val="1000"/>
                </a:lnSpc>
              </a:pPr>
              <a:r>
                <a:rPr lang="en-US" sz="980" b="1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FIND SUPPORT IN </a:t>
              </a:r>
              <a:r>
                <a:rPr lang="en-US" sz="980" b="1" dirty="0">
                  <a:solidFill>
                    <a:srgbClr val="1A2844"/>
                  </a:solidFill>
                  <a:highlight>
                    <a:srgbClr val="FFFF00"/>
                  </a:highlight>
                  <a:latin typeface="Segoe UI" panose="020B0502040204020203" pitchFamily="34" charset="0"/>
                  <a:cs typeface="Segoe UI" panose="020B0502040204020203" pitchFamily="34" charset="0"/>
                </a:rPr>
                <a:t>&lt;COUNTY NAME&gt;</a:t>
              </a:r>
            </a:p>
          </p:txBody>
        </p:sp>
        <p:sp>
          <p:nvSpPr>
            <p:cNvPr id="165" name="TextBox 164">
              <a:extLst>
                <a:ext uri="{FF2B5EF4-FFF2-40B4-BE49-F238E27FC236}">
                  <a16:creationId xmlns:a16="http://schemas.microsoft.com/office/drawing/2014/main" id="{E5077EAA-DBA9-5806-680A-F5FE5F895986}"/>
                </a:ext>
              </a:extLst>
            </p:cNvPr>
            <p:cNvSpPr txBox="1"/>
            <p:nvPr/>
          </p:nvSpPr>
          <p:spPr>
            <a:xfrm>
              <a:off x="761518" y="2084525"/>
              <a:ext cx="2007644" cy="22057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ts val="1020"/>
                </a:lnSpc>
              </a:pPr>
              <a:r>
                <a:rPr lang="en-US" sz="1000" dirty="0">
                  <a:solidFill>
                    <a:srgbClr val="1A2844"/>
                  </a:solidFill>
                  <a:highlight>
                    <a:srgbClr val="FFFF00"/>
                  </a:highlight>
                  <a:latin typeface="Segoe UI" panose="020B0502040204020203" pitchFamily="34" charset="0"/>
                  <a:cs typeface="Segoe UI" panose="020B0502040204020203" pitchFamily="34" charset="0"/>
                </a:rPr>
                <a:t>&lt;</a:t>
              </a:r>
              <a:r>
                <a:rPr lang="en-US" sz="1000" dirty="0" err="1">
                  <a:solidFill>
                    <a:srgbClr val="1A2844"/>
                  </a:solidFill>
                  <a:highlight>
                    <a:srgbClr val="FFFF00"/>
                  </a:highlight>
                  <a:latin typeface="Segoe UI" panose="020B0502040204020203" pitchFamily="34" charset="0"/>
                  <a:cs typeface="Segoe UI" panose="020B0502040204020203" pitchFamily="34" charset="0"/>
                </a:rPr>
                <a:t>websiteaddress</a:t>
              </a:r>
              <a:r>
                <a:rPr lang="en-US" sz="1000" dirty="0">
                  <a:solidFill>
                    <a:srgbClr val="1A2844"/>
                  </a:solidFill>
                  <a:highlight>
                    <a:srgbClr val="FFFF00"/>
                  </a:highlight>
                  <a:latin typeface="Segoe UI" panose="020B0502040204020203" pitchFamily="34" charset="0"/>
                  <a:cs typeface="Segoe UI" panose="020B0502040204020203" pitchFamily="34" charset="0"/>
                </a:rPr>
                <a:t>&gt;</a:t>
              </a:r>
            </a:p>
          </p:txBody>
        </p:sp>
        <p:sp>
          <p:nvSpPr>
            <p:cNvPr id="166" name="TextBox 165">
              <a:extLst>
                <a:ext uri="{FF2B5EF4-FFF2-40B4-BE49-F238E27FC236}">
                  <a16:creationId xmlns:a16="http://schemas.microsoft.com/office/drawing/2014/main" id="{22E01AD3-BAAD-7073-67B5-7773C1E66FF2}"/>
                </a:ext>
              </a:extLst>
            </p:cNvPr>
            <p:cNvSpPr txBox="1"/>
            <p:nvPr/>
          </p:nvSpPr>
          <p:spPr>
            <a:xfrm>
              <a:off x="761518" y="2268675"/>
              <a:ext cx="2007644" cy="22057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ts val="1020"/>
                </a:lnSpc>
              </a:pPr>
              <a:r>
                <a:rPr lang="en-US" sz="1000" dirty="0">
                  <a:solidFill>
                    <a:srgbClr val="1A2844"/>
                  </a:solidFill>
                  <a:highlight>
                    <a:srgbClr val="FFFF00"/>
                  </a:highlight>
                  <a:latin typeface="Segoe UI" panose="020B0502040204020203" pitchFamily="34" charset="0"/>
                  <a:cs typeface="Segoe UI" panose="020B0502040204020203" pitchFamily="34" charset="0"/>
                </a:rPr>
                <a:t>&lt;(555) 555-5555&gt;</a:t>
              </a:r>
            </a:p>
          </p:txBody>
        </p:sp>
        <p:sp>
          <p:nvSpPr>
            <p:cNvPr id="167" name="TextBox 166">
              <a:extLst>
                <a:ext uri="{FF2B5EF4-FFF2-40B4-BE49-F238E27FC236}">
                  <a16:creationId xmlns:a16="http://schemas.microsoft.com/office/drawing/2014/main" id="{7E403617-A0DA-5D13-F769-EB9ED65A76D4}"/>
                </a:ext>
              </a:extLst>
            </p:cNvPr>
            <p:cNvSpPr txBox="1"/>
            <p:nvPr/>
          </p:nvSpPr>
          <p:spPr>
            <a:xfrm>
              <a:off x="2143170" y="802117"/>
              <a:ext cx="1736726" cy="37446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ts val="1100"/>
                </a:lnSpc>
              </a:pPr>
              <a:r>
                <a:rPr lang="en-US" sz="1020" b="1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Treatment</a:t>
              </a:r>
              <a:r>
                <a:rPr lang="en-US" sz="1020" b="1" spc="-150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,</a:t>
              </a:r>
              <a:r>
                <a:rPr lang="en-US" sz="1020" b="1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 housing</a:t>
              </a:r>
              <a:r>
                <a:rPr lang="en-US" sz="1020" b="1" spc="-150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,</a:t>
              </a:r>
              <a:r>
                <a:rPr lang="en-US" sz="1020" b="1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 and </a:t>
              </a:r>
              <a:r>
                <a:rPr lang="en-US" sz="1020" b="1" spc="-10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community support.</a:t>
              </a:r>
            </a:p>
          </p:txBody>
        </p:sp>
        <p:sp>
          <p:nvSpPr>
            <p:cNvPr id="168" name="TextBox 167">
              <a:extLst>
                <a:ext uri="{FF2B5EF4-FFF2-40B4-BE49-F238E27FC236}">
                  <a16:creationId xmlns:a16="http://schemas.microsoft.com/office/drawing/2014/main" id="{25A004E2-70C0-61CF-0EA5-579A38FD84E1}"/>
                </a:ext>
              </a:extLst>
            </p:cNvPr>
            <p:cNvSpPr txBox="1"/>
            <p:nvPr/>
          </p:nvSpPr>
          <p:spPr>
            <a:xfrm>
              <a:off x="2167703" y="1152864"/>
              <a:ext cx="1724891" cy="43858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ts val="920"/>
                </a:lnSpc>
              </a:pPr>
              <a:r>
                <a:rPr lang="en-US" sz="900" spc="-10" dirty="0">
                  <a:solidFill>
                    <a:srgbClr val="1F1D1E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The CARE Act connects eligible </a:t>
              </a:r>
              <a:r>
                <a:rPr lang="en-US" sz="900" spc="-20" dirty="0">
                  <a:solidFill>
                    <a:srgbClr val="1F1D1E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adults living with serious mental </a:t>
              </a:r>
              <a:r>
                <a:rPr lang="en-US" sz="900" spc="-10" dirty="0">
                  <a:solidFill>
                    <a:srgbClr val="1F1D1E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illness to essential services.</a:t>
              </a:r>
            </a:p>
          </p:txBody>
        </p:sp>
      </p:grpSp>
      <p:grpSp>
        <p:nvGrpSpPr>
          <p:cNvPr id="170" name="Group 169">
            <a:extLst>
              <a:ext uri="{FF2B5EF4-FFF2-40B4-BE49-F238E27FC236}">
                <a16:creationId xmlns:a16="http://schemas.microsoft.com/office/drawing/2014/main" id="{122C0425-2B23-EA0B-140E-B8FB3ECA3E6F}"/>
              </a:ext>
            </a:extLst>
          </p:cNvPr>
          <p:cNvGrpSpPr/>
          <p:nvPr/>
        </p:nvGrpSpPr>
        <p:grpSpPr>
          <a:xfrm>
            <a:off x="686083" y="4004178"/>
            <a:ext cx="3206750" cy="1828801"/>
            <a:chOff x="685844" y="728961"/>
            <a:chExt cx="3206750" cy="1828801"/>
          </a:xfrm>
        </p:grpSpPr>
        <p:sp>
          <p:nvSpPr>
            <p:cNvPr id="171" name="Rectangle 170">
              <a:extLst>
                <a:ext uri="{FF2B5EF4-FFF2-40B4-BE49-F238E27FC236}">
                  <a16:creationId xmlns:a16="http://schemas.microsoft.com/office/drawing/2014/main" id="{20F77EA3-7738-88F2-A85B-F80F3DF24CC0}"/>
                </a:ext>
              </a:extLst>
            </p:cNvPr>
            <p:cNvSpPr/>
            <p:nvPr/>
          </p:nvSpPr>
          <p:spPr>
            <a:xfrm>
              <a:off x="685844" y="728962"/>
              <a:ext cx="3200400" cy="1828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931"/>
            </a:p>
          </p:txBody>
        </p:sp>
        <p:sp>
          <p:nvSpPr>
            <p:cNvPr id="172" name="Rectangle 171">
              <a:extLst>
                <a:ext uri="{FF2B5EF4-FFF2-40B4-BE49-F238E27FC236}">
                  <a16:creationId xmlns:a16="http://schemas.microsoft.com/office/drawing/2014/main" id="{632F46E8-1438-30C8-BAB4-C02344660A08}"/>
                </a:ext>
              </a:extLst>
            </p:cNvPr>
            <p:cNvSpPr/>
            <p:nvPr/>
          </p:nvSpPr>
          <p:spPr>
            <a:xfrm>
              <a:off x="685844" y="728962"/>
              <a:ext cx="1492249" cy="892175"/>
            </a:xfrm>
            <a:prstGeom prst="rect">
              <a:avLst/>
            </a:prstGeom>
            <a:solidFill>
              <a:srgbClr val="16315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931"/>
            </a:p>
          </p:txBody>
        </p:sp>
        <p:sp>
          <p:nvSpPr>
            <p:cNvPr id="173" name="Rectangle 172">
              <a:extLst>
                <a:ext uri="{FF2B5EF4-FFF2-40B4-BE49-F238E27FC236}">
                  <a16:creationId xmlns:a16="http://schemas.microsoft.com/office/drawing/2014/main" id="{E993EF88-258D-4EB0-17A3-8CCD03CA2535}"/>
                </a:ext>
              </a:extLst>
            </p:cNvPr>
            <p:cNvSpPr/>
            <p:nvPr/>
          </p:nvSpPr>
          <p:spPr>
            <a:xfrm>
              <a:off x="2175413" y="728961"/>
              <a:ext cx="1710831" cy="892175"/>
            </a:xfrm>
            <a:prstGeom prst="rect">
              <a:avLst/>
            </a:prstGeom>
            <a:solidFill>
              <a:srgbClr val="9FD4C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931" dirty="0">
                <a:solidFill>
                  <a:srgbClr val="40B5B1"/>
                </a:solidFill>
              </a:endParaRPr>
            </a:p>
          </p:txBody>
        </p:sp>
        <p:sp>
          <p:nvSpPr>
            <p:cNvPr id="174" name="Google Shape;38;p5">
              <a:extLst>
                <a:ext uri="{FF2B5EF4-FFF2-40B4-BE49-F238E27FC236}">
                  <a16:creationId xmlns:a16="http://schemas.microsoft.com/office/drawing/2014/main" id="{AA60CD7E-AB0F-E416-6961-08F7C560CD06}"/>
                </a:ext>
              </a:extLst>
            </p:cNvPr>
            <p:cNvSpPr txBox="1">
              <a:spLocks/>
            </p:cNvSpPr>
            <p:nvPr/>
          </p:nvSpPr>
          <p:spPr>
            <a:xfrm>
              <a:off x="782780" y="831455"/>
              <a:ext cx="1384924" cy="726942"/>
            </a:xfrm>
            <a:prstGeom prst="rect">
              <a:avLst/>
            </a:prstGeom>
          </p:spPr>
          <p:txBody>
            <a:bodyPr spcFirstLastPara="1" vert="horz" wrap="square" lIns="85056" tIns="85056" rIns="85056" bIns="85056" rtlCol="0" anchor="t" anchorCtr="0">
              <a:noAutofit/>
            </a:bodyPr>
            <a:lstStyle>
              <a:lvl1pPr algn="ctr" defTabSz="162123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1064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>
                <a:spcBef>
                  <a:spcPts val="0"/>
                </a:spcBef>
              </a:pPr>
              <a:r>
                <a:rPr lang="en-US" sz="1500" b="1" dirty="0">
                  <a:solidFill>
                    <a:schemeClr val="bg1"/>
                  </a:solidFill>
                  <a:latin typeface="Segoe UI" panose="020B0502040204020203" pitchFamily="34" charset="0"/>
                  <a:ea typeface="Open Sans"/>
                  <a:cs typeface="Segoe UI" panose="020B0502040204020203" pitchFamily="34" charset="0"/>
                  <a:sym typeface="Open Sans"/>
                </a:rPr>
                <a:t>The</a:t>
              </a:r>
              <a:r>
                <a:rPr lang="en-US" sz="1750" b="1" spc="-150" dirty="0">
                  <a:solidFill>
                    <a:schemeClr val="bg1"/>
                  </a:solidFill>
                  <a:latin typeface="Segoe UI" panose="020B0502040204020203" pitchFamily="34" charset="0"/>
                  <a:ea typeface="Open Sans"/>
                  <a:cs typeface="Segoe UI" panose="020B0502040204020203" pitchFamily="34" charset="0"/>
                  <a:sym typeface="Open Sans"/>
                </a:rPr>
                <a:t> </a:t>
              </a:r>
              <a:r>
                <a:rPr lang="en-US" sz="1500" b="1" dirty="0">
                  <a:solidFill>
                    <a:schemeClr val="bg1"/>
                  </a:solidFill>
                  <a:latin typeface="Segoe UI" panose="020B0502040204020203" pitchFamily="34" charset="0"/>
                  <a:ea typeface="Open Sans"/>
                  <a:cs typeface="Segoe UI" panose="020B0502040204020203" pitchFamily="34" charset="0"/>
                  <a:sym typeface="Open Sans"/>
                </a:rPr>
                <a:t>CARE</a:t>
              </a:r>
              <a:r>
                <a:rPr lang="en-US" sz="1500" b="1" spc="-150" dirty="0">
                  <a:solidFill>
                    <a:schemeClr val="bg1"/>
                  </a:solidFill>
                  <a:latin typeface="Segoe UI" panose="020B0502040204020203" pitchFamily="34" charset="0"/>
                  <a:ea typeface="Open Sans"/>
                  <a:cs typeface="Segoe UI" panose="020B0502040204020203" pitchFamily="34" charset="0"/>
                  <a:sym typeface="Open Sans"/>
                </a:rPr>
                <a:t> </a:t>
              </a:r>
              <a:r>
                <a:rPr lang="en-US" sz="1500" b="1" dirty="0">
                  <a:solidFill>
                    <a:schemeClr val="bg1"/>
                  </a:solidFill>
                  <a:latin typeface="Segoe UI" panose="020B0502040204020203" pitchFamily="34" charset="0"/>
                  <a:ea typeface="Open Sans"/>
                  <a:cs typeface="Segoe UI" panose="020B0502040204020203" pitchFamily="34" charset="0"/>
                  <a:sym typeface="Open Sans"/>
                </a:rPr>
                <a:t>Act</a:t>
              </a:r>
            </a:p>
          </p:txBody>
        </p:sp>
        <p:sp>
          <p:nvSpPr>
            <p:cNvPr id="175" name="Google Shape;39;p5">
              <a:extLst>
                <a:ext uri="{FF2B5EF4-FFF2-40B4-BE49-F238E27FC236}">
                  <a16:creationId xmlns:a16="http://schemas.microsoft.com/office/drawing/2014/main" id="{027FF37C-48B9-A9E9-7A36-CA2DB5BC3670}"/>
                </a:ext>
              </a:extLst>
            </p:cNvPr>
            <p:cNvSpPr txBox="1">
              <a:spLocks/>
            </p:cNvSpPr>
            <p:nvPr/>
          </p:nvSpPr>
          <p:spPr>
            <a:xfrm>
              <a:off x="782775" y="1066185"/>
              <a:ext cx="1315944" cy="396622"/>
            </a:xfrm>
            <a:prstGeom prst="rect">
              <a:avLst/>
            </a:prstGeom>
          </p:spPr>
          <p:txBody>
            <a:bodyPr spcFirstLastPara="1" vert="horz" wrap="square" lIns="85056" tIns="85056" rIns="85056" bIns="85056" rtlCol="0" anchor="t" anchorCtr="0">
              <a:noAutofit/>
            </a:bodyPr>
            <a:lstStyle>
              <a:lvl1pPr algn="ctr" defTabSz="162123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1064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>
                <a:lnSpc>
                  <a:spcPct val="100000"/>
                </a:lnSpc>
                <a:spcBef>
                  <a:spcPts val="0"/>
                </a:spcBef>
              </a:pPr>
              <a:r>
                <a:rPr lang="en-US" sz="1000" dirty="0">
                  <a:solidFill>
                    <a:schemeClr val="bg1"/>
                  </a:solidFill>
                  <a:latin typeface="Segoe UI" panose="020B0502040204020203" pitchFamily="34" charset="0"/>
                  <a:ea typeface="Open Sans"/>
                  <a:cs typeface="Segoe UI" panose="020B0502040204020203" pitchFamily="34" charset="0"/>
                  <a:sym typeface="Open Sans"/>
                </a:rPr>
                <a:t>A Self-Determined Path to Recovery</a:t>
              </a:r>
            </a:p>
          </p:txBody>
        </p:sp>
        <p:sp>
          <p:nvSpPr>
            <p:cNvPr id="176" name="TextBox 175">
              <a:extLst>
                <a:ext uri="{FF2B5EF4-FFF2-40B4-BE49-F238E27FC236}">
                  <a16:creationId xmlns:a16="http://schemas.microsoft.com/office/drawing/2014/main" id="{6FC36272-0D4F-D0E2-2F13-DEFB0F79406A}"/>
                </a:ext>
              </a:extLst>
            </p:cNvPr>
            <p:cNvSpPr txBox="1"/>
            <p:nvPr/>
          </p:nvSpPr>
          <p:spPr>
            <a:xfrm>
              <a:off x="764697" y="1752083"/>
              <a:ext cx="2410347" cy="22057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ts val="1000"/>
                </a:lnSpc>
              </a:pPr>
              <a:r>
                <a:rPr lang="en-US" sz="980" b="1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FIND SUPPORT IN </a:t>
              </a:r>
              <a:r>
                <a:rPr lang="en-US" sz="980" b="1" dirty="0">
                  <a:solidFill>
                    <a:srgbClr val="1A2844"/>
                  </a:solidFill>
                  <a:highlight>
                    <a:srgbClr val="FFFF00"/>
                  </a:highlight>
                  <a:latin typeface="Segoe UI" panose="020B0502040204020203" pitchFamily="34" charset="0"/>
                  <a:cs typeface="Segoe UI" panose="020B0502040204020203" pitchFamily="34" charset="0"/>
                </a:rPr>
                <a:t>&lt;COUNTY NAME&gt;</a:t>
              </a:r>
            </a:p>
          </p:txBody>
        </p:sp>
        <p:sp>
          <p:nvSpPr>
            <p:cNvPr id="177" name="TextBox 176">
              <a:extLst>
                <a:ext uri="{FF2B5EF4-FFF2-40B4-BE49-F238E27FC236}">
                  <a16:creationId xmlns:a16="http://schemas.microsoft.com/office/drawing/2014/main" id="{1C8DC768-2730-EECA-2BF5-790A1029246B}"/>
                </a:ext>
              </a:extLst>
            </p:cNvPr>
            <p:cNvSpPr txBox="1"/>
            <p:nvPr/>
          </p:nvSpPr>
          <p:spPr>
            <a:xfrm>
              <a:off x="761518" y="2084525"/>
              <a:ext cx="2007644" cy="22057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ts val="1020"/>
                </a:lnSpc>
              </a:pPr>
              <a:r>
                <a:rPr lang="en-US" sz="1000" dirty="0">
                  <a:solidFill>
                    <a:srgbClr val="1A2844"/>
                  </a:solidFill>
                  <a:highlight>
                    <a:srgbClr val="FFFF00"/>
                  </a:highlight>
                  <a:latin typeface="Segoe UI" panose="020B0502040204020203" pitchFamily="34" charset="0"/>
                  <a:cs typeface="Segoe UI" panose="020B0502040204020203" pitchFamily="34" charset="0"/>
                </a:rPr>
                <a:t>&lt;</a:t>
              </a:r>
              <a:r>
                <a:rPr lang="en-US" sz="1000" dirty="0" err="1">
                  <a:solidFill>
                    <a:srgbClr val="1A2844"/>
                  </a:solidFill>
                  <a:highlight>
                    <a:srgbClr val="FFFF00"/>
                  </a:highlight>
                  <a:latin typeface="Segoe UI" panose="020B0502040204020203" pitchFamily="34" charset="0"/>
                  <a:cs typeface="Segoe UI" panose="020B0502040204020203" pitchFamily="34" charset="0"/>
                </a:rPr>
                <a:t>websiteaddress</a:t>
              </a:r>
              <a:r>
                <a:rPr lang="en-US" sz="1000" dirty="0">
                  <a:solidFill>
                    <a:srgbClr val="1A2844"/>
                  </a:solidFill>
                  <a:highlight>
                    <a:srgbClr val="FFFF00"/>
                  </a:highlight>
                  <a:latin typeface="Segoe UI" panose="020B0502040204020203" pitchFamily="34" charset="0"/>
                  <a:cs typeface="Segoe UI" panose="020B0502040204020203" pitchFamily="34" charset="0"/>
                </a:rPr>
                <a:t>&gt;</a:t>
              </a:r>
            </a:p>
          </p:txBody>
        </p:sp>
        <p:sp>
          <p:nvSpPr>
            <p:cNvPr id="178" name="TextBox 177">
              <a:extLst>
                <a:ext uri="{FF2B5EF4-FFF2-40B4-BE49-F238E27FC236}">
                  <a16:creationId xmlns:a16="http://schemas.microsoft.com/office/drawing/2014/main" id="{3E6CD744-C8D7-B49A-28AE-2C3ACD5DE555}"/>
                </a:ext>
              </a:extLst>
            </p:cNvPr>
            <p:cNvSpPr txBox="1"/>
            <p:nvPr/>
          </p:nvSpPr>
          <p:spPr>
            <a:xfrm>
              <a:off x="761518" y="2268675"/>
              <a:ext cx="2007644" cy="22057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ts val="1020"/>
                </a:lnSpc>
              </a:pPr>
              <a:r>
                <a:rPr lang="en-US" sz="1000" dirty="0">
                  <a:solidFill>
                    <a:srgbClr val="1A2844"/>
                  </a:solidFill>
                  <a:highlight>
                    <a:srgbClr val="FFFF00"/>
                  </a:highlight>
                  <a:latin typeface="Segoe UI" panose="020B0502040204020203" pitchFamily="34" charset="0"/>
                  <a:cs typeface="Segoe UI" panose="020B0502040204020203" pitchFamily="34" charset="0"/>
                </a:rPr>
                <a:t>&lt;(555) 555-5555&gt;</a:t>
              </a:r>
            </a:p>
          </p:txBody>
        </p:sp>
        <p:sp>
          <p:nvSpPr>
            <p:cNvPr id="179" name="TextBox 178">
              <a:extLst>
                <a:ext uri="{FF2B5EF4-FFF2-40B4-BE49-F238E27FC236}">
                  <a16:creationId xmlns:a16="http://schemas.microsoft.com/office/drawing/2014/main" id="{2CB57F46-5DD2-53FC-5B5D-366A999EB14B}"/>
                </a:ext>
              </a:extLst>
            </p:cNvPr>
            <p:cNvSpPr txBox="1"/>
            <p:nvPr/>
          </p:nvSpPr>
          <p:spPr>
            <a:xfrm>
              <a:off x="2143170" y="802117"/>
              <a:ext cx="1736726" cy="37446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ts val="1100"/>
                </a:lnSpc>
              </a:pPr>
              <a:r>
                <a:rPr lang="en-US" sz="1020" b="1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Treatment</a:t>
              </a:r>
              <a:r>
                <a:rPr lang="en-US" sz="1020" b="1" spc="-150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,</a:t>
              </a:r>
              <a:r>
                <a:rPr lang="en-US" sz="1020" b="1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 housing</a:t>
              </a:r>
              <a:r>
                <a:rPr lang="en-US" sz="1020" b="1" spc="-150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,</a:t>
              </a:r>
              <a:r>
                <a:rPr lang="en-US" sz="1020" b="1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 and </a:t>
              </a:r>
              <a:r>
                <a:rPr lang="en-US" sz="1020" b="1" spc="-10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community support.</a:t>
              </a:r>
            </a:p>
          </p:txBody>
        </p:sp>
        <p:sp>
          <p:nvSpPr>
            <p:cNvPr id="180" name="TextBox 179">
              <a:extLst>
                <a:ext uri="{FF2B5EF4-FFF2-40B4-BE49-F238E27FC236}">
                  <a16:creationId xmlns:a16="http://schemas.microsoft.com/office/drawing/2014/main" id="{1C3C1FFE-F1E3-3D64-C712-2346423ABDE4}"/>
                </a:ext>
              </a:extLst>
            </p:cNvPr>
            <p:cNvSpPr txBox="1"/>
            <p:nvPr/>
          </p:nvSpPr>
          <p:spPr>
            <a:xfrm>
              <a:off x="2167703" y="1152864"/>
              <a:ext cx="1724891" cy="43858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ts val="920"/>
                </a:lnSpc>
              </a:pPr>
              <a:r>
                <a:rPr lang="en-US" sz="900" spc="-10" dirty="0">
                  <a:solidFill>
                    <a:srgbClr val="1F1D1E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The CARE Act connects eligible </a:t>
              </a:r>
              <a:r>
                <a:rPr lang="en-US" sz="900" spc="-20" dirty="0">
                  <a:solidFill>
                    <a:srgbClr val="1F1D1E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adults living with serious mental </a:t>
              </a:r>
              <a:r>
                <a:rPr lang="en-US" sz="900" spc="-10" dirty="0">
                  <a:solidFill>
                    <a:srgbClr val="1F1D1E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illness to essential services.</a:t>
              </a:r>
            </a:p>
          </p:txBody>
        </p:sp>
      </p:grpSp>
      <p:grpSp>
        <p:nvGrpSpPr>
          <p:cNvPr id="182" name="Group 181">
            <a:extLst>
              <a:ext uri="{FF2B5EF4-FFF2-40B4-BE49-F238E27FC236}">
                <a16:creationId xmlns:a16="http://schemas.microsoft.com/office/drawing/2014/main" id="{A7D2AE91-B5A0-6838-7C3E-909DACDE343B}"/>
              </a:ext>
            </a:extLst>
          </p:cNvPr>
          <p:cNvGrpSpPr/>
          <p:nvPr/>
        </p:nvGrpSpPr>
        <p:grpSpPr>
          <a:xfrm>
            <a:off x="3886439" y="5836897"/>
            <a:ext cx="3206750" cy="1828801"/>
            <a:chOff x="685844" y="728961"/>
            <a:chExt cx="3206750" cy="1828801"/>
          </a:xfrm>
        </p:grpSpPr>
        <p:sp>
          <p:nvSpPr>
            <p:cNvPr id="183" name="Rectangle 182">
              <a:extLst>
                <a:ext uri="{FF2B5EF4-FFF2-40B4-BE49-F238E27FC236}">
                  <a16:creationId xmlns:a16="http://schemas.microsoft.com/office/drawing/2014/main" id="{AD234C5F-3F9D-3C2D-1587-7AC75E1C9331}"/>
                </a:ext>
              </a:extLst>
            </p:cNvPr>
            <p:cNvSpPr/>
            <p:nvPr/>
          </p:nvSpPr>
          <p:spPr>
            <a:xfrm>
              <a:off x="685844" y="728962"/>
              <a:ext cx="3200400" cy="1828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931"/>
            </a:p>
          </p:txBody>
        </p:sp>
        <p:sp>
          <p:nvSpPr>
            <p:cNvPr id="184" name="Rectangle 183">
              <a:extLst>
                <a:ext uri="{FF2B5EF4-FFF2-40B4-BE49-F238E27FC236}">
                  <a16:creationId xmlns:a16="http://schemas.microsoft.com/office/drawing/2014/main" id="{5F250B0C-290D-F770-CFA4-B142D31D2944}"/>
                </a:ext>
              </a:extLst>
            </p:cNvPr>
            <p:cNvSpPr/>
            <p:nvPr/>
          </p:nvSpPr>
          <p:spPr>
            <a:xfrm>
              <a:off x="685844" y="728962"/>
              <a:ext cx="1492249" cy="892175"/>
            </a:xfrm>
            <a:prstGeom prst="rect">
              <a:avLst/>
            </a:prstGeom>
            <a:solidFill>
              <a:srgbClr val="16315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931" dirty="0"/>
            </a:p>
          </p:txBody>
        </p:sp>
        <p:sp>
          <p:nvSpPr>
            <p:cNvPr id="185" name="Rectangle 184">
              <a:extLst>
                <a:ext uri="{FF2B5EF4-FFF2-40B4-BE49-F238E27FC236}">
                  <a16:creationId xmlns:a16="http://schemas.microsoft.com/office/drawing/2014/main" id="{94D58B49-5764-7A0F-7FE8-BCBE433EFBAD}"/>
                </a:ext>
              </a:extLst>
            </p:cNvPr>
            <p:cNvSpPr/>
            <p:nvPr/>
          </p:nvSpPr>
          <p:spPr>
            <a:xfrm>
              <a:off x="2175413" y="728961"/>
              <a:ext cx="1710831" cy="892175"/>
            </a:xfrm>
            <a:prstGeom prst="rect">
              <a:avLst/>
            </a:prstGeom>
            <a:solidFill>
              <a:srgbClr val="9FD4C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931" dirty="0">
                <a:solidFill>
                  <a:srgbClr val="40B5B1"/>
                </a:solidFill>
              </a:endParaRPr>
            </a:p>
          </p:txBody>
        </p:sp>
        <p:sp>
          <p:nvSpPr>
            <p:cNvPr id="186" name="Google Shape;38;p5">
              <a:extLst>
                <a:ext uri="{FF2B5EF4-FFF2-40B4-BE49-F238E27FC236}">
                  <a16:creationId xmlns:a16="http://schemas.microsoft.com/office/drawing/2014/main" id="{5F01BA79-2F1C-B20C-F57A-A2153DC4B0B4}"/>
                </a:ext>
              </a:extLst>
            </p:cNvPr>
            <p:cNvSpPr txBox="1">
              <a:spLocks/>
            </p:cNvSpPr>
            <p:nvPr/>
          </p:nvSpPr>
          <p:spPr>
            <a:xfrm>
              <a:off x="782780" y="831455"/>
              <a:ext cx="1384924" cy="726942"/>
            </a:xfrm>
            <a:prstGeom prst="rect">
              <a:avLst/>
            </a:prstGeom>
          </p:spPr>
          <p:txBody>
            <a:bodyPr spcFirstLastPara="1" vert="horz" wrap="square" lIns="85056" tIns="85056" rIns="85056" bIns="85056" rtlCol="0" anchor="t" anchorCtr="0">
              <a:noAutofit/>
            </a:bodyPr>
            <a:lstStyle>
              <a:lvl1pPr algn="ctr" defTabSz="162123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1064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>
                <a:spcBef>
                  <a:spcPts val="0"/>
                </a:spcBef>
              </a:pPr>
              <a:r>
                <a:rPr lang="en-US" sz="1500" b="1" dirty="0">
                  <a:solidFill>
                    <a:schemeClr val="bg1"/>
                  </a:solidFill>
                  <a:latin typeface="Segoe UI" panose="020B0502040204020203" pitchFamily="34" charset="0"/>
                  <a:ea typeface="Open Sans"/>
                  <a:cs typeface="Segoe UI" panose="020B0502040204020203" pitchFamily="34" charset="0"/>
                  <a:sym typeface="Open Sans"/>
                </a:rPr>
                <a:t>The</a:t>
              </a:r>
              <a:r>
                <a:rPr lang="en-US" sz="1750" b="1" spc="-150" dirty="0">
                  <a:solidFill>
                    <a:schemeClr val="bg1"/>
                  </a:solidFill>
                  <a:latin typeface="Segoe UI" panose="020B0502040204020203" pitchFamily="34" charset="0"/>
                  <a:ea typeface="Open Sans"/>
                  <a:cs typeface="Segoe UI" panose="020B0502040204020203" pitchFamily="34" charset="0"/>
                  <a:sym typeface="Open Sans"/>
                </a:rPr>
                <a:t> </a:t>
              </a:r>
              <a:r>
                <a:rPr lang="en-US" sz="1500" b="1" dirty="0">
                  <a:solidFill>
                    <a:schemeClr val="bg1"/>
                  </a:solidFill>
                  <a:latin typeface="Segoe UI" panose="020B0502040204020203" pitchFamily="34" charset="0"/>
                  <a:ea typeface="Open Sans"/>
                  <a:cs typeface="Segoe UI" panose="020B0502040204020203" pitchFamily="34" charset="0"/>
                  <a:sym typeface="Open Sans"/>
                </a:rPr>
                <a:t>CARE</a:t>
              </a:r>
              <a:r>
                <a:rPr lang="en-US" sz="1500" b="1" spc="-150" dirty="0">
                  <a:solidFill>
                    <a:schemeClr val="bg1"/>
                  </a:solidFill>
                  <a:latin typeface="Segoe UI" panose="020B0502040204020203" pitchFamily="34" charset="0"/>
                  <a:ea typeface="Open Sans"/>
                  <a:cs typeface="Segoe UI" panose="020B0502040204020203" pitchFamily="34" charset="0"/>
                  <a:sym typeface="Open Sans"/>
                </a:rPr>
                <a:t> </a:t>
              </a:r>
              <a:r>
                <a:rPr lang="en-US" sz="1500" b="1" dirty="0">
                  <a:solidFill>
                    <a:schemeClr val="bg1"/>
                  </a:solidFill>
                  <a:latin typeface="Segoe UI" panose="020B0502040204020203" pitchFamily="34" charset="0"/>
                  <a:ea typeface="Open Sans"/>
                  <a:cs typeface="Segoe UI" panose="020B0502040204020203" pitchFamily="34" charset="0"/>
                  <a:sym typeface="Open Sans"/>
                </a:rPr>
                <a:t>Act</a:t>
              </a:r>
            </a:p>
          </p:txBody>
        </p:sp>
        <p:sp>
          <p:nvSpPr>
            <p:cNvPr id="187" name="Google Shape;39;p5">
              <a:extLst>
                <a:ext uri="{FF2B5EF4-FFF2-40B4-BE49-F238E27FC236}">
                  <a16:creationId xmlns:a16="http://schemas.microsoft.com/office/drawing/2014/main" id="{C437A5F2-7683-68DC-3421-6DEC00208758}"/>
                </a:ext>
              </a:extLst>
            </p:cNvPr>
            <p:cNvSpPr txBox="1">
              <a:spLocks/>
            </p:cNvSpPr>
            <p:nvPr/>
          </p:nvSpPr>
          <p:spPr>
            <a:xfrm>
              <a:off x="782775" y="1066185"/>
              <a:ext cx="1315944" cy="396622"/>
            </a:xfrm>
            <a:prstGeom prst="rect">
              <a:avLst/>
            </a:prstGeom>
          </p:spPr>
          <p:txBody>
            <a:bodyPr spcFirstLastPara="1" vert="horz" wrap="square" lIns="85056" tIns="85056" rIns="85056" bIns="85056" rtlCol="0" anchor="t" anchorCtr="0">
              <a:noAutofit/>
            </a:bodyPr>
            <a:lstStyle>
              <a:lvl1pPr algn="ctr" defTabSz="162123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1064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>
                <a:lnSpc>
                  <a:spcPct val="100000"/>
                </a:lnSpc>
                <a:spcBef>
                  <a:spcPts val="0"/>
                </a:spcBef>
              </a:pPr>
              <a:r>
                <a:rPr lang="en-US" sz="1000" dirty="0">
                  <a:solidFill>
                    <a:schemeClr val="bg1"/>
                  </a:solidFill>
                  <a:latin typeface="Segoe UI" panose="020B0502040204020203" pitchFamily="34" charset="0"/>
                  <a:ea typeface="Open Sans"/>
                  <a:cs typeface="Segoe UI" panose="020B0502040204020203" pitchFamily="34" charset="0"/>
                  <a:sym typeface="Open Sans"/>
                </a:rPr>
                <a:t>A Self-Determined Path to Recovery</a:t>
              </a:r>
            </a:p>
          </p:txBody>
        </p:sp>
        <p:sp>
          <p:nvSpPr>
            <p:cNvPr id="188" name="TextBox 187">
              <a:extLst>
                <a:ext uri="{FF2B5EF4-FFF2-40B4-BE49-F238E27FC236}">
                  <a16:creationId xmlns:a16="http://schemas.microsoft.com/office/drawing/2014/main" id="{7D459E40-9029-6A56-E8CD-A8E7D0DFD719}"/>
                </a:ext>
              </a:extLst>
            </p:cNvPr>
            <p:cNvSpPr txBox="1"/>
            <p:nvPr/>
          </p:nvSpPr>
          <p:spPr>
            <a:xfrm>
              <a:off x="764697" y="1752083"/>
              <a:ext cx="2410347" cy="22057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ts val="1000"/>
                </a:lnSpc>
              </a:pPr>
              <a:r>
                <a:rPr lang="en-US" sz="980" b="1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FIND SUPPORT IN </a:t>
              </a:r>
              <a:r>
                <a:rPr lang="en-US" sz="980" b="1" dirty="0">
                  <a:solidFill>
                    <a:srgbClr val="1A2844"/>
                  </a:solidFill>
                  <a:highlight>
                    <a:srgbClr val="FFFF00"/>
                  </a:highlight>
                  <a:latin typeface="Segoe UI" panose="020B0502040204020203" pitchFamily="34" charset="0"/>
                  <a:cs typeface="Segoe UI" panose="020B0502040204020203" pitchFamily="34" charset="0"/>
                </a:rPr>
                <a:t>&lt;COUNTY NAME&gt;</a:t>
              </a:r>
            </a:p>
          </p:txBody>
        </p:sp>
        <p:sp>
          <p:nvSpPr>
            <p:cNvPr id="189" name="TextBox 188">
              <a:extLst>
                <a:ext uri="{FF2B5EF4-FFF2-40B4-BE49-F238E27FC236}">
                  <a16:creationId xmlns:a16="http://schemas.microsoft.com/office/drawing/2014/main" id="{CD5EC20E-CC54-6EEF-9BB5-3C0C103AC3DA}"/>
                </a:ext>
              </a:extLst>
            </p:cNvPr>
            <p:cNvSpPr txBox="1"/>
            <p:nvPr/>
          </p:nvSpPr>
          <p:spPr>
            <a:xfrm>
              <a:off x="761518" y="2084525"/>
              <a:ext cx="2007644" cy="22057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ts val="1020"/>
                </a:lnSpc>
              </a:pPr>
              <a:r>
                <a:rPr lang="en-US" sz="1000" dirty="0">
                  <a:solidFill>
                    <a:srgbClr val="1A2844"/>
                  </a:solidFill>
                  <a:highlight>
                    <a:srgbClr val="FFFF00"/>
                  </a:highlight>
                  <a:latin typeface="Segoe UI" panose="020B0502040204020203" pitchFamily="34" charset="0"/>
                  <a:cs typeface="Segoe UI" panose="020B0502040204020203" pitchFamily="34" charset="0"/>
                </a:rPr>
                <a:t>&lt;</a:t>
              </a:r>
              <a:r>
                <a:rPr lang="en-US" sz="1000" dirty="0" err="1">
                  <a:solidFill>
                    <a:srgbClr val="1A2844"/>
                  </a:solidFill>
                  <a:highlight>
                    <a:srgbClr val="FFFF00"/>
                  </a:highlight>
                  <a:latin typeface="Segoe UI" panose="020B0502040204020203" pitchFamily="34" charset="0"/>
                  <a:cs typeface="Segoe UI" panose="020B0502040204020203" pitchFamily="34" charset="0"/>
                </a:rPr>
                <a:t>websiteaddress</a:t>
              </a:r>
              <a:r>
                <a:rPr lang="en-US" sz="1000" dirty="0">
                  <a:solidFill>
                    <a:srgbClr val="1A2844"/>
                  </a:solidFill>
                  <a:highlight>
                    <a:srgbClr val="FFFF00"/>
                  </a:highlight>
                  <a:latin typeface="Segoe UI" panose="020B0502040204020203" pitchFamily="34" charset="0"/>
                  <a:cs typeface="Segoe UI" panose="020B0502040204020203" pitchFamily="34" charset="0"/>
                </a:rPr>
                <a:t>&gt;</a:t>
              </a:r>
            </a:p>
          </p:txBody>
        </p:sp>
        <p:sp>
          <p:nvSpPr>
            <p:cNvPr id="190" name="TextBox 189">
              <a:extLst>
                <a:ext uri="{FF2B5EF4-FFF2-40B4-BE49-F238E27FC236}">
                  <a16:creationId xmlns:a16="http://schemas.microsoft.com/office/drawing/2014/main" id="{5FA470B0-DBFA-0135-AEBD-48A32735E4E5}"/>
                </a:ext>
              </a:extLst>
            </p:cNvPr>
            <p:cNvSpPr txBox="1"/>
            <p:nvPr/>
          </p:nvSpPr>
          <p:spPr>
            <a:xfrm>
              <a:off x="761518" y="2268675"/>
              <a:ext cx="2007644" cy="22057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ts val="1020"/>
                </a:lnSpc>
              </a:pPr>
              <a:r>
                <a:rPr lang="en-US" sz="1000" dirty="0">
                  <a:solidFill>
                    <a:srgbClr val="1A2844"/>
                  </a:solidFill>
                  <a:highlight>
                    <a:srgbClr val="FFFF00"/>
                  </a:highlight>
                  <a:latin typeface="Segoe UI" panose="020B0502040204020203" pitchFamily="34" charset="0"/>
                  <a:cs typeface="Segoe UI" panose="020B0502040204020203" pitchFamily="34" charset="0"/>
                </a:rPr>
                <a:t>&lt;(555) 555-5555&gt;</a:t>
              </a:r>
            </a:p>
          </p:txBody>
        </p:sp>
        <p:sp>
          <p:nvSpPr>
            <p:cNvPr id="191" name="TextBox 190">
              <a:extLst>
                <a:ext uri="{FF2B5EF4-FFF2-40B4-BE49-F238E27FC236}">
                  <a16:creationId xmlns:a16="http://schemas.microsoft.com/office/drawing/2014/main" id="{02F89B39-ADDE-CF82-953B-A89CA459C8B5}"/>
                </a:ext>
              </a:extLst>
            </p:cNvPr>
            <p:cNvSpPr txBox="1"/>
            <p:nvPr/>
          </p:nvSpPr>
          <p:spPr>
            <a:xfrm>
              <a:off x="2143170" y="802117"/>
              <a:ext cx="1736726" cy="37446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ts val="1100"/>
                </a:lnSpc>
              </a:pPr>
              <a:r>
                <a:rPr lang="en-US" sz="1020" b="1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Treatment</a:t>
              </a:r>
              <a:r>
                <a:rPr lang="en-US" sz="1020" b="1" spc="-150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,</a:t>
              </a:r>
              <a:r>
                <a:rPr lang="en-US" sz="1020" b="1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 housing</a:t>
              </a:r>
              <a:r>
                <a:rPr lang="en-US" sz="1020" b="1" spc="-150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,</a:t>
              </a:r>
              <a:r>
                <a:rPr lang="en-US" sz="1020" b="1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 and </a:t>
              </a:r>
              <a:r>
                <a:rPr lang="en-US" sz="1020" b="1" spc="-10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community support.</a:t>
              </a:r>
            </a:p>
          </p:txBody>
        </p:sp>
        <p:sp>
          <p:nvSpPr>
            <p:cNvPr id="192" name="TextBox 191">
              <a:extLst>
                <a:ext uri="{FF2B5EF4-FFF2-40B4-BE49-F238E27FC236}">
                  <a16:creationId xmlns:a16="http://schemas.microsoft.com/office/drawing/2014/main" id="{81E5432C-3F2E-E696-9960-192C1AE8E908}"/>
                </a:ext>
              </a:extLst>
            </p:cNvPr>
            <p:cNvSpPr txBox="1"/>
            <p:nvPr/>
          </p:nvSpPr>
          <p:spPr>
            <a:xfrm>
              <a:off x="2167703" y="1152864"/>
              <a:ext cx="1724891" cy="43858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ts val="920"/>
                </a:lnSpc>
              </a:pPr>
              <a:r>
                <a:rPr lang="en-US" sz="900" spc="-10" dirty="0">
                  <a:solidFill>
                    <a:srgbClr val="1F1D1E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The CARE Act connects eligible </a:t>
              </a:r>
              <a:r>
                <a:rPr lang="en-US" sz="900" spc="-20" dirty="0">
                  <a:solidFill>
                    <a:srgbClr val="1F1D1E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adults living with serious mental </a:t>
              </a:r>
              <a:r>
                <a:rPr lang="en-US" sz="900" spc="-10" dirty="0">
                  <a:solidFill>
                    <a:srgbClr val="1F1D1E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illness to essential services.</a:t>
              </a:r>
            </a:p>
          </p:txBody>
        </p:sp>
      </p:grpSp>
      <p:grpSp>
        <p:nvGrpSpPr>
          <p:cNvPr id="194" name="Group 193">
            <a:extLst>
              <a:ext uri="{FF2B5EF4-FFF2-40B4-BE49-F238E27FC236}">
                <a16:creationId xmlns:a16="http://schemas.microsoft.com/office/drawing/2014/main" id="{63EBBA02-F002-5225-BC9A-D0845CE18B86}"/>
              </a:ext>
            </a:extLst>
          </p:cNvPr>
          <p:cNvGrpSpPr/>
          <p:nvPr/>
        </p:nvGrpSpPr>
        <p:grpSpPr>
          <a:xfrm>
            <a:off x="686083" y="5836897"/>
            <a:ext cx="3206750" cy="1828801"/>
            <a:chOff x="685844" y="728961"/>
            <a:chExt cx="3206750" cy="1828801"/>
          </a:xfrm>
        </p:grpSpPr>
        <p:sp>
          <p:nvSpPr>
            <p:cNvPr id="195" name="Rectangle 194">
              <a:extLst>
                <a:ext uri="{FF2B5EF4-FFF2-40B4-BE49-F238E27FC236}">
                  <a16:creationId xmlns:a16="http://schemas.microsoft.com/office/drawing/2014/main" id="{86F4FC2A-3060-56BA-1CBF-86A9C2EE88E0}"/>
                </a:ext>
              </a:extLst>
            </p:cNvPr>
            <p:cNvSpPr/>
            <p:nvPr/>
          </p:nvSpPr>
          <p:spPr>
            <a:xfrm>
              <a:off x="685844" y="728962"/>
              <a:ext cx="3200400" cy="1828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931"/>
            </a:p>
          </p:txBody>
        </p:sp>
        <p:sp>
          <p:nvSpPr>
            <p:cNvPr id="196" name="Rectangle 195">
              <a:extLst>
                <a:ext uri="{FF2B5EF4-FFF2-40B4-BE49-F238E27FC236}">
                  <a16:creationId xmlns:a16="http://schemas.microsoft.com/office/drawing/2014/main" id="{C05B0F91-D4AE-5B42-E4CF-80A913BB40A4}"/>
                </a:ext>
              </a:extLst>
            </p:cNvPr>
            <p:cNvSpPr/>
            <p:nvPr/>
          </p:nvSpPr>
          <p:spPr>
            <a:xfrm>
              <a:off x="685844" y="728962"/>
              <a:ext cx="1492249" cy="892175"/>
            </a:xfrm>
            <a:prstGeom prst="rect">
              <a:avLst/>
            </a:prstGeom>
            <a:solidFill>
              <a:srgbClr val="16315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931"/>
            </a:p>
          </p:txBody>
        </p:sp>
        <p:sp>
          <p:nvSpPr>
            <p:cNvPr id="197" name="Rectangle 196">
              <a:extLst>
                <a:ext uri="{FF2B5EF4-FFF2-40B4-BE49-F238E27FC236}">
                  <a16:creationId xmlns:a16="http://schemas.microsoft.com/office/drawing/2014/main" id="{981AD6FC-183B-5939-19EE-FDC7F1C5B0DD}"/>
                </a:ext>
              </a:extLst>
            </p:cNvPr>
            <p:cNvSpPr/>
            <p:nvPr/>
          </p:nvSpPr>
          <p:spPr>
            <a:xfrm>
              <a:off x="2175413" y="728961"/>
              <a:ext cx="1710831" cy="892175"/>
            </a:xfrm>
            <a:prstGeom prst="rect">
              <a:avLst/>
            </a:prstGeom>
            <a:solidFill>
              <a:srgbClr val="9FD4C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931" dirty="0">
                <a:solidFill>
                  <a:srgbClr val="40B5B1"/>
                </a:solidFill>
              </a:endParaRPr>
            </a:p>
          </p:txBody>
        </p:sp>
        <p:sp>
          <p:nvSpPr>
            <p:cNvPr id="198" name="Google Shape;38;p5">
              <a:extLst>
                <a:ext uri="{FF2B5EF4-FFF2-40B4-BE49-F238E27FC236}">
                  <a16:creationId xmlns:a16="http://schemas.microsoft.com/office/drawing/2014/main" id="{23C46A42-9801-EEC7-62E0-071E2ED052A1}"/>
                </a:ext>
              </a:extLst>
            </p:cNvPr>
            <p:cNvSpPr txBox="1">
              <a:spLocks/>
            </p:cNvSpPr>
            <p:nvPr/>
          </p:nvSpPr>
          <p:spPr>
            <a:xfrm>
              <a:off x="782780" y="831455"/>
              <a:ext cx="1384924" cy="726942"/>
            </a:xfrm>
            <a:prstGeom prst="rect">
              <a:avLst/>
            </a:prstGeom>
          </p:spPr>
          <p:txBody>
            <a:bodyPr spcFirstLastPara="1" vert="horz" wrap="square" lIns="85056" tIns="85056" rIns="85056" bIns="85056" rtlCol="0" anchor="t" anchorCtr="0">
              <a:noAutofit/>
            </a:bodyPr>
            <a:lstStyle>
              <a:lvl1pPr algn="ctr" defTabSz="162123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1064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>
                <a:spcBef>
                  <a:spcPts val="0"/>
                </a:spcBef>
              </a:pPr>
              <a:r>
                <a:rPr lang="en-US" sz="1500" b="1" dirty="0">
                  <a:solidFill>
                    <a:schemeClr val="bg1"/>
                  </a:solidFill>
                  <a:latin typeface="Segoe UI" panose="020B0502040204020203" pitchFamily="34" charset="0"/>
                  <a:ea typeface="Open Sans"/>
                  <a:cs typeface="Segoe UI" panose="020B0502040204020203" pitchFamily="34" charset="0"/>
                  <a:sym typeface="Open Sans"/>
                </a:rPr>
                <a:t>The</a:t>
              </a:r>
              <a:r>
                <a:rPr lang="en-US" sz="1750" b="1" spc="-150" dirty="0">
                  <a:solidFill>
                    <a:schemeClr val="bg1"/>
                  </a:solidFill>
                  <a:latin typeface="Segoe UI" panose="020B0502040204020203" pitchFamily="34" charset="0"/>
                  <a:ea typeface="Open Sans"/>
                  <a:cs typeface="Segoe UI" panose="020B0502040204020203" pitchFamily="34" charset="0"/>
                  <a:sym typeface="Open Sans"/>
                </a:rPr>
                <a:t> </a:t>
              </a:r>
              <a:r>
                <a:rPr lang="en-US" sz="1500" b="1" dirty="0">
                  <a:solidFill>
                    <a:schemeClr val="bg1"/>
                  </a:solidFill>
                  <a:latin typeface="Segoe UI" panose="020B0502040204020203" pitchFamily="34" charset="0"/>
                  <a:ea typeface="Open Sans"/>
                  <a:cs typeface="Segoe UI" panose="020B0502040204020203" pitchFamily="34" charset="0"/>
                  <a:sym typeface="Open Sans"/>
                </a:rPr>
                <a:t>CARE</a:t>
              </a:r>
              <a:r>
                <a:rPr lang="en-US" sz="1500" b="1" spc="-150" dirty="0">
                  <a:solidFill>
                    <a:schemeClr val="bg1"/>
                  </a:solidFill>
                  <a:latin typeface="Segoe UI" panose="020B0502040204020203" pitchFamily="34" charset="0"/>
                  <a:ea typeface="Open Sans"/>
                  <a:cs typeface="Segoe UI" panose="020B0502040204020203" pitchFamily="34" charset="0"/>
                  <a:sym typeface="Open Sans"/>
                </a:rPr>
                <a:t> </a:t>
              </a:r>
              <a:r>
                <a:rPr lang="en-US" sz="1500" b="1" dirty="0">
                  <a:solidFill>
                    <a:schemeClr val="bg1"/>
                  </a:solidFill>
                  <a:latin typeface="Segoe UI" panose="020B0502040204020203" pitchFamily="34" charset="0"/>
                  <a:ea typeface="Open Sans"/>
                  <a:cs typeface="Segoe UI" panose="020B0502040204020203" pitchFamily="34" charset="0"/>
                  <a:sym typeface="Open Sans"/>
                </a:rPr>
                <a:t>Act</a:t>
              </a:r>
            </a:p>
          </p:txBody>
        </p:sp>
        <p:sp>
          <p:nvSpPr>
            <p:cNvPr id="199" name="Google Shape;39;p5">
              <a:extLst>
                <a:ext uri="{FF2B5EF4-FFF2-40B4-BE49-F238E27FC236}">
                  <a16:creationId xmlns:a16="http://schemas.microsoft.com/office/drawing/2014/main" id="{9EAC2F53-18E2-3266-EDE1-56E8F27A64B3}"/>
                </a:ext>
              </a:extLst>
            </p:cNvPr>
            <p:cNvSpPr txBox="1">
              <a:spLocks/>
            </p:cNvSpPr>
            <p:nvPr/>
          </p:nvSpPr>
          <p:spPr>
            <a:xfrm>
              <a:off x="782775" y="1066185"/>
              <a:ext cx="1315944" cy="396622"/>
            </a:xfrm>
            <a:prstGeom prst="rect">
              <a:avLst/>
            </a:prstGeom>
          </p:spPr>
          <p:txBody>
            <a:bodyPr spcFirstLastPara="1" vert="horz" wrap="square" lIns="85056" tIns="85056" rIns="85056" bIns="85056" rtlCol="0" anchor="t" anchorCtr="0">
              <a:noAutofit/>
            </a:bodyPr>
            <a:lstStyle>
              <a:lvl1pPr algn="ctr" defTabSz="162123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1064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>
                <a:lnSpc>
                  <a:spcPct val="100000"/>
                </a:lnSpc>
                <a:spcBef>
                  <a:spcPts val="0"/>
                </a:spcBef>
              </a:pPr>
              <a:r>
                <a:rPr lang="en-US" sz="1000" dirty="0">
                  <a:solidFill>
                    <a:schemeClr val="bg1"/>
                  </a:solidFill>
                  <a:latin typeface="Segoe UI" panose="020B0502040204020203" pitchFamily="34" charset="0"/>
                  <a:ea typeface="Open Sans"/>
                  <a:cs typeface="Segoe UI" panose="020B0502040204020203" pitchFamily="34" charset="0"/>
                  <a:sym typeface="Open Sans"/>
                </a:rPr>
                <a:t>A Self-Determined Path to Recovery</a:t>
              </a:r>
            </a:p>
          </p:txBody>
        </p:sp>
        <p:sp>
          <p:nvSpPr>
            <p:cNvPr id="200" name="TextBox 199">
              <a:extLst>
                <a:ext uri="{FF2B5EF4-FFF2-40B4-BE49-F238E27FC236}">
                  <a16:creationId xmlns:a16="http://schemas.microsoft.com/office/drawing/2014/main" id="{C418129A-89D5-C3DF-EEC8-6B280CFA5EFF}"/>
                </a:ext>
              </a:extLst>
            </p:cNvPr>
            <p:cNvSpPr txBox="1"/>
            <p:nvPr/>
          </p:nvSpPr>
          <p:spPr>
            <a:xfrm>
              <a:off x="764697" y="1752083"/>
              <a:ext cx="2410347" cy="22057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ts val="1000"/>
                </a:lnSpc>
              </a:pPr>
              <a:r>
                <a:rPr lang="en-US" sz="980" b="1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FIND SUPPORT IN </a:t>
              </a:r>
              <a:r>
                <a:rPr lang="en-US" sz="980" b="1" dirty="0">
                  <a:solidFill>
                    <a:srgbClr val="1A2844"/>
                  </a:solidFill>
                  <a:highlight>
                    <a:srgbClr val="FFFF00"/>
                  </a:highlight>
                  <a:latin typeface="Segoe UI" panose="020B0502040204020203" pitchFamily="34" charset="0"/>
                  <a:cs typeface="Segoe UI" panose="020B0502040204020203" pitchFamily="34" charset="0"/>
                </a:rPr>
                <a:t>&lt;COUNTY NAME&gt;</a:t>
              </a:r>
            </a:p>
          </p:txBody>
        </p:sp>
        <p:sp>
          <p:nvSpPr>
            <p:cNvPr id="201" name="TextBox 200">
              <a:extLst>
                <a:ext uri="{FF2B5EF4-FFF2-40B4-BE49-F238E27FC236}">
                  <a16:creationId xmlns:a16="http://schemas.microsoft.com/office/drawing/2014/main" id="{43A360A3-0EFF-B660-5D46-B3817BC3EBB4}"/>
                </a:ext>
              </a:extLst>
            </p:cNvPr>
            <p:cNvSpPr txBox="1"/>
            <p:nvPr/>
          </p:nvSpPr>
          <p:spPr>
            <a:xfrm>
              <a:off x="761518" y="2084525"/>
              <a:ext cx="2007644" cy="22057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ts val="1020"/>
                </a:lnSpc>
              </a:pPr>
              <a:r>
                <a:rPr lang="en-US" sz="1000" dirty="0">
                  <a:solidFill>
                    <a:srgbClr val="1A2844"/>
                  </a:solidFill>
                  <a:highlight>
                    <a:srgbClr val="FFFF00"/>
                  </a:highlight>
                  <a:latin typeface="Segoe UI" panose="020B0502040204020203" pitchFamily="34" charset="0"/>
                  <a:cs typeface="Segoe UI" panose="020B0502040204020203" pitchFamily="34" charset="0"/>
                </a:rPr>
                <a:t>&lt;</a:t>
              </a:r>
              <a:r>
                <a:rPr lang="en-US" sz="1000" dirty="0" err="1">
                  <a:solidFill>
                    <a:srgbClr val="1A2844"/>
                  </a:solidFill>
                  <a:highlight>
                    <a:srgbClr val="FFFF00"/>
                  </a:highlight>
                  <a:latin typeface="Segoe UI" panose="020B0502040204020203" pitchFamily="34" charset="0"/>
                  <a:cs typeface="Segoe UI" panose="020B0502040204020203" pitchFamily="34" charset="0"/>
                </a:rPr>
                <a:t>websiteaddress</a:t>
              </a:r>
              <a:r>
                <a:rPr lang="en-US" sz="1000" dirty="0">
                  <a:solidFill>
                    <a:srgbClr val="1A2844"/>
                  </a:solidFill>
                  <a:highlight>
                    <a:srgbClr val="FFFF00"/>
                  </a:highlight>
                  <a:latin typeface="Segoe UI" panose="020B0502040204020203" pitchFamily="34" charset="0"/>
                  <a:cs typeface="Segoe UI" panose="020B0502040204020203" pitchFamily="34" charset="0"/>
                </a:rPr>
                <a:t>&gt;</a:t>
              </a:r>
            </a:p>
          </p:txBody>
        </p:sp>
        <p:sp>
          <p:nvSpPr>
            <p:cNvPr id="202" name="TextBox 201">
              <a:extLst>
                <a:ext uri="{FF2B5EF4-FFF2-40B4-BE49-F238E27FC236}">
                  <a16:creationId xmlns:a16="http://schemas.microsoft.com/office/drawing/2014/main" id="{96E6C40F-6495-461B-EF0B-9AA3985CE0CC}"/>
                </a:ext>
              </a:extLst>
            </p:cNvPr>
            <p:cNvSpPr txBox="1"/>
            <p:nvPr/>
          </p:nvSpPr>
          <p:spPr>
            <a:xfrm>
              <a:off x="761518" y="2268675"/>
              <a:ext cx="2007644" cy="22057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ts val="1020"/>
                </a:lnSpc>
              </a:pPr>
              <a:r>
                <a:rPr lang="en-US" sz="1000" dirty="0">
                  <a:solidFill>
                    <a:srgbClr val="1A2844"/>
                  </a:solidFill>
                  <a:highlight>
                    <a:srgbClr val="FFFF00"/>
                  </a:highlight>
                  <a:latin typeface="Segoe UI" panose="020B0502040204020203" pitchFamily="34" charset="0"/>
                  <a:cs typeface="Segoe UI" panose="020B0502040204020203" pitchFamily="34" charset="0"/>
                </a:rPr>
                <a:t>&lt;(555) 555-5555&gt;</a:t>
              </a:r>
            </a:p>
          </p:txBody>
        </p:sp>
        <p:sp>
          <p:nvSpPr>
            <p:cNvPr id="203" name="TextBox 202">
              <a:extLst>
                <a:ext uri="{FF2B5EF4-FFF2-40B4-BE49-F238E27FC236}">
                  <a16:creationId xmlns:a16="http://schemas.microsoft.com/office/drawing/2014/main" id="{E047BEBB-B7AC-F4D6-A42C-C03B7E315C11}"/>
                </a:ext>
              </a:extLst>
            </p:cNvPr>
            <p:cNvSpPr txBox="1"/>
            <p:nvPr/>
          </p:nvSpPr>
          <p:spPr>
            <a:xfrm>
              <a:off x="2143170" y="802117"/>
              <a:ext cx="1736726" cy="37446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ts val="1100"/>
                </a:lnSpc>
              </a:pPr>
              <a:r>
                <a:rPr lang="en-US" sz="1020" b="1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Treatment</a:t>
              </a:r>
              <a:r>
                <a:rPr lang="en-US" sz="1020" b="1" spc="-150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,</a:t>
              </a:r>
              <a:r>
                <a:rPr lang="en-US" sz="1020" b="1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 housing</a:t>
              </a:r>
              <a:r>
                <a:rPr lang="en-US" sz="1020" b="1" spc="-150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,</a:t>
              </a:r>
              <a:r>
                <a:rPr lang="en-US" sz="1020" b="1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 and </a:t>
              </a:r>
              <a:r>
                <a:rPr lang="en-US" sz="1020" b="1" spc="-10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community support.</a:t>
              </a:r>
            </a:p>
          </p:txBody>
        </p:sp>
        <p:sp>
          <p:nvSpPr>
            <p:cNvPr id="204" name="TextBox 203">
              <a:extLst>
                <a:ext uri="{FF2B5EF4-FFF2-40B4-BE49-F238E27FC236}">
                  <a16:creationId xmlns:a16="http://schemas.microsoft.com/office/drawing/2014/main" id="{2FB635B0-7DC4-BBA5-3E04-5C5DFA672848}"/>
                </a:ext>
              </a:extLst>
            </p:cNvPr>
            <p:cNvSpPr txBox="1"/>
            <p:nvPr/>
          </p:nvSpPr>
          <p:spPr>
            <a:xfrm>
              <a:off x="2167703" y="1152864"/>
              <a:ext cx="1724891" cy="43858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ts val="920"/>
                </a:lnSpc>
              </a:pPr>
              <a:r>
                <a:rPr lang="en-US" sz="900" spc="-10" dirty="0">
                  <a:solidFill>
                    <a:srgbClr val="1F1D1E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The CARE Act connects eligible </a:t>
              </a:r>
              <a:r>
                <a:rPr lang="en-US" sz="900" spc="-20" dirty="0">
                  <a:solidFill>
                    <a:srgbClr val="1F1D1E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adults living with serious mental </a:t>
              </a:r>
              <a:r>
                <a:rPr lang="en-US" sz="900" spc="-10" dirty="0">
                  <a:solidFill>
                    <a:srgbClr val="1F1D1E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illness to essential services.</a:t>
              </a:r>
            </a:p>
          </p:txBody>
        </p:sp>
      </p:grpSp>
      <p:grpSp>
        <p:nvGrpSpPr>
          <p:cNvPr id="206" name="Group 205">
            <a:extLst>
              <a:ext uri="{FF2B5EF4-FFF2-40B4-BE49-F238E27FC236}">
                <a16:creationId xmlns:a16="http://schemas.microsoft.com/office/drawing/2014/main" id="{78C07CB6-AB13-C3D8-435D-B604098E2324}"/>
              </a:ext>
            </a:extLst>
          </p:cNvPr>
          <p:cNvGrpSpPr/>
          <p:nvPr/>
        </p:nvGrpSpPr>
        <p:grpSpPr>
          <a:xfrm>
            <a:off x="3886439" y="7668569"/>
            <a:ext cx="3206750" cy="1828801"/>
            <a:chOff x="685844" y="728961"/>
            <a:chExt cx="3206750" cy="1828801"/>
          </a:xfrm>
        </p:grpSpPr>
        <p:sp>
          <p:nvSpPr>
            <p:cNvPr id="207" name="Rectangle 206">
              <a:extLst>
                <a:ext uri="{FF2B5EF4-FFF2-40B4-BE49-F238E27FC236}">
                  <a16:creationId xmlns:a16="http://schemas.microsoft.com/office/drawing/2014/main" id="{9620C64F-31F9-515D-183C-3AE824FFDC19}"/>
                </a:ext>
              </a:extLst>
            </p:cNvPr>
            <p:cNvSpPr/>
            <p:nvPr/>
          </p:nvSpPr>
          <p:spPr>
            <a:xfrm>
              <a:off x="685844" y="728962"/>
              <a:ext cx="3200400" cy="1828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931"/>
            </a:p>
          </p:txBody>
        </p:sp>
        <p:sp>
          <p:nvSpPr>
            <p:cNvPr id="208" name="Rectangle 207">
              <a:extLst>
                <a:ext uri="{FF2B5EF4-FFF2-40B4-BE49-F238E27FC236}">
                  <a16:creationId xmlns:a16="http://schemas.microsoft.com/office/drawing/2014/main" id="{DFEF90CA-08A0-2093-02A7-07FF1E948894}"/>
                </a:ext>
              </a:extLst>
            </p:cNvPr>
            <p:cNvSpPr/>
            <p:nvPr/>
          </p:nvSpPr>
          <p:spPr>
            <a:xfrm>
              <a:off x="685844" y="728962"/>
              <a:ext cx="1492249" cy="892175"/>
            </a:xfrm>
            <a:prstGeom prst="rect">
              <a:avLst/>
            </a:prstGeom>
            <a:solidFill>
              <a:srgbClr val="16315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931"/>
            </a:p>
          </p:txBody>
        </p:sp>
        <p:sp>
          <p:nvSpPr>
            <p:cNvPr id="209" name="Rectangle 208">
              <a:extLst>
                <a:ext uri="{FF2B5EF4-FFF2-40B4-BE49-F238E27FC236}">
                  <a16:creationId xmlns:a16="http://schemas.microsoft.com/office/drawing/2014/main" id="{A59221CF-632D-E619-FA34-C40E56762880}"/>
                </a:ext>
              </a:extLst>
            </p:cNvPr>
            <p:cNvSpPr/>
            <p:nvPr/>
          </p:nvSpPr>
          <p:spPr>
            <a:xfrm>
              <a:off x="2175413" y="728961"/>
              <a:ext cx="1710831" cy="892175"/>
            </a:xfrm>
            <a:prstGeom prst="rect">
              <a:avLst/>
            </a:prstGeom>
            <a:solidFill>
              <a:srgbClr val="9FD4C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931" dirty="0">
                <a:solidFill>
                  <a:srgbClr val="40B5B1"/>
                </a:solidFill>
              </a:endParaRPr>
            </a:p>
          </p:txBody>
        </p:sp>
        <p:sp>
          <p:nvSpPr>
            <p:cNvPr id="210" name="Google Shape;38;p5">
              <a:extLst>
                <a:ext uri="{FF2B5EF4-FFF2-40B4-BE49-F238E27FC236}">
                  <a16:creationId xmlns:a16="http://schemas.microsoft.com/office/drawing/2014/main" id="{B162788D-A7A6-5D78-4E99-F06317BDB4E8}"/>
                </a:ext>
              </a:extLst>
            </p:cNvPr>
            <p:cNvSpPr txBox="1">
              <a:spLocks/>
            </p:cNvSpPr>
            <p:nvPr/>
          </p:nvSpPr>
          <p:spPr>
            <a:xfrm>
              <a:off x="782780" y="831455"/>
              <a:ext cx="1384924" cy="726942"/>
            </a:xfrm>
            <a:prstGeom prst="rect">
              <a:avLst/>
            </a:prstGeom>
          </p:spPr>
          <p:txBody>
            <a:bodyPr spcFirstLastPara="1" vert="horz" wrap="square" lIns="85056" tIns="85056" rIns="85056" bIns="85056" rtlCol="0" anchor="t" anchorCtr="0">
              <a:noAutofit/>
            </a:bodyPr>
            <a:lstStyle>
              <a:lvl1pPr algn="ctr" defTabSz="162123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1064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>
                <a:spcBef>
                  <a:spcPts val="0"/>
                </a:spcBef>
              </a:pPr>
              <a:r>
                <a:rPr lang="en-US" sz="1500" b="1" dirty="0">
                  <a:solidFill>
                    <a:schemeClr val="bg1"/>
                  </a:solidFill>
                  <a:latin typeface="Segoe UI" panose="020B0502040204020203" pitchFamily="34" charset="0"/>
                  <a:ea typeface="Open Sans"/>
                  <a:cs typeface="Segoe UI" panose="020B0502040204020203" pitchFamily="34" charset="0"/>
                  <a:sym typeface="Open Sans"/>
                </a:rPr>
                <a:t>The</a:t>
              </a:r>
              <a:r>
                <a:rPr lang="en-US" sz="1750" b="1" spc="-150" dirty="0">
                  <a:solidFill>
                    <a:schemeClr val="bg1"/>
                  </a:solidFill>
                  <a:latin typeface="Segoe UI" panose="020B0502040204020203" pitchFamily="34" charset="0"/>
                  <a:ea typeface="Open Sans"/>
                  <a:cs typeface="Segoe UI" panose="020B0502040204020203" pitchFamily="34" charset="0"/>
                  <a:sym typeface="Open Sans"/>
                </a:rPr>
                <a:t> </a:t>
              </a:r>
              <a:r>
                <a:rPr lang="en-US" sz="1500" b="1" dirty="0">
                  <a:solidFill>
                    <a:schemeClr val="bg1"/>
                  </a:solidFill>
                  <a:latin typeface="Segoe UI" panose="020B0502040204020203" pitchFamily="34" charset="0"/>
                  <a:ea typeface="Open Sans"/>
                  <a:cs typeface="Segoe UI" panose="020B0502040204020203" pitchFamily="34" charset="0"/>
                  <a:sym typeface="Open Sans"/>
                </a:rPr>
                <a:t>CARE</a:t>
              </a:r>
              <a:r>
                <a:rPr lang="en-US" sz="1500" b="1" spc="-150" dirty="0">
                  <a:solidFill>
                    <a:schemeClr val="bg1"/>
                  </a:solidFill>
                  <a:latin typeface="Segoe UI" panose="020B0502040204020203" pitchFamily="34" charset="0"/>
                  <a:ea typeface="Open Sans"/>
                  <a:cs typeface="Segoe UI" panose="020B0502040204020203" pitchFamily="34" charset="0"/>
                  <a:sym typeface="Open Sans"/>
                </a:rPr>
                <a:t> </a:t>
              </a:r>
              <a:r>
                <a:rPr lang="en-US" sz="1500" b="1" dirty="0">
                  <a:solidFill>
                    <a:schemeClr val="bg1"/>
                  </a:solidFill>
                  <a:latin typeface="Segoe UI" panose="020B0502040204020203" pitchFamily="34" charset="0"/>
                  <a:ea typeface="Open Sans"/>
                  <a:cs typeface="Segoe UI" panose="020B0502040204020203" pitchFamily="34" charset="0"/>
                  <a:sym typeface="Open Sans"/>
                </a:rPr>
                <a:t>Act</a:t>
              </a:r>
            </a:p>
          </p:txBody>
        </p:sp>
        <p:sp>
          <p:nvSpPr>
            <p:cNvPr id="211" name="Google Shape;39;p5">
              <a:extLst>
                <a:ext uri="{FF2B5EF4-FFF2-40B4-BE49-F238E27FC236}">
                  <a16:creationId xmlns:a16="http://schemas.microsoft.com/office/drawing/2014/main" id="{BC46B762-073D-2FCD-9603-DBD76811FF7A}"/>
                </a:ext>
              </a:extLst>
            </p:cNvPr>
            <p:cNvSpPr txBox="1">
              <a:spLocks/>
            </p:cNvSpPr>
            <p:nvPr/>
          </p:nvSpPr>
          <p:spPr>
            <a:xfrm>
              <a:off x="782775" y="1066185"/>
              <a:ext cx="1315944" cy="396622"/>
            </a:xfrm>
            <a:prstGeom prst="rect">
              <a:avLst/>
            </a:prstGeom>
          </p:spPr>
          <p:txBody>
            <a:bodyPr spcFirstLastPara="1" vert="horz" wrap="square" lIns="85056" tIns="85056" rIns="85056" bIns="85056" rtlCol="0" anchor="t" anchorCtr="0">
              <a:noAutofit/>
            </a:bodyPr>
            <a:lstStyle>
              <a:lvl1pPr algn="ctr" defTabSz="162123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1064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>
                <a:lnSpc>
                  <a:spcPct val="100000"/>
                </a:lnSpc>
                <a:spcBef>
                  <a:spcPts val="0"/>
                </a:spcBef>
              </a:pPr>
              <a:r>
                <a:rPr lang="en-US" sz="1000" dirty="0">
                  <a:solidFill>
                    <a:schemeClr val="bg1"/>
                  </a:solidFill>
                  <a:latin typeface="Segoe UI" panose="020B0502040204020203" pitchFamily="34" charset="0"/>
                  <a:ea typeface="Open Sans"/>
                  <a:cs typeface="Segoe UI" panose="020B0502040204020203" pitchFamily="34" charset="0"/>
                  <a:sym typeface="Open Sans"/>
                </a:rPr>
                <a:t>A Self-Determined Path to Recovery</a:t>
              </a:r>
            </a:p>
          </p:txBody>
        </p:sp>
        <p:sp>
          <p:nvSpPr>
            <p:cNvPr id="212" name="TextBox 211">
              <a:extLst>
                <a:ext uri="{FF2B5EF4-FFF2-40B4-BE49-F238E27FC236}">
                  <a16:creationId xmlns:a16="http://schemas.microsoft.com/office/drawing/2014/main" id="{A85757EA-0490-0E0C-E64F-1D61FF786146}"/>
                </a:ext>
              </a:extLst>
            </p:cNvPr>
            <p:cNvSpPr txBox="1"/>
            <p:nvPr/>
          </p:nvSpPr>
          <p:spPr>
            <a:xfrm>
              <a:off x="764697" y="1752083"/>
              <a:ext cx="2410347" cy="22057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ts val="1000"/>
                </a:lnSpc>
              </a:pPr>
              <a:r>
                <a:rPr lang="en-US" sz="980" b="1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FIND SUPPORT IN </a:t>
              </a:r>
              <a:r>
                <a:rPr lang="en-US" sz="980" b="1" dirty="0">
                  <a:solidFill>
                    <a:srgbClr val="1A2844"/>
                  </a:solidFill>
                  <a:highlight>
                    <a:srgbClr val="FFFF00"/>
                  </a:highlight>
                  <a:latin typeface="Segoe UI" panose="020B0502040204020203" pitchFamily="34" charset="0"/>
                  <a:cs typeface="Segoe UI" panose="020B0502040204020203" pitchFamily="34" charset="0"/>
                </a:rPr>
                <a:t>&lt;COUNTY NAME&gt;</a:t>
              </a:r>
            </a:p>
          </p:txBody>
        </p:sp>
        <p:sp>
          <p:nvSpPr>
            <p:cNvPr id="213" name="TextBox 212">
              <a:extLst>
                <a:ext uri="{FF2B5EF4-FFF2-40B4-BE49-F238E27FC236}">
                  <a16:creationId xmlns:a16="http://schemas.microsoft.com/office/drawing/2014/main" id="{32F52031-6F4D-A287-8657-BD91ACE12340}"/>
                </a:ext>
              </a:extLst>
            </p:cNvPr>
            <p:cNvSpPr txBox="1"/>
            <p:nvPr/>
          </p:nvSpPr>
          <p:spPr>
            <a:xfrm>
              <a:off x="761518" y="2084525"/>
              <a:ext cx="2007644" cy="22057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ts val="1020"/>
                </a:lnSpc>
              </a:pPr>
              <a:r>
                <a:rPr lang="en-US" sz="1000" dirty="0">
                  <a:solidFill>
                    <a:srgbClr val="1A2844"/>
                  </a:solidFill>
                  <a:highlight>
                    <a:srgbClr val="FFFF00"/>
                  </a:highlight>
                  <a:latin typeface="Segoe UI" panose="020B0502040204020203" pitchFamily="34" charset="0"/>
                  <a:cs typeface="Segoe UI" panose="020B0502040204020203" pitchFamily="34" charset="0"/>
                </a:rPr>
                <a:t>&lt;</a:t>
              </a:r>
              <a:r>
                <a:rPr lang="en-US" sz="1000" dirty="0" err="1">
                  <a:solidFill>
                    <a:srgbClr val="1A2844"/>
                  </a:solidFill>
                  <a:highlight>
                    <a:srgbClr val="FFFF00"/>
                  </a:highlight>
                  <a:latin typeface="Segoe UI" panose="020B0502040204020203" pitchFamily="34" charset="0"/>
                  <a:cs typeface="Segoe UI" panose="020B0502040204020203" pitchFamily="34" charset="0"/>
                </a:rPr>
                <a:t>websiteaddress</a:t>
              </a:r>
              <a:r>
                <a:rPr lang="en-US" sz="1000" dirty="0">
                  <a:solidFill>
                    <a:srgbClr val="1A2844"/>
                  </a:solidFill>
                  <a:highlight>
                    <a:srgbClr val="FFFF00"/>
                  </a:highlight>
                  <a:latin typeface="Segoe UI" panose="020B0502040204020203" pitchFamily="34" charset="0"/>
                  <a:cs typeface="Segoe UI" panose="020B0502040204020203" pitchFamily="34" charset="0"/>
                </a:rPr>
                <a:t>&gt;</a:t>
              </a:r>
            </a:p>
          </p:txBody>
        </p:sp>
        <p:sp>
          <p:nvSpPr>
            <p:cNvPr id="214" name="TextBox 213">
              <a:extLst>
                <a:ext uri="{FF2B5EF4-FFF2-40B4-BE49-F238E27FC236}">
                  <a16:creationId xmlns:a16="http://schemas.microsoft.com/office/drawing/2014/main" id="{4D836E4C-2EC3-A712-A769-8CB5E7C59725}"/>
                </a:ext>
              </a:extLst>
            </p:cNvPr>
            <p:cNvSpPr txBox="1"/>
            <p:nvPr/>
          </p:nvSpPr>
          <p:spPr>
            <a:xfrm>
              <a:off x="761518" y="2268675"/>
              <a:ext cx="2007644" cy="22057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ts val="1020"/>
                </a:lnSpc>
              </a:pPr>
              <a:r>
                <a:rPr lang="en-US" sz="1000" dirty="0">
                  <a:solidFill>
                    <a:srgbClr val="1A2844"/>
                  </a:solidFill>
                  <a:highlight>
                    <a:srgbClr val="FFFF00"/>
                  </a:highlight>
                  <a:latin typeface="Segoe UI" panose="020B0502040204020203" pitchFamily="34" charset="0"/>
                  <a:cs typeface="Segoe UI" panose="020B0502040204020203" pitchFamily="34" charset="0"/>
                </a:rPr>
                <a:t>&lt;(555) 555-5555&gt;</a:t>
              </a:r>
            </a:p>
          </p:txBody>
        </p:sp>
        <p:sp>
          <p:nvSpPr>
            <p:cNvPr id="215" name="TextBox 214">
              <a:extLst>
                <a:ext uri="{FF2B5EF4-FFF2-40B4-BE49-F238E27FC236}">
                  <a16:creationId xmlns:a16="http://schemas.microsoft.com/office/drawing/2014/main" id="{75B86BC5-CC53-141E-9129-3BD4DB53ABEF}"/>
                </a:ext>
              </a:extLst>
            </p:cNvPr>
            <p:cNvSpPr txBox="1"/>
            <p:nvPr/>
          </p:nvSpPr>
          <p:spPr>
            <a:xfrm>
              <a:off x="2143170" y="802117"/>
              <a:ext cx="1736726" cy="37446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ts val="1100"/>
                </a:lnSpc>
              </a:pPr>
              <a:r>
                <a:rPr lang="en-US" sz="1020" b="1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Treatment</a:t>
              </a:r>
              <a:r>
                <a:rPr lang="en-US" sz="1020" b="1" spc="-150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,</a:t>
              </a:r>
              <a:r>
                <a:rPr lang="en-US" sz="1020" b="1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 housing</a:t>
              </a:r>
              <a:r>
                <a:rPr lang="en-US" sz="1020" b="1" spc="-150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,</a:t>
              </a:r>
              <a:r>
                <a:rPr lang="en-US" sz="1020" b="1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 and </a:t>
              </a:r>
              <a:r>
                <a:rPr lang="en-US" sz="1020" b="1" spc="-10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community support.</a:t>
              </a:r>
            </a:p>
          </p:txBody>
        </p:sp>
        <p:sp>
          <p:nvSpPr>
            <p:cNvPr id="216" name="TextBox 215">
              <a:extLst>
                <a:ext uri="{FF2B5EF4-FFF2-40B4-BE49-F238E27FC236}">
                  <a16:creationId xmlns:a16="http://schemas.microsoft.com/office/drawing/2014/main" id="{6F42515C-5F04-9CDB-E79F-5A1D0218FAF0}"/>
                </a:ext>
              </a:extLst>
            </p:cNvPr>
            <p:cNvSpPr txBox="1"/>
            <p:nvPr/>
          </p:nvSpPr>
          <p:spPr>
            <a:xfrm>
              <a:off x="2167703" y="1152864"/>
              <a:ext cx="1724891" cy="43858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ts val="920"/>
                </a:lnSpc>
              </a:pPr>
              <a:r>
                <a:rPr lang="en-US" sz="900" spc="-10" dirty="0">
                  <a:solidFill>
                    <a:srgbClr val="1F1D1E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The CARE Act connects eligible </a:t>
              </a:r>
              <a:r>
                <a:rPr lang="en-US" sz="900" spc="-20" dirty="0">
                  <a:solidFill>
                    <a:srgbClr val="1F1D1E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adults living with serious mental </a:t>
              </a:r>
              <a:r>
                <a:rPr lang="en-US" sz="900" spc="-10" dirty="0">
                  <a:solidFill>
                    <a:srgbClr val="1F1D1E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illness to essential services.</a:t>
              </a:r>
            </a:p>
          </p:txBody>
        </p:sp>
      </p:grpSp>
      <p:grpSp>
        <p:nvGrpSpPr>
          <p:cNvPr id="218" name="Group 217">
            <a:extLst>
              <a:ext uri="{FF2B5EF4-FFF2-40B4-BE49-F238E27FC236}">
                <a16:creationId xmlns:a16="http://schemas.microsoft.com/office/drawing/2014/main" id="{9B406457-98C4-DDFE-7907-69884A5402DB}"/>
              </a:ext>
            </a:extLst>
          </p:cNvPr>
          <p:cNvGrpSpPr/>
          <p:nvPr/>
        </p:nvGrpSpPr>
        <p:grpSpPr>
          <a:xfrm>
            <a:off x="686083" y="7668569"/>
            <a:ext cx="3206750" cy="1828801"/>
            <a:chOff x="685844" y="728961"/>
            <a:chExt cx="3206750" cy="1828801"/>
          </a:xfrm>
        </p:grpSpPr>
        <p:sp>
          <p:nvSpPr>
            <p:cNvPr id="219" name="Rectangle 218">
              <a:extLst>
                <a:ext uri="{FF2B5EF4-FFF2-40B4-BE49-F238E27FC236}">
                  <a16:creationId xmlns:a16="http://schemas.microsoft.com/office/drawing/2014/main" id="{CE9AC132-B96B-C2E0-09A7-A8F30281FBAD}"/>
                </a:ext>
              </a:extLst>
            </p:cNvPr>
            <p:cNvSpPr/>
            <p:nvPr/>
          </p:nvSpPr>
          <p:spPr>
            <a:xfrm>
              <a:off x="685844" y="728962"/>
              <a:ext cx="3200400" cy="1828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931"/>
            </a:p>
          </p:txBody>
        </p:sp>
        <p:sp>
          <p:nvSpPr>
            <p:cNvPr id="220" name="Rectangle 219">
              <a:extLst>
                <a:ext uri="{FF2B5EF4-FFF2-40B4-BE49-F238E27FC236}">
                  <a16:creationId xmlns:a16="http://schemas.microsoft.com/office/drawing/2014/main" id="{FB06B3C8-F35A-EAA9-D5E5-4C235FB0C2FC}"/>
                </a:ext>
              </a:extLst>
            </p:cNvPr>
            <p:cNvSpPr/>
            <p:nvPr/>
          </p:nvSpPr>
          <p:spPr>
            <a:xfrm>
              <a:off x="685844" y="728962"/>
              <a:ext cx="1492249" cy="892175"/>
            </a:xfrm>
            <a:prstGeom prst="rect">
              <a:avLst/>
            </a:prstGeom>
            <a:solidFill>
              <a:srgbClr val="16315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931"/>
            </a:p>
          </p:txBody>
        </p:sp>
        <p:sp>
          <p:nvSpPr>
            <p:cNvPr id="221" name="Rectangle 220">
              <a:extLst>
                <a:ext uri="{FF2B5EF4-FFF2-40B4-BE49-F238E27FC236}">
                  <a16:creationId xmlns:a16="http://schemas.microsoft.com/office/drawing/2014/main" id="{04D4530E-19EB-06EC-2826-AEEB83EA402F}"/>
                </a:ext>
              </a:extLst>
            </p:cNvPr>
            <p:cNvSpPr/>
            <p:nvPr/>
          </p:nvSpPr>
          <p:spPr>
            <a:xfrm>
              <a:off x="2175413" y="728961"/>
              <a:ext cx="1710831" cy="892175"/>
            </a:xfrm>
            <a:prstGeom prst="rect">
              <a:avLst/>
            </a:prstGeom>
            <a:solidFill>
              <a:srgbClr val="9FD4C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931" dirty="0">
                <a:solidFill>
                  <a:srgbClr val="40B5B1"/>
                </a:solidFill>
              </a:endParaRPr>
            </a:p>
          </p:txBody>
        </p:sp>
        <p:sp>
          <p:nvSpPr>
            <p:cNvPr id="222" name="Google Shape;38;p5">
              <a:extLst>
                <a:ext uri="{FF2B5EF4-FFF2-40B4-BE49-F238E27FC236}">
                  <a16:creationId xmlns:a16="http://schemas.microsoft.com/office/drawing/2014/main" id="{712EA579-DAAA-41B1-3BA8-69E6035D8A04}"/>
                </a:ext>
              </a:extLst>
            </p:cNvPr>
            <p:cNvSpPr txBox="1">
              <a:spLocks/>
            </p:cNvSpPr>
            <p:nvPr/>
          </p:nvSpPr>
          <p:spPr>
            <a:xfrm>
              <a:off x="782780" y="831455"/>
              <a:ext cx="1384924" cy="726942"/>
            </a:xfrm>
            <a:prstGeom prst="rect">
              <a:avLst/>
            </a:prstGeom>
          </p:spPr>
          <p:txBody>
            <a:bodyPr spcFirstLastPara="1" vert="horz" wrap="square" lIns="85056" tIns="85056" rIns="85056" bIns="85056" rtlCol="0" anchor="t" anchorCtr="0">
              <a:noAutofit/>
            </a:bodyPr>
            <a:lstStyle>
              <a:lvl1pPr algn="ctr" defTabSz="162123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1064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>
                <a:spcBef>
                  <a:spcPts val="0"/>
                </a:spcBef>
              </a:pPr>
              <a:r>
                <a:rPr lang="en-US" sz="1500" b="1" dirty="0">
                  <a:solidFill>
                    <a:schemeClr val="bg1"/>
                  </a:solidFill>
                  <a:latin typeface="Segoe UI" panose="020B0502040204020203" pitchFamily="34" charset="0"/>
                  <a:ea typeface="Open Sans"/>
                  <a:cs typeface="Segoe UI" panose="020B0502040204020203" pitchFamily="34" charset="0"/>
                  <a:sym typeface="Open Sans"/>
                </a:rPr>
                <a:t>The</a:t>
              </a:r>
              <a:r>
                <a:rPr lang="en-US" sz="1750" b="1" spc="-150" dirty="0">
                  <a:solidFill>
                    <a:schemeClr val="bg1"/>
                  </a:solidFill>
                  <a:latin typeface="Segoe UI" panose="020B0502040204020203" pitchFamily="34" charset="0"/>
                  <a:ea typeface="Open Sans"/>
                  <a:cs typeface="Segoe UI" panose="020B0502040204020203" pitchFamily="34" charset="0"/>
                  <a:sym typeface="Open Sans"/>
                </a:rPr>
                <a:t> </a:t>
              </a:r>
              <a:r>
                <a:rPr lang="en-US" sz="1500" b="1" dirty="0">
                  <a:solidFill>
                    <a:schemeClr val="bg1"/>
                  </a:solidFill>
                  <a:latin typeface="Segoe UI" panose="020B0502040204020203" pitchFamily="34" charset="0"/>
                  <a:ea typeface="Open Sans"/>
                  <a:cs typeface="Segoe UI" panose="020B0502040204020203" pitchFamily="34" charset="0"/>
                  <a:sym typeface="Open Sans"/>
                </a:rPr>
                <a:t>CARE</a:t>
              </a:r>
              <a:r>
                <a:rPr lang="en-US" sz="1500" b="1" spc="-150" dirty="0">
                  <a:solidFill>
                    <a:schemeClr val="bg1"/>
                  </a:solidFill>
                  <a:latin typeface="Segoe UI" panose="020B0502040204020203" pitchFamily="34" charset="0"/>
                  <a:ea typeface="Open Sans"/>
                  <a:cs typeface="Segoe UI" panose="020B0502040204020203" pitchFamily="34" charset="0"/>
                  <a:sym typeface="Open Sans"/>
                </a:rPr>
                <a:t> </a:t>
              </a:r>
              <a:r>
                <a:rPr lang="en-US" sz="1500" b="1" dirty="0">
                  <a:solidFill>
                    <a:schemeClr val="bg1"/>
                  </a:solidFill>
                  <a:latin typeface="Segoe UI" panose="020B0502040204020203" pitchFamily="34" charset="0"/>
                  <a:ea typeface="Open Sans"/>
                  <a:cs typeface="Segoe UI" panose="020B0502040204020203" pitchFamily="34" charset="0"/>
                  <a:sym typeface="Open Sans"/>
                </a:rPr>
                <a:t>Act</a:t>
              </a:r>
            </a:p>
          </p:txBody>
        </p:sp>
        <p:sp>
          <p:nvSpPr>
            <p:cNvPr id="223" name="Google Shape;39;p5">
              <a:extLst>
                <a:ext uri="{FF2B5EF4-FFF2-40B4-BE49-F238E27FC236}">
                  <a16:creationId xmlns:a16="http://schemas.microsoft.com/office/drawing/2014/main" id="{53FD568A-E5C9-4A77-C02E-48FF633F7E89}"/>
                </a:ext>
              </a:extLst>
            </p:cNvPr>
            <p:cNvSpPr txBox="1">
              <a:spLocks/>
            </p:cNvSpPr>
            <p:nvPr/>
          </p:nvSpPr>
          <p:spPr>
            <a:xfrm>
              <a:off x="782775" y="1066185"/>
              <a:ext cx="1315944" cy="396622"/>
            </a:xfrm>
            <a:prstGeom prst="rect">
              <a:avLst/>
            </a:prstGeom>
          </p:spPr>
          <p:txBody>
            <a:bodyPr spcFirstLastPara="1" vert="horz" wrap="square" lIns="85056" tIns="85056" rIns="85056" bIns="85056" rtlCol="0" anchor="t" anchorCtr="0">
              <a:noAutofit/>
            </a:bodyPr>
            <a:lstStyle>
              <a:lvl1pPr algn="ctr" defTabSz="162123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1064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>
                <a:lnSpc>
                  <a:spcPct val="100000"/>
                </a:lnSpc>
                <a:spcBef>
                  <a:spcPts val="0"/>
                </a:spcBef>
              </a:pPr>
              <a:r>
                <a:rPr lang="en-US" sz="1000" dirty="0">
                  <a:solidFill>
                    <a:schemeClr val="bg1"/>
                  </a:solidFill>
                  <a:latin typeface="Segoe UI" panose="020B0502040204020203" pitchFamily="34" charset="0"/>
                  <a:ea typeface="Open Sans"/>
                  <a:cs typeface="Segoe UI" panose="020B0502040204020203" pitchFamily="34" charset="0"/>
                  <a:sym typeface="Open Sans"/>
                </a:rPr>
                <a:t>A Self-Determined Path to Recovery</a:t>
              </a:r>
            </a:p>
          </p:txBody>
        </p:sp>
        <p:sp>
          <p:nvSpPr>
            <p:cNvPr id="224" name="TextBox 223">
              <a:extLst>
                <a:ext uri="{FF2B5EF4-FFF2-40B4-BE49-F238E27FC236}">
                  <a16:creationId xmlns:a16="http://schemas.microsoft.com/office/drawing/2014/main" id="{5AA28E3E-643C-C20C-778A-7E04E438F163}"/>
                </a:ext>
              </a:extLst>
            </p:cNvPr>
            <p:cNvSpPr txBox="1"/>
            <p:nvPr/>
          </p:nvSpPr>
          <p:spPr>
            <a:xfrm>
              <a:off x="764697" y="1752083"/>
              <a:ext cx="2410347" cy="22057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ts val="1000"/>
                </a:lnSpc>
              </a:pPr>
              <a:r>
                <a:rPr lang="en-US" sz="980" b="1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FIND SUPPORT IN </a:t>
              </a:r>
              <a:r>
                <a:rPr lang="en-US" sz="980" b="1" dirty="0">
                  <a:solidFill>
                    <a:srgbClr val="1A2844"/>
                  </a:solidFill>
                  <a:highlight>
                    <a:srgbClr val="FFFF00"/>
                  </a:highlight>
                  <a:latin typeface="Segoe UI" panose="020B0502040204020203" pitchFamily="34" charset="0"/>
                  <a:cs typeface="Segoe UI" panose="020B0502040204020203" pitchFamily="34" charset="0"/>
                </a:rPr>
                <a:t>&lt;COUNTY NAME&gt;</a:t>
              </a:r>
            </a:p>
          </p:txBody>
        </p:sp>
        <p:sp>
          <p:nvSpPr>
            <p:cNvPr id="225" name="TextBox 224">
              <a:extLst>
                <a:ext uri="{FF2B5EF4-FFF2-40B4-BE49-F238E27FC236}">
                  <a16:creationId xmlns:a16="http://schemas.microsoft.com/office/drawing/2014/main" id="{F6C1D982-5764-E6A8-5E0C-B45721A9FC4E}"/>
                </a:ext>
              </a:extLst>
            </p:cNvPr>
            <p:cNvSpPr txBox="1"/>
            <p:nvPr/>
          </p:nvSpPr>
          <p:spPr>
            <a:xfrm>
              <a:off x="761518" y="2084525"/>
              <a:ext cx="2007644" cy="22057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ts val="1020"/>
                </a:lnSpc>
              </a:pPr>
              <a:r>
                <a:rPr lang="en-US" sz="1000" dirty="0">
                  <a:solidFill>
                    <a:srgbClr val="1A2844"/>
                  </a:solidFill>
                  <a:highlight>
                    <a:srgbClr val="FFFF00"/>
                  </a:highlight>
                  <a:latin typeface="Segoe UI" panose="020B0502040204020203" pitchFamily="34" charset="0"/>
                  <a:cs typeface="Segoe UI" panose="020B0502040204020203" pitchFamily="34" charset="0"/>
                </a:rPr>
                <a:t>&lt;</a:t>
              </a:r>
              <a:r>
                <a:rPr lang="en-US" sz="1000" dirty="0" err="1">
                  <a:solidFill>
                    <a:srgbClr val="1A2844"/>
                  </a:solidFill>
                  <a:highlight>
                    <a:srgbClr val="FFFF00"/>
                  </a:highlight>
                  <a:latin typeface="Segoe UI" panose="020B0502040204020203" pitchFamily="34" charset="0"/>
                  <a:cs typeface="Segoe UI" panose="020B0502040204020203" pitchFamily="34" charset="0"/>
                </a:rPr>
                <a:t>websiteaddress</a:t>
              </a:r>
              <a:r>
                <a:rPr lang="en-US" sz="1000" dirty="0">
                  <a:solidFill>
                    <a:srgbClr val="1A2844"/>
                  </a:solidFill>
                  <a:highlight>
                    <a:srgbClr val="FFFF00"/>
                  </a:highlight>
                  <a:latin typeface="Segoe UI" panose="020B0502040204020203" pitchFamily="34" charset="0"/>
                  <a:cs typeface="Segoe UI" panose="020B0502040204020203" pitchFamily="34" charset="0"/>
                </a:rPr>
                <a:t>&gt;</a:t>
              </a:r>
            </a:p>
          </p:txBody>
        </p:sp>
        <p:sp>
          <p:nvSpPr>
            <p:cNvPr id="226" name="TextBox 225">
              <a:extLst>
                <a:ext uri="{FF2B5EF4-FFF2-40B4-BE49-F238E27FC236}">
                  <a16:creationId xmlns:a16="http://schemas.microsoft.com/office/drawing/2014/main" id="{382C0B7A-6F91-5A5E-3211-96C8CEC9CE64}"/>
                </a:ext>
              </a:extLst>
            </p:cNvPr>
            <p:cNvSpPr txBox="1"/>
            <p:nvPr/>
          </p:nvSpPr>
          <p:spPr>
            <a:xfrm>
              <a:off x="761518" y="2268675"/>
              <a:ext cx="2007644" cy="22057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ts val="1020"/>
                </a:lnSpc>
              </a:pPr>
              <a:r>
                <a:rPr lang="en-US" sz="1000" dirty="0">
                  <a:solidFill>
                    <a:srgbClr val="1A2844"/>
                  </a:solidFill>
                  <a:highlight>
                    <a:srgbClr val="FFFF00"/>
                  </a:highlight>
                  <a:latin typeface="Segoe UI" panose="020B0502040204020203" pitchFamily="34" charset="0"/>
                  <a:cs typeface="Segoe UI" panose="020B0502040204020203" pitchFamily="34" charset="0"/>
                </a:rPr>
                <a:t>&lt;(555) 555-5555&gt;</a:t>
              </a:r>
            </a:p>
          </p:txBody>
        </p:sp>
        <p:sp>
          <p:nvSpPr>
            <p:cNvPr id="227" name="TextBox 226">
              <a:extLst>
                <a:ext uri="{FF2B5EF4-FFF2-40B4-BE49-F238E27FC236}">
                  <a16:creationId xmlns:a16="http://schemas.microsoft.com/office/drawing/2014/main" id="{9A9805DD-F97A-E49B-3B1A-727B1D65D0FC}"/>
                </a:ext>
              </a:extLst>
            </p:cNvPr>
            <p:cNvSpPr txBox="1"/>
            <p:nvPr/>
          </p:nvSpPr>
          <p:spPr>
            <a:xfrm>
              <a:off x="2143170" y="802117"/>
              <a:ext cx="1736726" cy="37446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ts val="1100"/>
                </a:lnSpc>
              </a:pPr>
              <a:r>
                <a:rPr lang="en-US" sz="1020" b="1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Treatment</a:t>
              </a:r>
              <a:r>
                <a:rPr lang="en-US" sz="1020" b="1" spc="-150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,</a:t>
              </a:r>
              <a:r>
                <a:rPr lang="en-US" sz="1020" b="1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 housing</a:t>
              </a:r>
              <a:r>
                <a:rPr lang="en-US" sz="1020" b="1" spc="-150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,</a:t>
              </a:r>
              <a:r>
                <a:rPr lang="en-US" sz="1020" b="1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 and </a:t>
              </a:r>
              <a:r>
                <a:rPr lang="en-US" sz="1020" b="1" spc="-10" dirty="0">
                  <a:solidFill>
                    <a:srgbClr val="1A2844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community support.</a:t>
              </a:r>
            </a:p>
          </p:txBody>
        </p:sp>
        <p:sp>
          <p:nvSpPr>
            <p:cNvPr id="228" name="TextBox 227">
              <a:extLst>
                <a:ext uri="{FF2B5EF4-FFF2-40B4-BE49-F238E27FC236}">
                  <a16:creationId xmlns:a16="http://schemas.microsoft.com/office/drawing/2014/main" id="{B57A499E-1D03-8DF9-2867-560907B82179}"/>
                </a:ext>
              </a:extLst>
            </p:cNvPr>
            <p:cNvSpPr txBox="1"/>
            <p:nvPr/>
          </p:nvSpPr>
          <p:spPr>
            <a:xfrm>
              <a:off x="2167703" y="1152864"/>
              <a:ext cx="1724891" cy="43858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ts val="920"/>
                </a:lnSpc>
              </a:pPr>
              <a:r>
                <a:rPr lang="en-US" sz="900" spc="-10" dirty="0">
                  <a:solidFill>
                    <a:srgbClr val="1F1D1E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The CARE Act connects eligible </a:t>
              </a:r>
              <a:r>
                <a:rPr lang="en-US" sz="900" spc="-20" dirty="0">
                  <a:solidFill>
                    <a:srgbClr val="1F1D1E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adults living with serious mental </a:t>
              </a:r>
              <a:r>
                <a:rPr lang="en-US" sz="900" spc="-10" dirty="0">
                  <a:solidFill>
                    <a:srgbClr val="1F1D1E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illness to essential services.</a:t>
              </a:r>
            </a:p>
          </p:txBody>
        </p:sp>
      </p:grpSp>
      <p:sp>
        <p:nvSpPr>
          <p:cNvPr id="73" name="Picture Placeholder 72">
            <a:extLst>
              <a:ext uri="{FF2B5EF4-FFF2-40B4-BE49-F238E27FC236}">
                <a16:creationId xmlns:a16="http://schemas.microsoft.com/office/drawing/2014/main" id="{E36F64CF-E2E3-E168-78C4-1842E316E2F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997015" y="1524011"/>
            <a:ext cx="731520" cy="548640"/>
          </a:xfrm>
        </p:spPr>
        <p:txBody>
          <a:bodyPr/>
          <a:lstStyle/>
          <a:p>
            <a:endParaRPr lang="en-US"/>
          </a:p>
        </p:txBody>
      </p:sp>
      <p:sp>
        <p:nvSpPr>
          <p:cNvPr id="76" name="Picture Placeholder 75">
            <a:extLst>
              <a:ext uri="{FF2B5EF4-FFF2-40B4-BE49-F238E27FC236}">
                <a16:creationId xmlns:a16="http://schemas.microsoft.com/office/drawing/2014/main" id="{F1CD6B35-CA9E-0F0D-5528-2F062D7413E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205144" y="3368731"/>
            <a:ext cx="731520" cy="548640"/>
          </a:xfrm>
        </p:spPr>
        <p:txBody>
          <a:bodyPr/>
          <a:lstStyle/>
          <a:p>
            <a:endParaRPr lang="en-US"/>
          </a:p>
        </p:txBody>
      </p:sp>
      <p:sp>
        <p:nvSpPr>
          <p:cNvPr id="77" name="Picture Placeholder 76">
            <a:extLst>
              <a:ext uri="{FF2B5EF4-FFF2-40B4-BE49-F238E27FC236}">
                <a16:creationId xmlns:a16="http://schemas.microsoft.com/office/drawing/2014/main" id="{BB807394-73C8-5A54-28D6-3F8C50ABFD7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05144" y="5194857"/>
            <a:ext cx="731520" cy="548640"/>
          </a:xfrm>
        </p:spPr>
        <p:txBody>
          <a:bodyPr/>
          <a:lstStyle/>
          <a:p>
            <a:endParaRPr lang="en-US"/>
          </a:p>
        </p:txBody>
      </p:sp>
      <p:sp>
        <p:nvSpPr>
          <p:cNvPr id="78" name="Picture Placeholder 77">
            <a:extLst>
              <a:ext uri="{FF2B5EF4-FFF2-40B4-BE49-F238E27FC236}">
                <a16:creationId xmlns:a16="http://schemas.microsoft.com/office/drawing/2014/main" id="{92F8DD9C-7D8D-DDB4-D24B-6DC003CBE2A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205144" y="7036853"/>
            <a:ext cx="731520" cy="548640"/>
          </a:xfrm>
        </p:spPr>
        <p:txBody>
          <a:bodyPr/>
          <a:lstStyle/>
          <a:p>
            <a:endParaRPr lang="en-US"/>
          </a:p>
        </p:txBody>
      </p:sp>
      <p:sp>
        <p:nvSpPr>
          <p:cNvPr id="79" name="Picture Placeholder 78">
            <a:extLst>
              <a:ext uri="{FF2B5EF4-FFF2-40B4-BE49-F238E27FC236}">
                <a16:creationId xmlns:a16="http://schemas.microsoft.com/office/drawing/2014/main" id="{4D993819-7B40-B2E8-E972-88BA0EB9EE39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2997015" y="7031480"/>
            <a:ext cx="731520" cy="548640"/>
          </a:xfrm>
        </p:spPr>
        <p:txBody>
          <a:bodyPr/>
          <a:lstStyle/>
          <a:p>
            <a:endParaRPr lang="en-US"/>
          </a:p>
        </p:txBody>
      </p:sp>
      <p:sp>
        <p:nvSpPr>
          <p:cNvPr id="81" name="Picture Placeholder 80">
            <a:extLst>
              <a:ext uri="{FF2B5EF4-FFF2-40B4-BE49-F238E27FC236}">
                <a16:creationId xmlns:a16="http://schemas.microsoft.com/office/drawing/2014/main" id="{31657113-1331-F92E-2F99-2AA9B116008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2997015" y="5196992"/>
            <a:ext cx="731520" cy="548640"/>
          </a:xfrm>
        </p:spPr>
        <p:txBody>
          <a:bodyPr/>
          <a:lstStyle/>
          <a:p>
            <a:endParaRPr lang="en-US"/>
          </a:p>
        </p:txBody>
      </p:sp>
      <p:sp>
        <p:nvSpPr>
          <p:cNvPr id="82" name="Picture Placeholder 81">
            <a:extLst>
              <a:ext uri="{FF2B5EF4-FFF2-40B4-BE49-F238E27FC236}">
                <a16:creationId xmlns:a16="http://schemas.microsoft.com/office/drawing/2014/main" id="{4CFD8A56-F19B-9668-F4EE-182BF29BE978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2997015" y="3364311"/>
            <a:ext cx="731520" cy="548640"/>
          </a:xfrm>
        </p:spPr>
        <p:txBody>
          <a:bodyPr/>
          <a:lstStyle/>
          <a:p>
            <a:endParaRPr lang="en-US"/>
          </a:p>
        </p:txBody>
      </p:sp>
      <p:sp>
        <p:nvSpPr>
          <p:cNvPr id="80" name="Picture Placeholder 79">
            <a:extLst>
              <a:ext uri="{FF2B5EF4-FFF2-40B4-BE49-F238E27FC236}">
                <a16:creationId xmlns:a16="http://schemas.microsoft.com/office/drawing/2014/main" id="{A71A1755-186C-682A-C229-1540BF7357BE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05144" y="8857556"/>
            <a:ext cx="731520" cy="548640"/>
          </a:xfrm>
        </p:spPr>
        <p:txBody>
          <a:bodyPr/>
          <a:lstStyle/>
          <a:p>
            <a:endParaRPr lang="en-US"/>
          </a:p>
        </p:txBody>
      </p:sp>
      <p:sp>
        <p:nvSpPr>
          <p:cNvPr id="75" name="Picture Placeholder 74">
            <a:extLst>
              <a:ext uri="{FF2B5EF4-FFF2-40B4-BE49-F238E27FC236}">
                <a16:creationId xmlns:a16="http://schemas.microsoft.com/office/drawing/2014/main" id="{A6FF820C-28DC-BC8A-502A-37758B4303D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05144" y="1523211"/>
            <a:ext cx="731520" cy="548640"/>
          </a:xfrm>
        </p:spPr>
        <p:txBody>
          <a:bodyPr/>
          <a:lstStyle/>
          <a:p>
            <a:endParaRPr lang="en-US"/>
          </a:p>
        </p:txBody>
      </p:sp>
      <p:sp>
        <p:nvSpPr>
          <p:cNvPr id="74" name="Picture Placeholder 73">
            <a:extLst>
              <a:ext uri="{FF2B5EF4-FFF2-40B4-BE49-F238E27FC236}">
                <a16:creationId xmlns:a16="http://schemas.microsoft.com/office/drawing/2014/main" id="{DDA27B0C-BFB0-7BC8-3A67-3211EC35376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997015" y="8865664"/>
            <a:ext cx="731520" cy="54864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510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BC55AB-38EB-1994-88AA-3AFFF25556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5" name="Group 184">
            <a:extLst>
              <a:ext uri="{FF2B5EF4-FFF2-40B4-BE49-F238E27FC236}">
                <a16:creationId xmlns:a16="http://schemas.microsoft.com/office/drawing/2014/main" id="{92AB276F-2615-F531-81F2-E5ABEF8483BF}"/>
              </a:ext>
            </a:extLst>
          </p:cNvPr>
          <p:cNvGrpSpPr/>
          <p:nvPr/>
        </p:nvGrpSpPr>
        <p:grpSpPr>
          <a:xfrm>
            <a:off x="650874" y="335833"/>
            <a:ext cx="3235326" cy="1828800"/>
            <a:chOff x="650874" y="356259"/>
            <a:chExt cx="3235326" cy="1828800"/>
          </a:xfrm>
        </p:grpSpPr>
        <p:grpSp>
          <p:nvGrpSpPr>
            <p:cNvPr id="130" name="Group 129">
              <a:extLst>
                <a:ext uri="{FF2B5EF4-FFF2-40B4-BE49-F238E27FC236}">
                  <a16:creationId xmlns:a16="http://schemas.microsoft.com/office/drawing/2014/main" id="{D975A66A-7C0B-BA42-AED7-14F79CC601B7}"/>
                </a:ext>
              </a:extLst>
            </p:cNvPr>
            <p:cNvGrpSpPr/>
            <p:nvPr/>
          </p:nvGrpSpPr>
          <p:grpSpPr>
            <a:xfrm>
              <a:off x="650874" y="356259"/>
              <a:ext cx="3235326" cy="1828800"/>
              <a:chOff x="-34925" y="0"/>
              <a:chExt cx="3235326" cy="1828800"/>
            </a:xfrm>
          </p:grpSpPr>
          <p:sp>
            <p:nvSpPr>
              <p:cNvPr id="118" name="Rectangle 117">
                <a:extLst>
                  <a:ext uri="{FF2B5EF4-FFF2-40B4-BE49-F238E27FC236}">
                    <a16:creationId xmlns:a16="http://schemas.microsoft.com/office/drawing/2014/main" id="{79BE2116-8AD1-E1DB-BC99-9222F1373904}"/>
                  </a:ext>
                </a:extLst>
              </p:cNvPr>
              <p:cNvSpPr/>
              <p:nvPr/>
            </p:nvSpPr>
            <p:spPr>
              <a:xfrm>
                <a:off x="1870075" y="1165226"/>
                <a:ext cx="1330326" cy="663574"/>
              </a:xfrm>
              <a:prstGeom prst="rect">
                <a:avLst/>
              </a:prstGeom>
              <a:solidFill>
                <a:srgbClr val="9FD4CA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931" dirty="0">
                  <a:solidFill>
                    <a:srgbClr val="40B5B1"/>
                  </a:solidFill>
                </a:endParaRPr>
              </a:p>
            </p:txBody>
          </p:sp>
          <p:pic>
            <p:nvPicPr>
              <p:cNvPr id="119" name="Picture 118">
                <a:extLst>
                  <a:ext uri="{FF2B5EF4-FFF2-40B4-BE49-F238E27FC236}">
                    <a16:creationId xmlns:a16="http://schemas.microsoft.com/office/drawing/2014/main" id="{810C0925-7319-4FFA-092C-FAAAFE146B7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rcRect l="1184" b="5875"/>
              <a:stretch>
                <a:fillRect/>
              </a:stretch>
            </p:blipFill>
            <p:spPr>
              <a:xfrm>
                <a:off x="-1" y="1065710"/>
                <a:ext cx="2384425" cy="763090"/>
              </a:xfrm>
              <a:prstGeom prst="rect">
                <a:avLst/>
              </a:prstGeom>
            </p:spPr>
          </p:pic>
          <p:sp>
            <p:nvSpPr>
              <p:cNvPr id="120" name="Rectangle 119">
                <a:extLst>
                  <a:ext uri="{FF2B5EF4-FFF2-40B4-BE49-F238E27FC236}">
                    <a16:creationId xmlns:a16="http://schemas.microsoft.com/office/drawing/2014/main" id="{126B08CD-4CE5-53DE-B5C3-52A196E379D8}"/>
                  </a:ext>
                </a:extLst>
              </p:cNvPr>
              <p:cNvSpPr/>
              <p:nvPr/>
            </p:nvSpPr>
            <p:spPr>
              <a:xfrm>
                <a:off x="0" y="0"/>
                <a:ext cx="3200400" cy="117475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931" dirty="0">
                  <a:solidFill>
                    <a:srgbClr val="40B5B1"/>
                  </a:solidFill>
                </a:endParaRPr>
              </a:p>
            </p:txBody>
          </p:sp>
          <p:pic>
            <p:nvPicPr>
              <p:cNvPr id="121" name="Picture 120">
                <a:extLst>
                  <a:ext uri="{FF2B5EF4-FFF2-40B4-BE49-F238E27FC236}">
                    <a16:creationId xmlns:a16="http://schemas.microsoft.com/office/drawing/2014/main" id="{ACB9F60F-811B-E14A-29CC-1ABC8B81952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rcRect l="12273"/>
              <a:stretch>
                <a:fillRect/>
              </a:stretch>
            </p:blipFill>
            <p:spPr>
              <a:xfrm>
                <a:off x="-1" y="714375"/>
                <a:ext cx="612775" cy="215900"/>
              </a:xfrm>
              <a:prstGeom prst="rect">
                <a:avLst/>
              </a:prstGeom>
            </p:spPr>
          </p:pic>
          <p:pic>
            <p:nvPicPr>
              <p:cNvPr id="122" name="Picture 121">
                <a:extLst>
                  <a:ext uri="{FF2B5EF4-FFF2-40B4-BE49-F238E27FC236}">
                    <a16:creationId xmlns:a16="http://schemas.microsoft.com/office/drawing/2014/main" id="{0E152B4E-28BE-AC0B-0DAC-1DFE31E0D62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rcRect l="12273"/>
              <a:stretch>
                <a:fillRect/>
              </a:stretch>
            </p:blipFill>
            <p:spPr>
              <a:xfrm>
                <a:off x="-1" y="104775"/>
                <a:ext cx="612775" cy="215900"/>
              </a:xfrm>
              <a:prstGeom prst="rect">
                <a:avLst/>
              </a:prstGeom>
            </p:spPr>
          </p:pic>
          <p:sp>
            <p:nvSpPr>
              <p:cNvPr id="123" name="TextBox 122">
                <a:extLst>
                  <a:ext uri="{FF2B5EF4-FFF2-40B4-BE49-F238E27FC236}">
                    <a16:creationId xmlns:a16="http://schemas.microsoft.com/office/drawing/2014/main" id="{C4DC4646-0848-8189-D4E9-E781CF4C79CF}"/>
                  </a:ext>
                </a:extLst>
              </p:cNvPr>
              <p:cNvSpPr txBox="1"/>
              <p:nvPr/>
            </p:nvSpPr>
            <p:spPr>
              <a:xfrm>
                <a:off x="-34925" y="132313"/>
                <a:ext cx="660818" cy="20851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>
                  <a:lnSpc>
                    <a:spcPts val="900"/>
                  </a:lnSpc>
                </a:pPr>
                <a:r>
                  <a:rPr lang="en-US" sz="1020" b="1" dirty="0">
                    <a:solidFill>
                      <a:srgbClr val="1E3358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WHAT?</a:t>
                </a:r>
              </a:p>
            </p:txBody>
          </p:sp>
          <p:sp>
            <p:nvSpPr>
              <p:cNvPr id="124" name="TextBox 123">
                <a:extLst>
                  <a:ext uri="{FF2B5EF4-FFF2-40B4-BE49-F238E27FC236}">
                    <a16:creationId xmlns:a16="http://schemas.microsoft.com/office/drawing/2014/main" id="{61D3CA90-011C-7182-945E-A47FC2634345}"/>
                  </a:ext>
                </a:extLst>
              </p:cNvPr>
              <p:cNvSpPr txBox="1"/>
              <p:nvPr/>
            </p:nvSpPr>
            <p:spPr>
              <a:xfrm>
                <a:off x="720725" y="1331239"/>
                <a:ext cx="1270001" cy="34881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>
                  <a:lnSpc>
                    <a:spcPts val="1000"/>
                  </a:lnSpc>
                </a:pPr>
                <a:r>
                  <a:rPr lang="en-US" sz="1000" b="1" dirty="0">
                    <a:solidFill>
                      <a:schemeClr val="bg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WATCH A VIDEO</a:t>
                </a:r>
                <a:br>
                  <a:rPr lang="en-US" sz="1000" b="1" dirty="0">
                    <a:solidFill>
                      <a:schemeClr val="bg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</a:br>
                <a:r>
                  <a:rPr lang="en-US" sz="1000" b="1" dirty="0">
                    <a:solidFill>
                      <a:schemeClr val="bg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TO LEARN MORE.</a:t>
                </a:r>
              </a:p>
            </p:txBody>
          </p:sp>
          <p:sp>
            <p:nvSpPr>
              <p:cNvPr id="125" name="TextBox 124">
                <a:extLst>
                  <a:ext uri="{FF2B5EF4-FFF2-40B4-BE49-F238E27FC236}">
                    <a16:creationId xmlns:a16="http://schemas.microsoft.com/office/drawing/2014/main" id="{0AEE1605-464D-0D0B-6F82-C03D06955C86}"/>
                  </a:ext>
                </a:extLst>
              </p:cNvPr>
              <p:cNvSpPr txBox="1"/>
              <p:nvPr/>
            </p:nvSpPr>
            <p:spPr>
              <a:xfrm>
                <a:off x="581027" y="53975"/>
                <a:ext cx="2619374" cy="60529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ts val="1040"/>
                  </a:lnSpc>
                </a:pPr>
                <a:r>
                  <a:rPr lang="en-US" sz="980" dirty="0">
                    <a:solidFill>
                      <a:srgbClr val="1F1D1E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The Community, Assistance, Recovery, and Empowerment (CARE) Act is a civil court process providing community-based mental health services to eligible Californians.</a:t>
                </a:r>
              </a:p>
            </p:txBody>
          </p:sp>
          <p:sp>
            <p:nvSpPr>
              <p:cNvPr id="126" name="TextBox 125">
                <a:extLst>
                  <a:ext uri="{FF2B5EF4-FFF2-40B4-BE49-F238E27FC236}">
                    <a16:creationId xmlns:a16="http://schemas.microsoft.com/office/drawing/2014/main" id="{62F9DC6D-5E70-2D2D-C5A5-2A17F81F5F18}"/>
                  </a:ext>
                </a:extLst>
              </p:cNvPr>
              <p:cNvSpPr txBox="1"/>
              <p:nvPr/>
            </p:nvSpPr>
            <p:spPr>
              <a:xfrm>
                <a:off x="-34925" y="745088"/>
                <a:ext cx="660818" cy="20851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>
                  <a:lnSpc>
                    <a:spcPts val="900"/>
                  </a:lnSpc>
                </a:pPr>
                <a:r>
                  <a:rPr lang="en-US" sz="1020" b="1" dirty="0">
                    <a:solidFill>
                      <a:srgbClr val="1E3358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HOW?</a:t>
                </a:r>
              </a:p>
            </p:txBody>
          </p:sp>
          <p:sp>
            <p:nvSpPr>
              <p:cNvPr id="127" name="TextBox 126">
                <a:extLst>
                  <a:ext uri="{FF2B5EF4-FFF2-40B4-BE49-F238E27FC236}">
                    <a16:creationId xmlns:a16="http://schemas.microsoft.com/office/drawing/2014/main" id="{588280E6-48D8-E1AE-DA06-B43258C47C69}"/>
                  </a:ext>
                </a:extLst>
              </p:cNvPr>
              <p:cNvSpPr txBox="1"/>
              <p:nvPr/>
            </p:nvSpPr>
            <p:spPr>
              <a:xfrm>
                <a:off x="584201" y="659998"/>
                <a:ext cx="2616199" cy="4770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ts val="1020"/>
                  </a:lnSpc>
                </a:pPr>
                <a:r>
                  <a:rPr lang="en-US" sz="980" spc="10" dirty="0">
                    <a:solidFill>
                      <a:srgbClr val="1F1D1E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A wide range of people including family, friends, and professionals can request an individual to enter the CARE process. </a:t>
                </a:r>
              </a:p>
            </p:txBody>
          </p:sp>
          <p:pic>
            <p:nvPicPr>
              <p:cNvPr id="128" name="Picture 127">
                <a:extLst>
                  <a:ext uri="{FF2B5EF4-FFF2-40B4-BE49-F238E27FC236}">
                    <a16:creationId xmlns:a16="http://schemas.microsoft.com/office/drawing/2014/main" id="{41183B14-BD6E-5378-0F83-47018A0DC32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42900" y="1365250"/>
                <a:ext cx="279400" cy="241300"/>
              </a:xfrm>
              <a:prstGeom prst="rect">
                <a:avLst/>
              </a:prstGeom>
            </p:spPr>
          </p:pic>
        </p:grpSp>
        <p:pic>
          <p:nvPicPr>
            <p:cNvPr id="171" name="Picture 170" descr="A qr code on a black background&#10;&#10;AI-generated content may be incorrect.">
              <a:extLst>
                <a:ext uri="{FF2B5EF4-FFF2-40B4-BE49-F238E27FC236}">
                  <a16:creationId xmlns:a16="http://schemas.microsoft.com/office/drawing/2014/main" id="{33C946CC-2F33-7954-507E-F45ACC287AB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182875" y="1586758"/>
              <a:ext cx="518267" cy="518267"/>
            </a:xfrm>
            <a:prstGeom prst="rect">
              <a:avLst/>
            </a:prstGeom>
          </p:spPr>
        </p:pic>
      </p:grpSp>
      <p:grpSp>
        <p:nvGrpSpPr>
          <p:cNvPr id="186" name="Group 185">
            <a:extLst>
              <a:ext uri="{FF2B5EF4-FFF2-40B4-BE49-F238E27FC236}">
                <a16:creationId xmlns:a16="http://schemas.microsoft.com/office/drawing/2014/main" id="{7E827A87-8440-3D09-7BF4-F01322BC3971}"/>
              </a:ext>
            </a:extLst>
          </p:cNvPr>
          <p:cNvGrpSpPr/>
          <p:nvPr/>
        </p:nvGrpSpPr>
        <p:grpSpPr>
          <a:xfrm>
            <a:off x="3849835" y="338230"/>
            <a:ext cx="3235326" cy="1828800"/>
            <a:chOff x="650874" y="356259"/>
            <a:chExt cx="3235326" cy="1828800"/>
          </a:xfrm>
        </p:grpSpPr>
        <p:grpSp>
          <p:nvGrpSpPr>
            <p:cNvPr id="187" name="Group 186">
              <a:extLst>
                <a:ext uri="{FF2B5EF4-FFF2-40B4-BE49-F238E27FC236}">
                  <a16:creationId xmlns:a16="http://schemas.microsoft.com/office/drawing/2014/main" id="{257DC7F3-EDAA-58F3-7208-D504D6CF0BE2}"/>
                </a:ext>
              </a:extLst>
            </p:cNvPr>
            <p:cNvGrpSpPr/>
            <p:nvPr/>
          </p:nvGrpSpPr>
          <p:grpSpPr>
            <a:xfrm>
              <a:off x="650874" y="356259"/>
              <a:ext cx="3235326" cy="1828800"/>
              <a:chOff x="-34925" y="0"/>
              <a:chExt cx="3235326" cy="1828800"/>
            </a:xfrm>
          </p:grpSpPr>
          <p:sp>
            <p:nvSpPr>
              <p:cNvPr id="189" name="Rectangle 188">
                <a:extLst>
                  <a:ext uri="{FF2B5EF4-FFF2-40B4-BE49-F238E27FC236}">
                    <a16:creationId xmlns:a16="http://schemas.microsoft.com/office/drawing/2014/main" id="{B873E559-2DB7-CF2A-6BC8-78AD0838259D}"/>
                  </a:ext>
                </a:extLst>
              </p:cNvPr>
              <p:cNvSpPr/>
              <p:nvPr/>
            </p:nvSpPr>
            <p:spPr>
              <a:xfrm>
                <a:off x="1870075" y="1165226"/>
                <a:ext cx="1330326" cy="663574"/>
              </a:xfrm>
              <a:prstGeom prst="rect">
                <a:avLst/>
              </a:prstGeom>
              <a:solidFill>
                <a:srgbClr val="9FD4CA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931" dirty="0">
                  <a:solidFill>
                    <a:srgbClr val="40B5B1"/>
                  </a:solidFill>
                </a:endParaRPr>
              </a:p>
            </p:txBody>
          </p:sp>
          <p:pic>
            <p:nvPicPr>
              <p:cNvPr id="190" name="Picture 189">
                <a:extLst>
                  <a:ext uri="{FF2B5EF4-FFF2-40B4-BE49-F238E27FC236}">
                    <a16:creationId xmlns:a16="http://schemas.microsoft.com/office/drawing/2014/main" id="{1A0A9736-5DC2-27E5-881D-4857DC8A169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rcRect l="1184" b="5875"/>
              <a:stretch>
                <a:fillRect/>
              </a:stretch>
            </p:blipFill>
            <p:spPr>
              <a:xfrm>
                <a:off x="-1" y="1065710"/>
                <a:ext cx="2384425" cy="763090"/>
              </a:xfrm>
              <a:prstGeom prst="rect">
                <a:avLst/>
              </a:prstGeom>
            </p:spPr>
          </p:pic>
          <p:sp>
            <p:nvSpPr>
              <p:cNvPr id="191" name="Rectangle 190">
                <a:extLst>
                  <a:ext uri="{FF2B5EF4-FFF2-40B4-BE49-F238E27FC236}">
                    <a16:creationId xmlns:a16="http://schemas.microsoft.com/office/drawing/2014/main" id="{7D510637-371F-9B63-C10C-E426ED9EE419}"/>
                  </a:ext>
                </a:extLst>
              </p:cNvPr>
              <p:cNvSpPr/>
              <p:nvPr/>
            </p:nvSpPr>
            <p:spPr>
              <a:xfrm>
                <a:off x="0" y="0"/>
                <a:ext cx="3200400" cy="117475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931" dirty="0">
                  <a:solidFill>
                    <a:srgbClr val="40B5B1"/>
                  </a:solidFill>
                </a:endParaRPr>
              </a:p>
            </p:txBody>
          </p:sp>
          <p:pic>
            <p:nvPicPr>
              <p:cNvPr id="192" name="Picture 191">
                <a:extLst>
                  <a:ext uri="{FF2B5EF4-FFF2-40B4-BE49-F238E27FC236}">
                    <a16:creationId xmlns:a16="http://schemas.microsoft.com/office/drawing/2014/main" id="{1C705F7E-2B35-0B77-1FF7-DEF7EB91415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rcRect l="12273"/>
              <a:stretch>
                <a:fillRect/>
              </a:stretch>
            </p:blipFill>
            <p:spPr>
              <a:xfrm>
                <a:off x="-1" y="714375"/>
                <a:ext cx="612775" cy="215900"/>
              </a:xfrm>
              <a:prstGeom prst="rect">
                <a:avLst/>
              </a:prstGeom>
            </p:spPr>
          </p:pic>
          <p:pic>
            <p:nvPicPr>
              <p:cNvPr id="193" name="Picture 192">
                <a:extLst>
                  <a:ext uri="{FF2B5EF4-FFF2-40B4-BE49-F238E27FC236}">
                    <a16:creationId xmlns:a16="http://schemas.microsoft.com/office/drawing/2014/main" id="{1568F80B-615F-3442-27DB-109EFE48D17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rcRect l="12273"/>
              <a:stretch>
                <a:fillRect/>
              </a:stretch>
            </p:blipFill>
            <p:spPr>
              <a:xfrm>
                <a:off x="-1" y="104775"/>
                <a:ext cx="612775" cy="215900"/>
              </a:xfrm>
              <a:prstGeom prst="rect">
                <a:avLst/>
              </a:prstGeom>
            </p:spPr>
          </p:pic>
          <p:sp>
            <p:nvSpPr>
              <p:cNvPr id="194" name="TextBox 193">
                <a:extLst>
                  <a:ext uri="{FF2B5EF4-FFF2-40B4-BE49-F238E27FC236}">
                    <a16:creationId xmlns:a16="http://schemas.microsoft.com/office/drawing/2014/main" id="{8BD34FC0-5EC8-58E3-AC72-262E0405811C}"/>
                  </a:ext>
                </a:extLst>
              </p:cNvPr>
              <p:cNvSpPr txBox="1"/>
              <p:nvPr/>
            </p:nvSpPr>
            <p:spPr>
              <a:xfrm>
                <a:off x="-34925" y="132313"/>
                <a:ext cx="660818" cy="20851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>
                  <a:lnSpc>
                    <a:spcPts val="900"/>
                  </a:lnSpc>
                </a:pPr>
                <a:r>
                  <a:rPr lang="en-US" sz="1020" b="1" dirty="0">
                    <a:solidFill>
                      <a:srgbClr val="1E3358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WHAT?</a:t>
                </a:r>
              </a:p>
            </p:txBody>
          </p:sp>
          <p:sp>
            <p:nvSpPr>
              <p:cNvPr id="195" name="TextBox 194">
                <a:extLst>
                  <a:ext uri="{FF2B5EF4-FFF2-40B4-BE49-F238E27FC236}">
                    <a16:creationId xmlns:a16="http://schemas.microsoft.com/office/drawing/2014/main" id="{0774E33E-93EF-C633-963A-7B43BEC90A4C}"/>
                  </a:ext>
                </a:extLst>
              </p:cNvPr>
              <p:cNvSpPr txBox="1"/>
              <p:nvPr/>
            </p:nvSpPr>
            <p:spPr>
              <a:xfrm>
                <a:off x="720725" y="1331239"/>
                <a:ext cx="1270001" cy="34881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>
                  <a:lnSpc>
                    <a:spcPts val="1000"/>
                  </a:lnSpc>
                </a:pPr>
                <a:r>
                  <a:rPr lang="en-US" sz="1000" b="1" dirty="0">
                    <a:solidFill>
                      <a:schemeClr val="bg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WATCH A VIDEO</a:t>
                </a:r>
                <a:br>
                  <a:rPr lang="en-US" sz="1000" b="1" dirty="0">
                    <a:solidFill>
                      <a:schemeClr val="bg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</a:br>
                <a:r>
                  <a:rPr lang="en-US" sz="1000" b="1" dirty="0">
                    <a:solidFill>
                      <a:schemeClr val="bg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TO LEARN MORE.</a:t>
                </a:r>
              </a:p>
            </p:txBody>
          </p:sp>
          <p:sp>
            <p:nvSpPr>
              <p:cNvPr id="196" name="TextBox 195">
                <a:extLst>
                  <a:ext uri="{FF2B5EF4-FFF2-40B4-BE49-F238E27FC236}">
                    <a16:creationId xmlns:a16="http://schemas.microsoft.com/office/drawing/2014/main" id="{9D3E5345-7321-91D0-CE6F-E6F0DD7662C1}"/>
                  </a:ext>
                </a:extLst>
              </p:cNvPr>
              <p:cNvSpPr txBox="1"/>
              <p:nvPr/>
            </p:nvSpPr>
            <p:spPr>
              <a:xfrm>
                <a:off x="581027" y="53975"/>
                <a:ext cx="2619374" cy="60529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ts val="1040"/>
                  </a:lnSpc>
                </a:pPr>
                <a:r>
                  <a:rPr lang="en-US" sz="980" dirty="0">
                    <a:solidFill>
                      <a:srgbClr val="1F1D1E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The Community, Assistance, Recovery, and Empowerment (CARE) Act is a civil court process providing community-based mental health services to eligible Californians.</a:t>
                </a:r>
              </a:p>
            </p:txBody>
          </p:sp>
          <p:sp>
            <p:nvSpPr>
              <p:cNvPr id="197" name="TextBox 196">
                <a:extLst>
                  <a:ext uri="{FF2B5EF4-FFF2-40B4-BE49-F238E27FC236}">
                    <a16:creationId xmlns:a16="http://schemas.microsoft.com/office/drawing/2014/main" id="{64B0C7CA-A128-59D2-8C27-BBFE71110729}"/>
                  </a:ext>
                </a:extLst>
              </p:cNvPr>
              <p:cNvSpPr txBox="1"/>
              <p:nvPr/>
            </p:nvSpPr>
            <p:spPr>
              <a:xfrm>
                <a:off x="-34925" y="745088"/>
                <a:ext cx="660818" cy="20851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>
                  <a:lnSpc>
                    <a:spcPts val="900"/>
                  </a:lnSpc>
                </a:pPr>
                <a:r>
                  <a:rPr lang="en-US" sz="1020" b="1" dirty="0">
                    <a:solidFill>
                      <a:srgbClr val="1E3358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HOW?</a:t>
                </a:r>
              </a:p>
            </p:txBody>
          </p:sp>
          <p:sp>
            <p:nvSpPr>
              <p:cNvPr id="198" name="TextBox 197">
                <a:extLst>
                  <a:ext uri="{FF2B5EF4-FFF2-40B4-BE49-F238E27FC236}">
                    <a16:creationId xmlns:a16="http://schemas.microsoft.com/office/drawing/2014/main" id="{0F3ADC39-189F-E38D-A0D8-05EF9D961AFB}"/>
                  </a:ext>
                </a:extLst>
              </p:cNvPr>
              <p:cNvSpPr txBox="1"/>
              <p:nvPr/>
            </p:nvSpPr>
            <p:spPr>
              <a:xfrm>
                <a:off x="584201" y="659998"/>
                <a:ext cx="2616199" cy="4770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ts val="1020"/>
                  </a:lnSpc>
                </a:pPr>
                <a:r>
                  <a:rPr lang="en-US" sz="980" spc="10" dirty="0">
                    <a:solidFill>
                      <a:srgbClr val="1F1D1E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A wide range of people including family, friends, and professionals can request an individual to enter the CARE process. </a:t>
                </a:r>
              </a:p>
            </p:txBody>
          </p:sp>
          <p:pic>
            <p:nvPicPr>
              <p:cNvPr id="199" name="Picture 198">
                <a:extLst>
                  <a:ext uri="{FF2B5EF4-FFF2-40B4-BE49-F238E27FC236}">
                    <a16:creationId xmlns:a16="http://schemas.microsoft.com/office/drawing/2014/main" id="{762D991F-9225-156B-27D0-78F232AE36D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42900" y="1365250"/>
                <a:ext cx="279400" cy="241300"/>
              </a:xfrm>
              <a:prstGeom prst="rect">
                <a:avLst/>
              </a:prstGeom>
            </p:spPr>
          </p:pic>
        </p:grpSp>
        <p:pic>
          <p:nvPicPr>
            <p:cNvPr id="188" name="Picture 187" descr="A qr code on a black background&#10;&#10;AI-generated content may be incorrect.">
              <a:extLst>
                <a:ext uri="{FF2B5EF4-FFF2-40B4-BE49-F238E27FC236}">
                  <a16:creationId xmlns:a16="http://schemas.microsoft.com/office/drawing/2014/main" id="{BBC31077-13C2-2B26-03C9-99EAA195220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182875" y="1586758"/>
              <a:ext cx="518267" cy="518267"/>
            </a:xfrm>
            <a:prstGeom prst="rect">
              <a:avLst/>
            </a:prstGeom>
          </p:spPr>
        </p:pic>
      </p:grpSp>
      <p:grpSp>
        <p:nvGrpSpPr>
          <p:cNvPr id="200" name="Group 199">
            <a:extLst>
              <a:ext uri="{FF2B5EF4-FFF2-40B4-BE49-F238E27FC236}">
                <a16:creationId xmlns:a16="http://schemas.microsoft.com/office/drawing/2014/main" id="{1B0D5C04-F107-10C5-4286-2B77F9E3ED59}"/>
              </a:ext>
            </a:extLst>
          </p:cNvPr>
          <p:cNvGrpSpPr/>
          <p:nvPr/>
        </p:nvGrpSpPr>
        <p:grpSpPr>
          <a:xfrm>
            <a:off x="649852" y="2175541"/>
            <a:ext cx="3235326" cy="1828800"/>
            <a:chOff x="650874" y="356259"/>
            <a:chExt cx="3235326" cy="1828800"/>
          </a:xfrm>
        </p:grpSpPr>
        <p:grpSp>
          <p:nvGrpSpPr>
            <p:cNvPr id="201" name="Group 200">
              <a:extLst>
                <a:ext uri="{FF2B5EF4-FFF2-40B4-BE49-F238E27FC236}">
                  <a16:creationId xmlns:a16="http://schemas.microsoft.com/office/drawing/2014/main" id="{150307E6-E6AE-5B89-F8A7-BFA4DA80BB39}"/>
                </a:ext>
              </a:extLst>
            </p:cNvPr>
            <p:cNvGrpSpPr/>
            <p:nvPr/>
          </p:nvGrpSpPr>
          <p:grpSpPr>
            <a:xfrm>
              <a:off x="650874" y="356259"/>
              <a:ext cx="3235326" cy="1828800"/>
              <a:chOff x="-34925" y="0"/>
              <a:chExt cx="3235326" cy="1828800"/>
            </a:xfrm>
          </p:grpSpPr>
          <p:sp>
            <p:nvSpPr>
              <p:cNvPr id="203" name="Rectangle 202">
                <a:extLst>
                  <a:ext uri="{FF2B5EF4-FFF2-40B4-BE49-F238E27FC236}">
                    <a16:creationId xmlns:a16="http://schemas.microsoft.com/office/drawing/2014/main" id="{4775E0C2-63BC-EE7A-37B4-1F15EFA730EA}"/>
                  </a:ext>
                </a:extLst>
              </p:cNvPr>
              <p:cNvSpPr/>
              <p:nvPr/>
            </p:nvSpPr>
            <p:spPr>
              <a:xfrm>
                <a:off x="1870075" y="1165226"/>
                <a:ext cx="1330326" cy="663574"/>
              </a:xfrm>
              <a:prstGeom prst="rect">
                <a:avLst/>
              </a:prstGeom>
              <a:solidFill>
                <a:srgbClr val="9FD4CA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931" dirty="0">
                  <a:solidFill>
                    <a:srgbClr val="40B5B1"/>
                  </a:solidFill>
                </a:endParaRPr>
              </a:p>
            </p:txBody>
          </p:sp>
          <p:pic>
            <p:nvPicPr>
              <p:cNvPr id="204" name="Picture 203">
                <a:extLst>
                  <a:ext uri="{FF2B5EF4-FFF2-40B4-BE49-F238E27FC236}">
                    <a16:creationId xmlns:a16="http://schemas.microsoft.com/office/drawing/2014/main" id="{5DA8CFF0-0443-F4E7-B1C1-FB4FDA006F1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rcRect l="1184" b="5875"/>
              <a:stretch>
                <a:fillRect/>
              </a:stretch>
            </p:blipFill>
            <p:spPr>
              <a:xfrm>
                <a:off x="-1" y="1065710"/>
                <a:ext cx="2384425" cy="763090"/>
              </a:xfrm>
              <a:prstGeom prst="rect">
                <a:avLst/>
              </a:prstGeom>
            </p:spPr>
          </p:pic>
          <p:sp>
            <p:nvSpPr>
              <p:cNvPr id="205" name="Rectangle 204">
                <a:extLst>
                  <a:ext uri="{FF2B5EF4-FFF2-40B4-BE49-F238E27FC236}">
                    <a16:creationId xmlns:a16="http://schemas.microsoft.com/office/drawing/2014/main" id="{7D57AFA3-5846-1291-71EC-CBD08EB5E801}"/>
                  </a:ext>
                </a:extLst>
              </p:cNvPr>
              <p:cNvSpPr/>
              <p:nvPr/>
            </p:nvSpPr>
            <p:spPr>
              <a:xfrm>
                <a:off x="0" y="0"/>
                <a:ext cx="3200400" cy="117475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931" dirty="0">
                  <a:solidFill>
                    <a:srgbClr val="40B5B1"/>
                  </a:solidFill>
                </a:endParaRPr>
              </a:p>
            </p:txBody>
          </p:sp>
          <p:pic>
            <p:nvPicPr>
              <p:cNvPr id="206" name="Picture 205">
                <a:extLst>
                  <a:ext uri="{FF2B5EF4-FFF2-40B4-BE49-F238E27FC236}">
                    <a16:creationId xmlns:a16="http://schemas.microsoft.com/office/drawing/2014/main" id="{8E94EFCA-66CC-F2F3-D5AC-9A20598E344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rcRect l="12273"/>
              <a:stretch>
                <a:fillRect/>
              </a:stretch>
            </p:blipFill>
            <p:spPr>
              <a:xfrm>
                <a:off x="-1" y="714375"/>
                <a:ext cx="612775" cy="215900"/>
              </a:xfrm>
              <a:prstGeom prst="rect">
                <a:avLst/>
              </a:prstGeom>
            </p:spPr>
          </p:pic>
          <p:pic>
            <p:nvPicPr>
              <p:cNvPr id="207" name="Picture 206">
                <a:extLst>
                  <a:ext uri="{FF2B5EF4-FFF2-40B4-BE49-F238E27FC236}">
                    <a16:creationId xmlns:a16="http://schemas.microsoft.com/office/drawing/2014/main" id="{C128A9F2-502C-1B08-8198-C148A7E339A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rcRect l="12273"/>
              <a:stretch>
                <a:fillRect/>
              </a:stretch>
            </p:blipFill>
            <p:spPr>
              <a:xfrm>
                <a:off x="-1" y="104775"/>
                <a:ext cx="612775" cy="215900"/>
              </a:xfrm>
              <a:prstGeom prst="rect">
                <a:avLst/>
              </a:prstGeom>
            </p:spPr>
          </p:pic>
          <p:sp>
            <p:nvSpPr>
              <p:cNvPr id="208" name="TextBox 207">
                <a:extLst>
                  <a:ext uri="{FF2B5EF4-FFF2-40B4-BE49-F238E27FC236}">
                    <a16:creationId xmlns:a16="http://schemas.microsoft.com/office/drawing/2014/main" id="{32EC9584-36C5-D203-C339-95FBB067E3E5}"/>
                  </a:ext>
                </a:extLst>
              </p:cNvPr>
              <p:cNvSpPr txBox="1"/>
              <p:nvPr/>
            </p:nvSpPr>
            <p:spPr>
              <a:xfrm>
                <a:off x="-34925" y="132313"/>
                <a:ext cx="660818" cy="20851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>
                  <a:lnSpc>
                    <a:spcPts val="900"/>
                  </a:lnSpc>
                </a:pPr>
                <a:r>
                  <a:rPr lang="en-US" sz="1020" b="1" dirty="0">
                    <a:solidFill>
                      <a:srgbClr val="1E3358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WHAT?</a:t>
                </a:r>
              </a:p>
            </p:txBody>
          </p:sp>
          <p:sp>
            <p:nvSpPr>
              <p:cNvPr id="209" name="TextBox 208">
                <a:extLst>
                  <a:ext uri="{FF2B5EF4-FFF2-40B4-BE49-F238E27FC236}">
                    <a16:creationId xmlns:a16="http://schemas.microsoft.com/office/drawing/2014/main" id="{857FE839-EB2B-B84A-40A9-684C5AB72287}"/>
                  </a:ext>
                </a:extLst>
              </p:cNvPr>
              <p:cNvSpPr txBox="1"/>
              <p:nvPr/>
            </p:nvSpPr>
            <p:spPr>
              <a:xfrm>
                <a:off x="720725" y="1331239"/>
                <a:ext cx="1270001" cy="34881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>
                  <a:lnSpc>
                    <a:spcPts val="1000"/>
                  </a:lnSpc>
                </a:pPr>
                <a:r>
                  <a:rPr lang="en-US" sz="1000" b="1" dirty="0">
                    <a:solidFill>
                      <a:schemeClr val="bg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WATCH A VIDEO</a:t>
                </a:r>
                <a:br>
                  <a:rPr lang="en-US" sz="1000" b="1" dirty="0">
                    <a:solidFill>
                      <a:schemeClr val="bg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</a:br>
                <a:r>
                  <a:rPr lang="en-US" sz="1000" b="1" dirty="0">
                    <a:solidFill>
                      <a:schemeClr val="bg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TO LEARN MORE.</a:t>
                </a:r>
              </a:p>
            </p:txBody>
          </p:sp>
          <p:sp>
            <p:nvSpPr>
              <p:cNvPr id="210" name="TextBox 209">
                <a:extLst>
                  <a:ext uri="{FF2B5EF4-FFF2-40B4-BE49-F238E27FC236}">
                    <a16:creationId xmlns:a16="http://schemas.microsoft.com/office/drawing/2014/main" id="{3F0CFE9A-B3CD-F643-ED53-94D1325D5E1A}"/>
                  </a:ext>
                </a:extLst>
              </p:cNvPr>
              <p:cNvSpPr txBox="1"/>
              <p:nvPr/>
            </p:nvSpPr>
            <p:spPr>
              <a:xfrm>
                <a:off x="581027" y="53975"/>
                <a:ext cx="2619374" cy="60529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ts val="1040"/>
                  </a:lnSpc>
                </a:pPr>
                <a:r>
                  <a:rPr lang="en-US" sz="980" dirty="0">
                    <a:solidFill>
                      <a:srgbClr val="1F1D1E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The Community, Assistance, Recovery, and Empowerment (CARE) Act is a civil court process providing community-based mental health services to eligible Californians.</a:t>
                </a:r>
              </a:p>
            </p:txBody>
          </p:sp>
          <p:sp>
            <p:nvSpPr>
              <p:cNvPr id="211" name="TextBox 210">
                <a:extLst>
                  <a:ext uri="{FF2B5EF4-FFF2-40B4-BE49-F238E27FC236}">
                    <a16:creationId xmlns:a16="http://schemas.microsoft.com/office/drawing/2014/main" id="{08A95131-1737-F59C-055F-A20B39181C8A}"/>
                  </a:ext>
                </a:extLst>
              </p:cNvPr>
              <p:cNvSpPr txBox="1"/>
              <p:nvPr/>
            </p:nvSpPr>
            <p:spPr>
              <a:xfrm>
                <a:off x="-34925" y="745088"/>
                <a:ext cx="660818" cy="20851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>
                  <a:lnSpc>
                    <a:spcPts val="900"/>
                  </a:lnSpc>
                </a:pPr>
                <a:r>
                  <a:rPr lang="en-US" sz="1020" b="1" dirty="0">
                    <a:solidFill>
                      <a:srgbClr val="1E3358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HOW?</a:t>
                </a:r>
              </a:p>
            </p:txBody>
          </p:sp>
          <p:sp>
            <p:nvSpPr>
              <p:cNvPr id="212" name="TextBox 211">
                <a:extLst>
                  <a:ext uri="{FF2B5EF4-FFF2-40B4-BE49-F238E27FC236}">
                    <a16:creationId xmlns:a16="http://schemas.microsoft.com/office/drawing/2014/main" id="{7A23557A-0C13-134F-9E97-B74EF31F36FA}"/>
                  </a:ext>
                </a:extLst>
              </p:cNvPr>
              <p:cNvSpPr txBox="1"/>
              <p:nvPr/>
            </p:nvSpPr>
            <p:spPr>
              <a:xfrm>
                <a:off x="584201" y="659998"/>
                <a:ext cx="2616199" cy="4770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ts val="1020"/>
                  </a:lnSpc>
                </a:pPr>
                <a:r>
                  <a:rPr lang="en-US" sz="980" spc="10" dirty="0">
                    <a:solidFill>
                      <a:srgbClr val="1F1D1E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A wide range of people including family, friends, and professionals can request an individual to enter the CARE process. </a:t>
                </a:r>
              </a:p>
            </p:txBody>
          </p:sp>
          <p:pic>
            <p:nvPicPr>
              <p:cNvPr id="213" name="Picture 212">
                <a:extLst>
                  <a:ext uri="{FF2B5EF4-FFF2-40B4-BE49-F238E27FC236}">
                    <a16:creationId xmlns:a16="http://schemas.microsoft.com/office/drawing/2014/main" id="{36898497-CB87-28DD-F7CE-040A2749CBE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42900" y="1365250"/>
                <a:ext cx="279400" cy="241300"/>
              </a:xfrm>
              <a:prstGeom prst="rect">
                <a:avLst/>
              </a:prstGeom>
            </p:spPr>
          </p:pic>
        </p:grpSp>
        <p:pic>
          <p:nvPicPr>
            <p:cNvPr id="202" name="Picture 201" descr="A qr code on a black background&#10;&#10;AI-generated content may be incorrect.">
              <a:extLst>
                <a:ext uri="{FF2B5EF4-FFF2-40B4-BE49-F238E27FC236}">
                  <a16:creationId xmlns:a16="http://schemas.microsoft.com/office/drawing/2014/main" id="{1428F1DB-4A9D-602A-B1BE-83A2BD29D1E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182875" y="1586758"/>
              <a:ext cx="518267" cy="518267"/>
            </a:xfrm>
            <a:prstGeom prst="rect">
              <a:avLst/>
            </a:prstGeom>
          </p:spPr>
        </p:pic>
      </p:grpSp>
      <p:grpSp>
        <p:nvGrpSpPr>
          <p:cNvPr id="214" name="Group 213">
            <a:extLst>
              <a:ext uri="{FF2B5EF4-FFF2-40B4-BE49-F238E27FC236}">
                <a16:creationId xmlns:a16="http://schemas.microsoft.com/office/drawing/2014/main" id="{21676B12-E56A-E9C4-89FF-74C3CE36EAC6}"/>
              </a:ext>
            </a:extLst>
          </p:cNvPr>
          <p:cNvGrpSpPr/>
          <p:nvPr/>
        </p:nvGrpSpPr>
        <p:grpSpPr>
          <a:xfrm>
            <a:off x="3848813" y="2173626"/>
            <a:ext cx="3235326" cy="1828800"/>
            <a:chOff x="650874" y="356259"/>
            <a:chExt cx="3235326" cy="1828800"/>
          </a:xfrm>
        </p:grpSpPr>
        <p:grpSp>
          <p:nvGrpSpPr>
            <p:cNvPr id="215" name="Group 214">
              <a:extLst>
                <a:ext uri="{FF2B5EF4-FFF2-40B4-BE49-F238E27FC236}">
                  <a16:creationId xmlns:a16="http://schemas.microsoft.com/office/drawing/2014/main" id="{C4C4A374-DF99-4322-2AF6-074FAB9BC065}"/>
                </a:ext>
              </a:extLst>
            </p:cNvPr>
            <p:cNvGrpSpPr/>
            <p:nvPr/>
          </p:nvGrpSpPr>
          <p:grpSpPr>
            <a:xfrm>
              <a:off x="650874" y="356259"/>
              <a:ext cx="3235326" cy="1828800"/>
              <a:chOff x="-34925" y="0"/>
              <a:chExt cx="3235326" cy="1828800"/>
            </a:xfrm>
          </p:grpSpPr>
          <p:sp>
            <p:nvSpPr>
              <p:cNvPr id="217" name="Rectangle 216">
                <a:extLst>
                  <a:ext uri="{FF2B5EF4-FFF2-40B4-BE49-F238E27FC236}">
                    <a16:creationId xmlns:a16="http://schemas.microsoft.com/office/drawing/2014/main" id="{A38837BC-97E2-8AEF-75DC-C4D3127AE932}"/>
                  </a:ext>
                </a:extLst>
              </p:cNvPr>
              <p:cNvSpPr/>
              <p:nvPr/>
            </p:nvSpPr>
            <p:spPr>
              <a:xfrm>
                <a:off x="1870075" y="1165226"/>
                <a:ext cx="1330326" cy="663574"/>
              </a:xfrm>
              <a:prstGeom prst="rect">
                <a:avLst/>
              </a:prstGeom>
              <a:solidFill>
                <a:srgbClr val="9FD4CA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931" dirty="0">
                  <a:solidFill>
                    <a:srgbClr val="40B5B1"/>
                  </a:solidFill>
                </a:endParaRPr>
              </a:p>
            </p:txBody>
          </p:sp>
          <p:pic>
            <p:nvPicPr>
              <p:cNvPr id="218" name="Picture 217">
                <a:extLst>
                  <a:ext uri="{FF2B5EF4-FFF2-40B4-BE49-F238E27FC236}">
                    <a16:creationId xmlns:a16="http://schemas.microsoft.com/office/drawing/2014/main" id="{9A6F88DB-9CA5-4752-2740-ED842A31055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rcRect l="1184" b="5875"/>
              <a:stretch>
                <a:fillRect/>
              </a:stretch>
            </p:blipFill>
            <p:spPr>
              <a:xfrm>
                <a:off x="-1" y="1065710"/>
                <a:ext cx="2384425" cy="763090"/>
              </a:xfrm>
              <a:prstGeom prst="rect">
                <a:avLst/>
              </a:prstGeom>
            </p:spPr>
          </p:pic>
          <p:sp>
            <p:nvSpPr>
              <p:cNvPr id="219" name="Rectangle 218">
                <a:extLst>
                  <a:ext uri="{FF2B5EF4-FFF2-40B4-BE49-F238E27FC236}">
                    <a16:creationId xmlns:a16="http://schemas.microsoft.com/office/drawing/2014/main" id="{6E1D2562-B0BB-E2E6-E93A-24704A018609}"/>
                  </a:ext>
                </a:extLst>
              </p:cNvPr>
              <p:cNvSpPr/>
              <p:nvPr/>
            </p:nvSpPr>
            <p:spPr>
              <a:xfrm>
                <a:off x="0" y="0"/>
                <a:ext cx="3200400" cy="117475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931" dirty="0">
                  <a:solidFill>
                    <a:srgbClr val="40B5B1"/>
                  </a:solidFill>
                </a:endParaRPr>
              </a:p>
            </p:txBody>
          </p:sp>
          <p:pic>
            <p:nvPicPr>
              <p:cNvPr id="220" name="Picture 219">
                <a:extLst>
                  <a:ext uri="{FF2B5EF4-FFF2-40B4-BE49-F238E27FC236}">
                    <a16:creationId xmlns:a16="http://schemas.microsoft.com/office/drawing/2014/main" id="{4238672F-C551-B4A6-6376-13053D4F27A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rcRect l="12273"/>
              <a:stretch>
                <a:fillRect/>
              </a:stretch>
            </p:blipFill>
            <p:spPr>
              <a:xfrm>
                <a:off x="-1" y="714375"/>
                <a:ext cx="612775" cy="215900"/>
              </a:xfrm>
              <a:prstGeom prst="rect">
                <a:avLst/>
              </a:prstGeom>
            </p:spPr>
          </p:pic>
          <p:pic>
            <p:nvPicPr>
              <p:cNvPr id="221" name="Picture 220">
                <a:extLst>
                  <a:ext uri="{FF2B5EF4-FFF2-40B4-BE49-F238E27FC236}">
                    <a16:creationId xmlns:a16="http://schemas.microsoft.com/office/drawing/2014/main" id="{7FCC3D09-978F-99F1-ADFF-83E7598080C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rcRect l="12273"/>
              <a:stretch>
                <a:fillRect/>
              </a:stretch>
            </p:blipFill>
            <p:spPr>
              <a:xfrm>
                <a:off x="-1" y="104775"/>
                <a:ext cx="612775" cy="215900"/>
              </a:xfrm>
              <a:prstGeom prst="rect">
                <a:avLst/>
              </a:prstGeom>
            </p:spPr>
          </p:pic>
          <p:sp>
            <p:nvSpPr>
              <p:cNvPr id="222" name="TextBox 221">
                <a:extLst>
                  <a:ext uri="{FF2B5EF4-FFF2-40B4-BE49-F238E27FC236}">
                    <a16:creationId xmlns:a16="http://schemas.microsoft.com/office/drawing/2014/main" id="{A345B135-72B6-ABE3-03AD-73E6C2B27786}"/>
                  </a:ext>
                </a:extLst>
              </p:cNvPr>
              <p:cNvSpPr txBox="1"/>
              <p:nvPr/>
            </p:nvSpPr>
            <p:spPr>
              <a:xfrm>
                <a:off x="-34925" y="132313"/>
                <a:ext cx="660818" cy="20851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>
                  <a:lnSpc>
                    <a:spcPts val="900"/>
                  </a:lnSpc>
                </a:pPr>
                <a:r>
                  <a:rPr lang="en-US" sz="1020" b="1" dirty="0">
                    <a:solidFill>
                      <a:srgbClr val="1E3358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WHAT?</a:t>
                </a:r>
              </a:p>
            </p:txBody>
          </p:sp>
          <p:sp>
            <p:nvSpPr>
              <p:cNvPr id="223" name="TextBox 222">
                <a:extLst>
                  <a:ext uri="{FF2B5EF4-FFF2-40B4-BE49-F238E27FC236}">
                    <a16:creationId xmlns:a16="http://schemas.microsoft.com/office/drawing/2014/main" id="{082A57F6-AE25-294D-C15D-9E6F6E21EB18}"/>
                  </a:ext>
                </a:extLst>
              </p:cNvPr>
              <p:cNvSpPr txBox="1"/>
              <p:nvPr/>
            </p:nvSpPr>
            <p:spPr>
              <a:xfrm>
                <a:off x="720725" y="1331239"/>
                <a:ext cx="1270001" cy="34881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>
                  <a:lnSpc>
                    <a:spcPts val="1000"/>
                  </a:lnSpc>
                </a:pPr>
                <a:r>
                  <a:rPr lang="en-US" sz="1000" b="1" dirty="0">
                    <a:solidFill>
                      <a:schemeClr val="bg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WATCH A VIDEO</a:t>
                </a:r>
                <a:br>
                  <a:rPr lang="en-US" sz="1000" b="1" dirty="0">
                    <a:solidFill>
                      <a:schemeClr val="bg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</a:br>
                <a:r>
                  <a:rPr lang="en-US" sz="1000" b="1" dirty="0">
                    <a:solidFill>
                      <a:schemeClr val="bg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TO LEARN MORE.</a:t>
                </a:r>
              </a:p>
            </p:txBody>
          </p:sp>
          <p:sp>
            <p:nvSpPr>
              <p:cNvPr id="224" name="TextBox 223">
                <a:extLst>
                  <a:ext uri="{FF2B5EF4-FFF2-40B4-BE49-F238E27FC236}">
                    <a16:creationId xmlns:a16="http://schemas.microsoft.com/office/drawing/2014/main" id="{3C775582-B586-2524-7936-58368CE5A1B8}"/>
                  </a:ext>
                </a:extLst>
              </p:cNvPr>
              <p:cNvSpPr txBox="1"/>
              <p:nvPr/>
            </p:nvSpPr>
            <p:spPr>
              <a:xfrm>
                <a:off x="581027" y="53975"/>
                <a:ext cx="2619374" cy="60529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ts val="1040"/>
                  </a:lnSpc>
                </a:pPr>
                <a:r>
                  <a:rPr lang="en-US" sz="980" dirty="0">
                    <a:solidFill>
                      <a:srgbClr val="1F1D1E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The Community, Assistance, Recovery, and Empowerment (CARE) Act is a civil court process providing community-based mental health services to eligible Californians.</a:t>
                </a:r>
              </a:p>
            </p:txBody>
          </p:sp>
          <p:sp>
            <p:nvSpPr>
              <p:cNvPr id="225" name="TextBox 224">
                <a:extLst>
                  <a:ext uri="{FF2B5EF4-FFF2-40B4-BE49-F238E27FC236}">
                    <a16:creationId xmlns:a16="http://schemas.microsoft.com/office/drawing/2014/main" id="{6ABF0666-9AC7-5FA2-322A-612115937E90}"/>
                  </a:ext>
                </a:extLst>
              </p:cNvPr>
              <p:cNvSpPr txBox="1"/>
              <p:nvPr/>
            </p:nvSpPr>
            <p:spPr>
              <a:xfrm>
                <a:off x="-34925" y="745088"/>
                <a:ext cx="660818" cy="20851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>
                  <a:lnSpc>
                    <a:spcPts val="900"/>
                  </a:lnSpc>
                </a:pPr>
                <a:r>
                  <a:rPr lang="en-US" sz="1020" b="1" dirty="0">
                    <a:solidFill>
                      <a:srgbClr val="1E3358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HOW?</a:t>
                </a:r>
              </a:p>
            </p:txBody>
          </p:sp>
          <p:sp>
            <p:nvSpPr>
              <p:cNvPr id="226" name="TextBox 225">
                <a:extLst>
                  <a:ext uri="{FF2B5EF4-FFF2-40B4-BE49-F238E27FC236}">
                    <a16:creationId xmlns:a16="http://schemas.microsoft.com/office/drawing/2014/main" id="{0A95E745-956A-7C3E-A9B2-0432331AF9F7}"/>
                  </a:ext>
                </a:extLst>
              </p:cNvPr>
              <p:cNvSpPr txBox="1"/>
              <p:nvPr/>
            </p:nvSpPr>
            <p:spPr>
              <a:xfrm>
                <a:off x="584201" y="659998"/>
                <a:ext cx="2616199" cy="4770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ts val="1020"/>
                  </a:lnSpc>
                </a:pPr>
                <a:r>
                  <a:rPr lang="en-US" sz="980" spc="10" dirty="0">
                    <a:solidFill>
                      <a:srgbClr val="1F1D1E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A wide range of people including family, friends, and professionals can request an individual to enter the CARE process. </a:t>
                </a:r>
              </a:p>
            </p:txBody>
          </p:sp>
          <p:pic>
            <p:nvPicPr>
              <p:cNvPr id="227" name="Picture 226">
                <a:extLst>
                  <a:ext uri="{FF2B5EF4-FFF2-40B4-BE49-F238E27FC236}">
                    <a16:creationId xmlns:a16="http://schemas.microsoft.com/office/drawing/2014/main" id="{2D8467D5-06B7-0E8B-BA39-FFD9755EF9D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42900" y="1365250"/>
                <a:ext cx="279400" cy="241300"/>
              </a:xfrm>
              <a:prstGeom prst="rect">
                <a:avLst/>
              </a:prstGeom>
            </p:spPr>
          </p:pic>
        </p:grpSp>
        <p:pic>
          <p:nvPicPr>
            <p:cNvPr id="216" name="Picture 215" descr="A qr code on a black background&#10;&#10;AI-generated content may be incorrect.">
              <a:extLst>
                <a:ext uri="{FF2B5EF4-FFF2-40B4-BE49-F238E27FC236}">
                  <a16:creationId xmlns:a16="http://schemas.microsoft.com/office/drawing/2014/main" id="{7DAAA1CC-088C-5D39-7B3D-A7090D544AB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182875" y="1586758"/>
              <a:ext cx="518267" cy="518267"/>
            </a:xfrm>
            <a:prstGeom prst="rect">
              <a:avLst/>
            </a:prstGeom>
          </p:spPr>
        </p:pic>
      </p:grpSp>
      <p:grpSp>
        <p:nvGrpSpPr>
          <p:cNvPr id="228" name="Group 227">
            <a:extLst>
              <a:ext uri="{FF2B5EF4-FFF2-40B4-BE49-F238E27FC236}">
                <a16:creationId xmlns:a16="http://schemas.microsoft.com/office/drawing/2014/main" id="{37789888-BA88-5C38-3A49-3B0413759B9A}"/>
              </a:ext>
            </a:extLst>
          </p:cNvPr>
          <p:cNvGrpSpPr/>
          <p:nvPr/>
        </p:nvGrpSpPr>
        <p:grpSpPr>
          <a:xfrm>
            <a:off x="650874" y="4004789"/>
            <a:ext cx="3235326" cy="1828800"/>
            <a:chOff x="650874" y="356259"/>
            <a:chExt cx="3235326" cy="1828800"/>
          </a:xfrm>
        </p:grpSpPr>
        <p:grpSp>
          <p:nvGrpSpPr>
            <p:cNvPr id="229" name="Group 228">
              <a:extLst>
                <a:ext uri="{FF2B5EF4-FFF2-40B4-BE49-F238E27FC236}">
                  <a16:creationId xmlns:a16="http://schemas.microsoft.com/office/drawing/2014/main" id="{2C811220-B94B-145D-BC2E-6FCBA0D89B2A}"/>
                </a:ext>
              </a:extLst>
            </p:cNvPr>
            <p:cNvGrpSpPr/>
            <p:nvPr/>
          </p:nvGrpSpPr>
          <p:grpSpPr>
            <a:xfrm>
              <a:off x="650874" y="356259"/>
              <a:ext cx="3235326" cy="1828800"/>
              <a:chOff x="-34925" y="0"/>
              <a:chExt cx="3235326" cy="1828800"/>
            </a:xfrm>
          </p:grpSpPr>
          <p:sp>
            <p:nvSpPr>
              <p:cNvPr id="231" name="Rectangle 230">
                <a:extLst>
                  <a:ext uri="{FF2B5EF4-FFF2-40B4-BE49-F238E27FC236}">
                    <a16:creationId xmlns:a16="http://schemas.microsoft.com/office/drawing/2014/main" id="{E0FAA96E-DE22-3056-7BA6-7B8F4397D63F}"/>
                  </a:ext>
                </a:extLst>
              </p:cNvPr>
              <p:cNvSpPr/>
              <p:nvPr/>
            </p:nvSpPr>
            <p:spPr>
              <a:xfrm>
                <a:off x="1870075" y="1165226"/>
                <a:ext cx="1330326" cy="663574"/>
              </a:xfrm>
              <a:prstGeom prst="rect">
                <a:avLst/>
              </a:prstGeom>
              <a:solidFill>
                <a:srgbClr val="9FD4CA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931" dirty="0">
                  <a:solidFill>
                    <a:srgbClr val="40B5B1"/>
                  </a:solidFill>
                </a:endParaRPr>
              </a:p>
            </p:txBody>
          </p:sp>
          <p:pic>
            <p:nvPicPr>
              <p:cNvPr id="232" name="Picture 231">
                <a:extLst>
                  <a:ext uri="{FF2B5EF4-FFF2-40B4-BE49-F238E27FC236}">
                    <a16:creationId xmlns:a16="http://schemas.microsoft.com/office/drawing/2014/main" id="{B9AD0ED3-7FB2-336D-AD7C-134F7D6F3C5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rcRect l="1184" b="5875"/>
              <a:stretch>
                <a:fillRect/>
              </a:stretch>
            </p:blipFill>
            <p:spPr>
              <a:xfrm>
                <a:off x="-1" y="1065710"/>
                <a:ext cx="2384425" cy="763090"/>
              </a:xfrm>
              <a:prstGeom prst="rect">
                <a:avLst/>
              </a:prstGeom>
            </p:spPr>
          </p:pic>
          <p:sp>
            <p:nvSpPr>
              <p:cNvPr id="233" name="Rectangle 232">
                <a:extLst>
                  <a:ext uri="{FF2B5EF4-FFF2-40B4-BE49-F238E27FC236}">
                    <a16:creationId xmlns:a16="http://schemas.microsoft.com/office/drawing/2014/main" id="{E00B876F-2E37-CCB7-2D18-5C0B2A40C294}"/>
                  </a:ext>
                </a:extLst>
              </p:cNvPr>
              <p:cNvSpPr/>
              <p:nvPr/>
            </p:nvSpPr>
            <p:spPr>
              <a:xfrm>
                <a:off x="0" y="0"/>
                <a:ext cx="3200400" cy="117475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931" dirty="0">
                  <a:solidFill>
                    <a:srgbClr val="40B5B1"/>
                  </a:solidFill>
                </a:endParaRPr>
              </a:p>
            </p:txBody>
          </p:sp>
          <p:pic>
            <p:nvPicPr>
              <p:cNvPr id="234" name="Picture 233">
                <a:extLst>
                  <a:ext uri="{FF2B5EF4-FFF2-40B4-BE49-F238E27FC236}">
                    <a16:creationId xmlns:a16="http://schemas.microsoft.com/office/drawing/2014/main" id="{900E8959-8110-E777-2AC2-66AD0653291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rcRect l="12273"/>
              <a:stretch>
                <a:fillRect/>
              </a:stretch>
            </p:blipFill>
            <p:spPr>
              <a:xfrm>
                <a:off x="-1" y="714375"/>
                <a:ext cx="612775" cy="215900"/>
              </a:xfrm>
              <a:prstGeom prst="rect">
                <a:avLst/>
              </a:prstGeom>
            </p:spPr>
          </p:pic>
          <p:pic>
            <p:nvPicPr>
              <p:cNvPr id="235" name="Picture 234">
                <a:extLst>
                  <a:ext uri="{FF2B5EF4-FFF2-40B4-BE49-F238E27FC236}">
                    <a16:creationId xmlns:a16="http://schemas.microsoft.com/office/drawing/2014/main" id="{8B788450-17F4-75C6-EC5B-A2EBD319ADE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rcRect l="12273"/>
              <a:stretch>
                <a:fillRect/>
              </a:stretch>
            </p:blipFill>
            <p:spPr>
              <a:xfrm>
                <a:off x="-1" y="104775"/>
                <a:ext cx="612775" cy="215900"/>
              </a:xfrm>
              <a:prstGeom prst="rect">
                <a:avLst/>
              </a:prstGeom>
            </p:spPr>
          </p:pic>
          <p:sp>
            <p:nvSpPr>
              <p:cNvPr id="236" name="TextBox 235">
                <a:extLst>
                  <a:ext uri="{FF2B5EF4-FFF2-40B4-BE49-F238E27FC236}">
                    <a16:creationId xmlns:a16="http://schemas.microsoft.com/office/drawing/2014/main" id="{D96C0603-2A4C-41E6-BF05-8427286A01A8}"/>
                  </a:ext>
                </a:extLst>
              </p:cNvPr>
              <p:cNvSpPr txBox="1"/>
              <p:nvPr/>
            </p:nvSpPr>
            <p:spPr>
              <a:xfrm>
                <a:off x="-34925" y="132313"/>
                <a:ext cx="660818" cy="20851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>
                  <a:lnSpc>
                    <a:spcPts val="900"/>
                  </a:lnSpc>
                </a:pPr>
                <a:r>
                  <a:rPr lang="en-US" sz="1020" b="1" dirty="0">
                    <a:solidFill>
                      <a:srgbClr val="1E3358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WHAT?</a:t>
                </a:r>
              </a:p>
            </p:txBody>
          </p:sp>
          <p:sp>
            <p:nvSpPr>
              <p:cNvPr id="237" name="TextBox 236">
                <a:extLst>
                  <a:ext uri="{FF2B5EF4-FFF2-40B4-BE49-F238E27FC236}">
                    <a16:creationId xmlns:a16="http://schemas.microsoft.com/office/drawing/2014/main" id="{F0D006F8-0A88-9C96-DB01-AFBF71952C0D}"/>
                  </a:ext>
                </a:extLst>
              </p:cNvPr>
              <p:cNvSpPr txBox="1"/>
              <p:nvPr/>
            </p:nvSpPr>
            <p:spPr>
              <a:xfrm>
                <a:off x="720725" y="1331239"/>
                <a:ext cx="1270001" cy="34881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>
                  <a:lnSpc>
                    <a:spcPts val="1000"/>
                  </a:lnSpc>
                </a:pPr>
                <a:r>
                  <a:rPr lang="en-US" sz="1000" b="1" dirty="0">
                    <a:solidFill>
                      <a:schemeClr val="bg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WATCH A VIDEO</a:t>
                </a:r>
                <a:br>
                  <a:rPr lang="en-US" sz="1000" b="1" dirty="0">
                    <a:solidFill>
                      <a:schemeClr val="bg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</a:br>
                <a:r>
                  <a:rPr lang="en-US" sz="1000" b="1" dirty="0">
                    <a:solidFill>
                      <a:schemeClr val="bg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TO LEARN MORE.</a:t>
                </a:r>
              </a:p>
            </p:txBody>
          </p:sp>
          <p:sp>
            <p:nvSpPr>
              <p:cNvPr id="238" name="TextBox 237">
                <a:extLst>
                  <a:ext uri="{FF2B5EF4-FFF2-40B4-BE49-F238E27FC236}">
                    <a16:creationId xmlns:a16="http://schemas.microsoft.com/office/drawing/2014/main" id="{E89CB457-83FB-37F9-E0DB-C80B4D9B435D}"/>
                  </a:ext>
                </a:extLst>
              </p:cNvPr>
              <p:cNvSpPr txBox="1"/>
              <p:nvPr/>
            </p:nvSpPr>
            <p:spPr>
              <a:xfrm>
                <a:off x="581027" y="53975"/>
                <a:ext cx="2619374" cy="60529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ts val="1040"/>
                  </a:lnSpc>
                </a:pPr>
                <a:r>
                  <a:rPr lang="en-US" sz="980" dirty="0">
                    <a:solidFill>
                      <a:srgbClr val="1F1D1E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The Community, Assistance, Recovery, and Empowerment (CARE) Act is a civil court process providing community-based mental health services to eligible Californians.</a:t>
                </a:r>
              </a:p>
            </p:txBody>
          </p:sp>
          <p:sp>
            <p:nvSpPr>
              <p:cNvPr id="239" name="TextBox 238">
                <a:extLst>
                  <a:ext uri="{FF2B5EF4-FFF2-40B4-BE49-F238E27FC236}">
                    <a16:creationId xmlns:a16="http://schemas.microsoft.com/office/drawing/2014/main" id="{216BBDC3-C894-6ED6-EAC2-B02A9F9CC0B0}"/>
                  </a:ext>
                </a:extLst>
              </p:cNvPr>
              <p:cNvSpPr txBox="1"/>
              <p:nvPr/>
            </p:nvSpPr>
            <p:spPr>
              <a:xfrm>
                <a:off x="-34925" y="745088"/>
                <a:ext cx="660818" cy="20851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>
                  <a:lnSpc>
                    <a:spcPts val="900"/>
                  </a:lnSpc>
                </a:pPr>
                <a:r>
                  <a:rPr lang="en-US" sz="1020" b="1" dirty="0">
                    <a:solidFill>
                      <a:srgbClr val="1E3358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HOW?</a:t>
                </a:r>
              </a:p>
            </p:txBody>
          </p:sp>
          <p:sp>
            <p:nvSpPr>
              <p:cNvPr id="240" name="TextBox 239">
                <a:extLst>
                  <a:ext uri="{FF2B5EF4-FFF2-40B4-BE49-F238E27FC236}">
                    <a16:creationId xmlns:a16="http://schemas.microsoft.com/office/drawing/2014/main" id="{922D722D-9B7A-5626-AF50-5E38BF3780D0}"/>
                  </a:ext>
                </a:extLst>
              </p:cNvPr>
              <p:cNvSpPr txBox="1"/>
              <p:nvPr/>
            </p:nvSpPr>
            <p:spPr>
              <a:xfrm>
                <a:off x="584201" y="659998"/>
                <a:ext cx="2616199" cy="4770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ts val="1020"/>
                  </a:lnSpc>
                </a:pPr>
                <a:r>
                  <a:rPr lang="en-US" sz="980" spc="10" dirty="0">
                    <a:solidFill>
                      <a:srgbClr val="1F1D1E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A wide range of people including family, friends, and professionals can request an individual to enter the CARE process. </a:t>
                </a:r>
              </a:p>
            </p:txBody>
          </p:sp>
          <p:pic>
            <p:nvPicPr>
              <p:cNvPr id="241" name="Picture 240">
                <a:extLst>
                  <a:ext uri="{FF2B5EF4-FFF2-40B4-BE49-F238E27FC236}">
                    <a16:creationId xmlns:a16="http://schemas.microsoft.com/office/drawing/2014/main" id="{6323863D-914E-2267-F124-C40F385D5F8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42900" y="1365250"/>
                <a:ext cx="279400" cy="241300"/>
              </a:xfrm>
              <a:prstGeom prst="rect">
                <a:avLst/>
              </a:prstGeom>
            </p:spPr>
          </p:pic>
        </p:grpSp>
        <p:pic>
          <p:nvPicPr>
            <p:cNvPr id="230" name="Picture 229" descr="A qr code on a black background&#10;&#10;AI-generated content may be incorrect.">
              <a:extLst>
                <a:ext uri="{FF2B5EF4-FFF2-40B4-BE49-F238E27FC236}">
                  <a16:creationId xmlns:a16="http://schemas.microsoft.com/office/drawing/2014/main" id="{42A5AF01-5B87-8735-1014-80F6CC91A23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182875" y="1586758"/>
              <a:ext cx="518267" cy="518267"/>
            </a:xfrm>
            <a:prstGeom prst="rect">
              <a:avLst/>
            </a:prstGeom>
          </p:spPr>
        </p:pic>
      </p:grpSp>
      <p:grpSp>
        <p:nvGrpSpPr>
          <p:cNvPr id="242" name="Group 241">
            <a:extLst>
              <a:ext uri="{FF2B5EF4-FFF2-40B4-BE49-F238E27FC236}">
                <a16:creationId xmlns:a16="http://schemas.microsoft.com/office/drawing/2014/main" id="{355A50EC-2F33-8C05-D580-9E16339E1BC6}"/>
              </a:ext>
            </a:extLst>
          </p:cNvPr>
          <p:cNvGrpSpPr/>
          <p:nvPr/>
        </p:nvGrpSpPr>
        <p:grpSpPr>
          <a:xfrm>
            <a:off x="3849835" y="4002874"/>
            <a:ext cx="3235326" cy="1828800"/>
            <a:chOff x="650874" y="356259"/>
            <a:chExt cx="3235326" cy="1828800"/>
          </a:xfrm>
        </p:grpSpPr>
        <p:grpSp>
          <p:nvGrpSpPr>
            <p:cNvPr id="243" name="Group 242">
              <a:extLst>
                <a:ext uri="{FF2B5EF4-FFF2-40B4-BE49-F238E27FC236}">
                  <a16:creationId xmlns:a16="http://schemas.microsoft.com/office/drawing/2014/main" id="{06F5622B-6519-7F0D-6D51-693ED7A50CAC}"/>
                </a:ext>
              </a:extLst>
            </p:cNvPr>
            <p:cNvGrpSpPr/>
            <p:nvPr/>
          </p:nvGrpSpPr>
          <p:grpSpPr>
            <a:xfrm>
              <a:off x="650874" y="356259"/>
              <a:ext cx="3235326" cy="1828800"/>
              <a:chOff x="-34925" y="0"/>
              <a:chExt cx="3235326" cy="1828800"/>
            </a:xfrm>
          </p:grpSpPr>
          <p:sp>
            <p:nvSpPr>
              <p:cNvPr id="245" name="Rectangle 244">
                <a:extLst>
                  <a:ext uri="{FF2B5EF4-FFF2-40B4-BE49-F238E27FC236}">
                    <a16:creationId xmlns:a16="http://schemas.microsoft.com/office/drawing/2014/main" id="{FC8C18D8-2307-C984-C7D0-B2A8B5325F74}"/>
                  </a:ext>
                </a:extLst>
              </p:cNvPr>
              <p:cNvSpPr/>
              <p:nvPr/>
            </p:nvSpPr>
            <p:spPr>
              <a:xfrm>
                <a:off x="1870075" y="1165226"/>
                <a:ext cx="1330326" cy="663574"/>
              </a:xfrm>
              <a:prstGeom prst="rect">
                <a:avLst/>
              </a:prstGeom>
              <a:solidFill>
                <a:srgbClr val="9FD4CA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931" dirty="0">
                  <a:solidFill>
                    <a:srgbClr val="40B5B1"/>
                  </a:solidFill>
                </a:endParaRPr>
              </a:p>
            </p:txBody>
          </p:sp>
          <p:pic>
            <p:nvPicPr>
              <p:cNvPr id="246" name="Picture 245">
                <a:extLst>
                  <a:ext uri="{FF2B5EF4-FFF2-40B4-BE49-F238E27FC236}">
                    <a16:creationId xmlns:a16="http://schemas.microsoft.com/office/drawing/2014/main" id="{763119D0-BB8E-0328-29A5-C7B309BADBE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rcRect l="1184" b="5875"/>
              <a:stretch>
                <a:fillRect/>
              </a:stretch>
            </p:blipFill>
            <p:spPr>
              <a:xfrm>
                <a:off x="-1" y="1065710"/>
                <a:ext cx="2384425" cy="763090"/>
              </a:xfrm>
              <a:prstGeom prst="rect">
                <a:avLst/>
              </a:prstGeom>
            </p:spPr>
          </p:pic>
          <p:sp>
            <p:nvSpPr>
              <p:cNvPr id="247" name="Rectangle 246">
                <a:extLst>
                  <a:ext uri="{FF2B5EF4-FFF2-40B4-BE49-F238E27FC236}">
                    <a16:creationId xmlns:a16="http://schemas.microsoft.com/office/drawing/2014/main" id="{4B2E6025-5C49-50D0-DE2D-41AA27E6B4E6}"/>
                  </a:ext>
                </a:extLst>
              </p:cNvPr>
              <p:cNvSpPr/>
              <p:nvPr/>
            </p:nvSpPr>
            <p:spPr>
              <a:xfrm>
                <a:off x="0" y="0"/>
                <a:ext cx="3200400" cy="117475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931" dirty="0">
                  <a:solidFill>
                    <a:srgbClr val="40B5B1"/>
                  </a:solidFill>
                </a:endParaRPr>
              </a:p>
            </p:txBody>
          </p:sp>
          <p:pic>
            <p:nvPicPr>
              <p:cNvPr id="248" name="Picture 247">
                <a:extLst>
                  <a:ext uri="{FF2B5EF4-FFF2-40B4-BE49-F238E27FC236}">
                    <a16:creationId xmlns:a16="http://schemas.microsoft.com/office/drawing/2014/main" id="{706EA64C-5169-A5A9-28F6-D059E665777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rcRect l="12273"/>
              <a:stretch>
                <a:fillRect/>
              </a:stretch>
            </p:blipFill>
            <p:spPr>
              <a:xfrm>
                <a:off x="-1" y="714375"/>
                <a:ext cx="612775" cy="215900"/>
              </a:xfrm>
              <a:prstGeom prst="rect">
                <a:avLst/>
              </a:prstGeom>
            </p:spPr>
          </p:pic>
          <p:pic>
            <p:nvPicPr>
              <p:cNvPr id="249" name="Picture 248">
                <a:extLst>
                  <a:ext uri="{FF2B5EF4-FFF2-40B4-BE49-F238E27FC236}">
                    <a16:creationId xmlns:a16="http://schemas.microsoft.com/office/drawing/2014/main" id="{678CE586-A709-5FEF-4366-4BE901EE723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rcRect l="12273"/>
              <a:stretch>
                <a:fillRect/>
              </a:stretch>
            </p:blipFill>
            <p:spPr>
              <a:xfrm>
                <a:off x="-1" y="104775"/>
                <a:ext cx="612775" cy="215900"/>
              </a:xfrm>
              <a:prstGeom prst="rect">
                <a:avLst/>
              </a:prstGeom>
            </p:spPr>
          </p:pic>
          <p:sp>
            <p:nvSpPr>
              <p:cNvPr id="250" name="TextBox 249">
                <a:extLst>
                  <a:ext uri="{FF2B5EF4-FFF2-40B4-BE49-F238E27FC236}">
                    <a16:creationId xmlns:a16="http://schemas.microsoft.com/office/drawing/2014/main" id="{F66C2C5D-C008-B836-2D70-CBFA2D69E3CC}"/>
                  </a:ext>
                </a:extLst>
              </p:cNvPr>
              <p:cNvSpPr txBox="1"/>
              <p:nvPr/>
            </p:nvSpPr>
            <p:spPr>
              <a:xfrm>
                <a:off x="-34925" y="132313"/>
                <a:ext cx="660818" cy="20851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>
                  <a:lnSpc>
                    <a:spcPts val="900"/>
                  </a:lnSpc>
                </a:pPr>
                <a:r>
                  <a:rPr lang="en-US" sz="1020" b="1" dirty="0">
                    <a:solidFill>
                      <a:srgbClr val="1E3358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WHAT?</a:t>
                </a:r>
              </a:p>
            </p:txBody>
          </p:sp>
          <p:sp>
            <p:nvSpPr>
              <p:cNvPr id="251" name="TextBox 250">
                <a:extLst>
                  <a:ext uri="{FF2B5EF4-FFF2-40B4-BE49-F238E27FC236}">
                    <a16:creationId xmlns:a16="http://schemas.microsoft.com/office/drawing/2014/main" id="{5ED1D946-E6A7-1BF3-2BE7-4A1B18FF9322}"/>
                  </a:ext>
                </a:extLst>
              </p:cNvPr>
              <p:cNvSpPr txBox="1"/>
              <p:nvPr/>
            </p:nvSpPr>
            <p:spPr>
              <a:xfrm>
                <a:off x="720725" y="1331239"/>
                <a:ext cx="1270001" cy="34881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>
                  <a:lnSpc>
                    <a:spcPts val="1000"/>
                  </a:lnSpc>
                </a:pPr>
                <a:r>
                  <a:rPr lang="en-US" sz="1000" b="1" dirty="0">
                    <a:solidFill>
                      <a:schemeClr val="bg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WATCH A VIDEO</a:t>
                </a:r>
                <a:br>
                  <a:rPr lang="en-US" sz="1000" b="1" dirty="0">
                    <a:solidFill>
                      <a:schemeClr val="bg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</a:br>
                <a:r>
                  <a:rPr lang="en-US" sz="1000" b="1" dirty="0">
                    <a:solidFill>
                      <a:schemeClr val="bg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TO LEARN MORE.</a:t>
                </a:r>
              </a:p>
            </p:txBody>
          </p:sp>
          <p:sp>
            <p:nvSpPr>
              <p:cNvPr id="252" name="TextBox 251">
                <a:extLst>
                  <a:ext uri="{FF2B5EF4-FFF2-40B4-BE49-F238E27FC236}">
                    <a16:creationId xmlns:a16="http://schemas.microsoft.com/office/drawing/2014/main" id="{90F7BBBD-C39E-7D07-9158-DE753736CAE7}"/>
                  </a:ext>
                </a:extLst>
              </p:cNvPr>
              <p:cNvSpPr txBox="1"/>
              <p:nvPr/>
            </p:nvSpPr>
            <p:spPr>
              <a:xfrm>
                <a:off x="581027" y="53975"/>
                <a:ext cx="2619374" cy="60529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ts val="1040"/>
                  </a:lnSpc>
                </a:pPr>
                <a:r>
                  <a:rPr lang="en-US" sz="980" dirty="0">
                    <a:solidFill>
                      <a:srgbClr val="1F1D1E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The Community, Assistance, Recovery, and Empowerment (CARE) Act is a civil court process providing community-based mental health services to eligible Californians.</a:t>
                </a:r>
              </a:p>
            </p:txBody>
          </p:sp>
          <p:sp>
            <p:nvSpPr>
              <p:cNvPr id="253" name="TextBox 252">
                <a:extLst>
                  <a:ext uri="{FF2B5EF4-FFF2-40B4-BE49-F238E27FC236}">
                    <a16:creationId xmlns:a16="http://schemas.microsoft.com/office/drawing/2014/main" id="{9C7A5267-70A5-10B5-AC5F-8142032913B3}"/>
                  </a:ext>
                </a:extLst>
              </p:cNvPr>
              <p:cNvSpPr txBox="1"/>
              <p:nvPr/>
            </p:nvSpPr>
            <p:spPr>
              <a:xfrm>
                <a:off x="-34925" y="745088"/>
                <a:ext cx="660818" cy="20851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>
                  <a:lnSpc>
                    <a:spcPts val="900"/>
                  </a:lnSpc>
                </a:pPr>
                <a:r>
                  <a:rPr lang="en-US" sz="1020" b="1" dirty="0">
                    <a:solidFill>
                      <a:srgbClr val="1E3358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HOW?</a:t>
                </a:r>
              </a:p>
            </p:txBody>
          </p:sp>
          <p:sp>
            <p:nvSpPr>
              <p:cNvPr id="254" name="TextBox 253">
                <a:extLst>
                  <a:ext uri="{FF2B5EF4-FFF2-40B4-BE49-F238E27FC236}">
                    <a16:creationId xmlns:a16="http://schemas.microsoft.com/office/drawing/2014/main" id="{5D2CF594-0B0C-32BC-9B56-8CBF31A7E763}"/>
                  </a:ext>
                </a:extLst>
              </p:cNvPr>
              <p:cNvSpPr txBox="1"/>
              <p:nvPr/>
            </p:nvSpPr>
            <p:spPr>
              <a:xfrm>
                <a:off x="584201" y="659998"/>
                <a:ext cx="2616199" cy="4770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ts val="1020"/>
                  </a:lnSpc>
                </a:pPr>
                <a:r>
                  <a:rPr lang="en-US" sz="980" spc="10" dirty="0">
                    <a:solidFill>
                      <a:srgbClr val="1F1D1E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A wide range of people including family, friends, and professionals can request an individual to enter the CARE process. </a:t>
                </a:r>
              </a:p>
            </p:txBody>
          </p:sp>
          <p:pic>
            <p:nvPicPr>
              <p:cNvPr id="255" name="Picture 254">
                <a:extLst>
                  <a:ext uri="{FF2B5EF4-FFF2-40B4-BE49-F238E27FC236}">
                    <a16:creationId xmlns:a16="http://schemas.microsoft.com/office/drawing/2014/main" id="{A47F356D-922E-38CD-65C0-3E1A0DB9BE7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42900" y="1365250"/>
                <a:ext cx="279400" cy="241300"/>
              </a:xfrm>
              <a:prstGeom prst="rect">
                <a:avLst/>
              </a:prstGeom>
            </p:spPr>
          </p:pic>
        </p:grpSp>
        <p:pic>
          <p:nvPicPr>
            <p:cNvPr id="244" name="Picture 243" descr="A qr code on a black background&#10;&#10;AI-generated content may be incorrect.">
              <a:extLst>
                <a:ext uri="{FF2B5EF4-FFF2-40B4-BE49-F238E27FC236}">
                  <a16:creationId xmlns:a16="http://schemas.microsoft.com/office/drawing/2014/main" id="{AE3819BB-42B3-4DA8-BA53-225C2D638A2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182875" y="1586758"/>
              <a:ext cx="518267" cy="518267"/>
            </a:xfrm>
            <a:prstGeom prst="rect">
              <a:avLst/>
            </a:prstGeom>
          </p:spPr>
        </p:pic>
      </p:grpSp>
      <p:grpSp>
        <p:nvGrpSpPr>
          <p:cNvPr id="256" name="Group 255">
            <a:extLst>
              <a:ext uri="{FF2B5EF4-FFF2-40B4-BE49-F238E27FC236}">
                <a16:creationId xmlns:a16="http://schemas.microsoft.com/office/drawing/2014/main" id="{8738DF7E-CAE4-B8BD-1B7D-BE68D8F94950}"/>
              </a:ext>
            </a:extLst>
          </p:cNvPr>
          <p:cNvGrpSpPr/>
          <p:nvPr/>
        </p:nvGrpSpPr>
        <p:grpSpPr>
          <a:xfrm>
            <a:off x="650874" y="5840620"/>
            <a:ext cx="3235326" cy="1828800"/>
            <a:chOff x="650874" y="356259"/>
            <a:chExt cx="3235326" cy="1828800"/>
          </a:xfrm>
        </p:grpSpPr>
        <p:grpSp>
          <p:nvGrpSpPr>
            <p:cNvPr id="257" name="Group 256">
              <a:extLst>
                <a:ext uri="{FF2B5EF4-FFF2-40B4-BE49-F238E27FC236}">
                  <a16:creationId xmlns:a16="http://schemas.microsoft.com/office/drawing/2014/main" id="{0DFEE849-BEA2-0DF8-8E7A-D25EFCDA9150}"/>
                </a:ext>
              </a:extLst>
            </p:cNvPr>
            <p:cNvGrpSpPr/>
            <p:nvPr/>
          </p:nvGrpSpPr>
          <p:grpSpPr>
            <a:xfrm>
              <a:off x="650874" y="356259"/>
              <a:ext cx="3235326" cy="1828800"/>
              <a:chOff x="-34925" y="0"/>
              <a:chExt cx="3235326" cy="1828800"/>
            </a:xfrm>
          </p:grpSpPr>
          <p:sp>
            <p:nvSpPr>
              <p:cNvPr id="259" name="Rectangle 258">
                <a:extLst>
                  <a:ext uri="{FF2B5EF4-FFF2-40B4-BE49-F238E27FC236}">
                    <a16:creationId xmlns:a16="http://schemas.microsoft.com/office/drawing/2014/main" id="{D6E794B6-2481-C071-5176-1DF2EE50D4B1}"/>
                  </a:ext>
                </a:extLst>
              </p:cNvPr>
              <p:cNvSpPr/>
              <p:nvPr/>
            </p:nvSpPr>
            <p:spPr>
              <a:xfrm>
                <a:off x="1870075" y="1165226"/>
                <a:ext cx="1330326" cy="663574"/>
              </a:xfrm>
              <a:prstGeom prst="rect">
                <a:avLst/>
              </a:prstGeom>
              <a:solidFill>
                <a:srgbClr val="9FD4CA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931" dirty="0">
                  <a:solidFill>
                    <a:srgbClr val="40B5B1"/>
                  </a:solidFill>
                </a:endParaRPr>
              </a:p>
            </p:txBody>
          </p:sp>
          <p:pic>
            <p:nvPicPr>
              <p:cNvPr id="260" name="Picture 259">
                <a:extLst>
                  <a:ext uri="{FF2B5EF4-FFF2-40B4-BE49-F238E27FC236}">
                    <a16:creationId xmlns:a16="http://schemas.microsoft.com/office/drawing/2014/main" id="{E738FE7D-A845-9D40-0BC1-D7BB580F81A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rcRect l="1184" b="5875"/>
              <a:stretch>
                <a:fillRect/>
              </a:stretch>
            </p:blipFill>
            <p:spPr>
              <a:xfrm>
                <a:off x="-1" y="1065710"/>
                <a:ext cx="2384425" cy="763090"/>
              </a:xfrm>
              <a:prstGeom prst="rect">
                <a:avLst/>
              </a:prstGeom>
            </p:spPr>
          </p:pic>
          <p:sp>
            <p:nvSpPr>
              <p:cNvPr id="261" name="Rectangle 260">
                <a:extLst>
                  <a:ext uri="{FF2B5EF4-FFF2-40B4-BE49-F238E27FC236}">
                    <a16:creationId xmlns:a16="http://schemas.microsoft.com/office/drawing/2014/main" id="{EEF0A68C-8A9A-BCD5-7F55-EA6F923C7220}"/>
                  </a:ext>
                </a:extLst>
              </p:cNvPr>
              <p:cNvSpPr/>
              <p:nvPr/>
            </p:nvSpPr>
            <p:spPr>
              <a:xfrm>
                <a:off x="0" y="0"/>
                <a:ext cx="3200400" cy="117475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931" dirty="0">
                  <a:solidFill>
                    <a:srgbClr val="40B5B1"/>
                  </a:solidFill>
                </a:endParaRPr>
              </a:p>
            </p:txBody>
          </p:sp>
          <p:pic>
            <p:nvPicPr>
              <p:cNvPr id="262" name="Picture 261">
                <a:extLst>
                  <a:ext uri="{FF2B5EF4-FFF2-40B4-BE49-F238E27FC236}">
                    <a16:creationId xmlns:a16="http://schemas.microsoft.com/office/drawing/2014/main" id="{A8FF690D-7195-43FD-C3E5-0750DF1689B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rcRect l="12273"/>
              <a:stretch>
                <a:fillRect/>
              </a:stretch>
            </p:blipFill>
            <p:spPr>
              <a:xfrm>
                <a:off x="-1" y="714375"/>
                <a:ext cx="612775" cy="215900"/>
              </a:xfrm>
              <a:prstGeom prst="rect">
                <a:avLst/>
              </a:prstGeom>
            </p:spPr>
          </p:pic>
          <p:pic>
            <p:nvPicPr>
              <p:cNvPr id="263" name="Picture 262">
                <a:extLst>
                  <a:ext uri="{FF2B5EF4-FFF2-40B4-BE49-F238E27FC236}">
                    <a16:creationId xmlns:a16="http://schemas.microsoft.com/office/drawing/2014/main" id="{CEBE8B57-20D3-25EA-4345-99A7B8E03DE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rcRect l="12273"/>
              <a:stretch>
                <a:fillRect/>
              </a:stretch>
            </p:blipFill>
            <p:spPr>
              <a:xfrm>
                <a:off x="-1" y="104775"/>
                <a:ext cx="612775" cy="215900"/>
              </a:xfrm>
              <a:prstGeom prst="rect">
                <a:avLst/>
              </a:prstGeom>
            </p:spPr>
          </p:pic>
          <p:sp>
            <p:nvSpPr>
              <p:cNvPr id="264" name="TextBox 263">
                <a:extLst>
                  <a:ext uri="{FF2B5EF4-FFF2-40B4-BE49-F238E27FC236}">
                    <a16:creationId xmlns:a16="http://schemas.microsoft.com/office/drawing/2014/main" id="{F6568402-B6E6-8CB2-BA29-10505F5C4949}"/>
                  </a:ext>
                </a:extLst>
              </p:cNvPr>
              <p:cNvSpPr txBox="1"/>
              <p:nvPr/>
            </p:nvSpPr>
            <p:spPr>
              <a:xfrm>
                <a:off x="-34925" y="132313"/>
                <a:ext cx="660818" cy="20851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>
                  <a:lnSpc>
                    <a:spcPts val="900"/>
                  </a:lnSpc>
                </a:pPr>
                <a:r>
                  <a:rPr lang="en-US" sz="1020" b="1" dirty="0">
                    <a:solidFill>
                      <a:srgbClr val="1E3358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WHAT?</a:t>
                </a:r>
              </a:p>
            </p:txBody>
          </p:sp>
          <p:sp>
            <p:nvSpPr>
              <p:cNvPr id="265" name="TextBox 264">
                <a:extLst>
                  <a:ext uri="{FF2B5EF4-FFF2-40B4-BE49-F238E27FC236}">
                    <a16:creationId xmlns:a16="http://schemas.microsoft.com/office/drawing/2014/main" id="{7F252F6A-9CE7-D6D1-1BF8-AEBE4F8A7DDF}"/>
                  </a:ext>
                </a:extLst>
              </p:cNvPr>
              <p:cNvSpPr txBox="1"/>
              <p:nvPr/>
            </p:nvSpPr>
            <p:spPr>
              <a:xfrm>
                <a:off x="720725" y="1331239"/>
                <a:ext cx="1270001" cy="34881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>
                  <a:lnSpc>
                    <a:spcPts val="1000"/>
                  </a:lnSpc>
                </a:pPr>
                <a:r>
                  <a:rPr lang="en-US" sz="1000" b="1" dirty="0">
                    <a:solidFill>
                      <a:schemeClr val="bg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WATCH A VIDEO</a:t>
                </a:r>
                <a:br>
                  <a:rPr lang="en-US" sz="1000" b="1" dirty="0">
                    <a:solidFill>
                      <a:schemeClr val="bg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</a:br>
                <a:r>
                  <a:rPr lang="en-US" sz="1000" b="1" dirty="0">
                    <a:solidFill>
                      <a:schemeClr val="bg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TO LEARN MORE.</a:t>
                </a:r>
              </a:p>
            </p:txBody>
          </p:sp>
          <p:sp>
            <p:nvSpPr>
              <p:cNvPr id="266" name="TextBox 265">
                <a:extLst>
                  <a:ext uri="{FF2B5EF4-FFF2-40B4-BE49-F238E27FC236}">
                    <a16:creationId xmlns:a16="http://schemas.microsoft.com/office/drawing/2014/main" id="{FD81F749-A455-B63A-1340-8F426076CABB}"/>
                  </a:ext>
                </a:extLst>
              </p:cNvPr>
              <p:cNvSpPr txBox="1"/>
              <p:nvPr/>
            </p:nvSpPr>
            <p:spPr>
              <a:xfrm>
                <a:off x="581027" y="53975"/>
                <a:ext cx="2619374" cy="60529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ts val="1040"/>
                  </a:lnSpc>
                </a:pPr>
                <a:r>
                  <a:rPr lang="en-US" sz="980" dirty="0">
                    <a:solidFill>
                      <a:srgbClr val="1F1D1E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The Community, Assistance, Recovery, and Empowerment (CARE) Act is a civil court process providing community-based mental health services to eligible Californians.</a:t>
                </a:r>
              </a:p>
            </p:txBody>
          </p:sp>
          <p:sp>
            <p:nvSpPr>
              <p:cNvPr id="267" name="TextBox 266">
                <a:extLst>
                  <a:ext uri="{FF2B5EF4-FFF2-40B4-BE49-F238E27FC236}">
                    <a16:creationId xmlns:a16="http://schemas.microsoft.com/office/drawing/2014/main" id="{32969374-64F9-41E8-C510-A30421714F08}"/>
                  </a:ext>
                </a:extLst>
              </p:cNvPr>
              <p:cNvSpPr txBox="1"/>
              <p:nvPr/>
            </p:nvSpPr>
            <p:spPr>
              <a:xfrm>
                <a:off x="-34925" y="745088"/>
                <a:ext cx="660818" cy="20851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>
                  <a:lnSpc>
                    <a:spcPts val="900"/>
                  </a:lnSpc>
                </a:pPr>
                <a:r>
                  <a:rPr lang="en-US" sz="1020" b="1" dirty="0">
                    <a:solidFill>
                      <a:srgbClr val="1E3358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HOW?</a:t>
                </a:r>
              </a:p>
            </p:txBody>
          </p:sp>
          <p:sp>
            <p:nvSpPr>
              <p:cNvPr id="268" name="TextBox 267">
                <a:extLst>
                  <a:ext uri="{FF2B5EF4-FFF2-40B4-BE49-F238E27FC236}">
                    <a16:creationId xmlns:a16="http://schemas.microsoft.com/office/drawing/2014/main" id="{73E91FE5-CDDA-EAD4-5F17-1B19746A7C61}"/>
                  </a:ext>
                </a:extLst>
              </p:cNvPr>
              <p:cNvSpPr txBox="1"/>
              <p:nvPr/>
            </p:nvSpPr>
            <p:spPr>
              <a:xfrm>
                <a:off x="584201" y="659998"/>
                <a:ext cx="2616199" cy="4770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ts val="1020"/>
                  </a:lnSpc>
                </a:pPr>
                <a:r>
                  <a:rPr lang="en-US" sz="980" spc="10" dirty="0">
                    <a:solidFill>
                      <a:srgbClr val="1F1D1E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A wide range of people including family, friends, and professionals can request an individual to enter the CARE process. </a:t>
                </a:r>
              </a:p>
            </p:txBody>
          </p:sp>
          <p:pic>
            <p:nvPicPr>
              <p:cNvPr id="269" name="Picture 268">
                <a:extLst>
                  <a:ext uri="{FF2B5EF4-FFF2-40B4-BE49-F238E27FC236}">
                    <a16:creationId xmlns:a16="http://schemas.microsoft.com/office/drawing/2014/main" id="{D867BD1B-20FC-B60B-3FED-689FF0E88E2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42900" y="1365250"/>
                <a:ext cx="279400" cy="241300"/>
              </a:xfrm>
              <a:prstGeom prst="rect">
                <a:avLst/>
              </a:prstGeom>
            </p:spPr>
          </p:pic>
        </p:grpSp>
        <p:pic>
          <p:nvPicPr>
            <p:cNvPr id="258" name="Picture 257" descr="A qr code on a black background&#10;&#10;AI-generated content may be incorrect.">
              <a:extLst>
                <a:ext uri="{FF2B5EF4-FFF2-40B4-BE49-F238E27FC236}">
                  <a16:creationId xmlns:a16="http://schemas.microsoft.com/office/drawing/2014/main" id="{448718D0-9C19-E2A8-0858-2FC226AB92D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182875" y="1586758"/>
              <a:ext cx="518267" cy="518267"/>
            </a:xfrm>
            <a:prstGeom prst="rect">
              <a:avLst/>
            </a:prstGeom>
          </p:spPr>
        </p:pic>
      </p:grpSp>
      <p:grpSp>
        <p:nvGrpSpPr>
          <p:cNvPr id="270" name="Group 269">
            <a:extLst>
              <a:ext uri="{FF2B5EF4-FFF2-40B4-BE49-F238E27FC236}">
                <a16:creationId xmlns:a16="http://schemas.microsoft.com/office/drawing/2014/main" id="{30100DE6-0F7C-1DB0-824B-9F4798C944E3}"/>
              </a:ext>
            </a:extLst>
          </p:cNvPr>
          <p:cNvGrpSpPr/>
          <p:nvPr/>
        </p:nvGrpSpPr>
        <p:grpSpPr>
          <a:xfrm>
            <a:off x="3849835" y="5840620"/>
            <a:ext cx="3235326" cy="1828800"/>
            <a:chOff x="650874" y="356259"/>
            <a:chExt cx="3235326" cy="1828800"/>
          </a:xfrm>
        </p:grpSpPr>
        <p:grpSp>
          <p:nvGrpSpPr>
            <p:cNvPr id="271" name="Group 270">
              <a:extLst>
                <a:ext uri="{FF2B5EF4-FFF2-40B4-BE49-F238E27FC236}">
                  <a16:creationId xmlns:a16="http://schemas.microsoft.com/office/drawing/2014/main" id="{33B48089-6B01-00F1-3578-F31340E7F47E}"/>
                </a:ext>
              </a:extLst>
            </p:cNvPr>
            <p:cNvGrpSpPr/>
            <p:nvPr/>
          </p:nvGrpSpPr>
          <p:grpSpPr>
            <a:xfrm>
              <a:off x="650874" y="356259"/>
              <a:ext cx="3235326" cy="1828800"/>
              <a:chOff x="-34925" y="0"/>
              <a:chExt cx="3235326" cy="1828800"/>
            </a:xfrm>
          </p:grpSpPr>
          <p:sp>
            <p:nvSpPr>
              <p:cNvPr id="273" name="Rectangle 272">
                <a:extLst>
                  <a:ext uri="{FF2B5EF4-FFF2-40B4-BE49-F238E27FC236}">
                    <a16:creationId xmlns:a16="http://schemas.microsoft.com/office/drawing/2014/main" id="{3E216D75-C125-C6CD-B444-F03B468E1303}"/>
                  </a:ext>
                </a:extLst>
              </p:cNvPr>
              <p:cNvSpPr/>
              <p:nvPr/>
            </p:nvSpPr>
            <p:spPr>
              <a:xfrm>
                <a:off x="1870075" y="1165226"/>
                <a:ext cx="1330326" cy="663574"/>
              </a:xfrm>
              <a:prstGeom prst="rect">
                <a:avLst/>
              </a:prstGeom>
              <a:solidFill>
                <a:srgbClr val="9FD4CA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931" dirty="0">
                  <a:solidFill>
                    <a:srgbClr val="40B5B1"/>
                  </a:solidFill>
                </a:endParaRPr>
              </a:p>
            </p:txBody>
          </p:sp>
          <p:pic>
            <p:nvPicPr>
              <p:cNvPr id="274" name="Picture 273">
                <a:extLst>
                  <a:ext uri="{FF2B5EF4-FFF2-40B4-BE49-F238E27FC236}">
                    <a16:creationId xmlns:a16="http://schemas.microsoft.com/office/drawing/2014/main" id="{D790B38B-CCA8-BACA-F43D-D1AC3C6D383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rcRect l="1184" b="5875"/>
              <a:stretch>
                <a:fillRect/>
              </a:stretch>
            </p:blipFill>
            <p:spPr>
              <a:xfrm>
                <a:off x="-1" y="1065710"/>
                <a:ext cx="2384425" cy="763090"/>
              </a:xfrm>
              <a:prstGeom prst="rect">
                <a:avLst/>
              </a:prstGeom>
            </p:spPr>
          </p:pic>
          <p:sp>
            <p:nvSpPr>
              <p:cNvPr id="275" name="Rectangle 274">
                <a:extLst>
                  <a:ext uri="{FF2B5EF4-FFF2-40B4-BE49-F238E27FC236}">
                    <a16:creationId xmlns:a16="http://schemas.microsoft.com/office/drawing/2014/main" id="{40E5F329-8E31-2201-6685-10435686BF15}"/>
                  </a:ext>
                </a:extLst>
              </p:cNvPr>
              <p:cNvSpPr/>
              <p:nvPr/>
            </p:nvSpPr>
            <p:spPr>
              <a:xfrm>
                <a:off x="0" y="0"/>
                <a:ext cx="3200400" cy="117475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931" dirty="0">
                  <a:solidFill>
                    <a:srgbClr val="40B5B1"/>
                  </a:solidFill>
                </a:endParaRPr>
              </a:p>
            </p:txBody>
          </p:sp>
          <p:pic>
            <p:nvPicPr>
              <p:cNvPr id="276" name="Picture 275">
                <a:extLst>
                  <a:ext uri="{FF2B5EF4-FFF2-40B4-BE49-F238E27FC236}">
                    <a16:creationId xmlns:a16="http://schemas.microsoft.com/office/drawing/2014/main" id="{DD7D8AF0-C2AA-6311-2A31-6DABC181D4A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rcRect l="12273"/>
              <a:stretch>
                <a:fillRect/>
              </a:stretch>
            </p:blipFill>
            <p:spPr>
              <a:xfrm>
                <a:off x="-1" y="714375"/>
                <a:ext cx="612775" cy="215900"/>
              </a:xfrm>
              <a:prstGeom prst="rect">
                <a:avLst/>
              </a:prstGeom>
            </p:spPr>
          </p:pic>
          <p:pic>
            <p:nvPicPr>
              <p:cNvPr id="277" name="Picture 276">
                <a:extLst>
                  <a:ext uri="{FF2B5EF4-FFF2-40B4-BE49-F238E27FC236}">
                    <a16:creationId xmlns:a16="http://schemas.microsoft.com/office/drawing/2014/main" id="{AB4964B7-4360-4E3E-9465-983AB722B62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rcRect l="12273"/>
              <a:stretch>
                <a:fillRect/>
              </a:stretch>
            </p:blipFill>
            <p:spPr>
              <a:xfrm>
                <a:off x="-1" y="104775"/>
                <a:ext cx="612775" cy="215900"/>
              </a:xfrm>
              <a:prstGeom prst="rect">
                <a:avLst/>
              </a:prstGeom>
            </p:spPr>
          </p:pic>
          <p:sp>
            <p:nvSpPr>
              <p:cNvPr id="278" name="TextBox 277">
                <a:extLst>
                  <a:ext uri="{FF2B5EF4-FFF2-40B4-BE49-F238E27FC236}">
                    <a16:creationId xmlns:a16="http://schemas.microsoft.com/office/drawing/2014/main" id="{EAAD4D2A-8CD4-F7EE-2AA2-B61AE51E1205}"/>
                  </a:ext>
                </a:extLst>
              </p:cNvPr>
              <p:cNvSpPr txBox="1"/>
              <p:nvPr/>
            </p:nvSpPr>
            <p:spPr>
              <a:xfrm>
                <a:off x="-34925" y="132313"/>
                <a:ext cx="660818" cy="20851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>
                  <a:lnSpc>
                    <a:spcPts val="900"/>
                  </a:lnSpc>
                </a:pPr>
                <a:r>
                  <a:rPr lang="en-US" sz="1020" b="1" dirty="0">
                    <a:solidFill>
                      <a:srgbClr val="1E3358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WHAT?</a:t>
                </a:r>
              </a:p>
            </p:txBody>
          </p:sp>
          <p:sp>
            <p:nvSpPr>
              <p:cNvPr id="279" name="TextBox 278">
                <a:extLst>
                  <a:ext uri="{FF2B5EF4-FFF2-40B4-BE49-F238E27FC236}">
                    <a16:creationId xmlns:a16="http://schemas.microsoft.com/office/drawing/2014/main" id="{17241DB4-CDC1-7453-F7A3-696A5FF7EB96}"/>
                  </a:ext>
                </a:extLst>
              </p:cNvPr>
              <p:cNvSpPr txBox="1"/>
              <p:nvPr/>
            </p:nvSpPr>
            <p:spPr>
              <a:xfrm>
                <a:off x="720725" y="1331239"/>
                <a:ext cx="1270001" cy="34881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>
                  <a:lnSpc>
                    <a:spcPts val="1000"/>
                  </a:lnSpc>
                </a:pPr>
                <a:r>
                  <a:rPr lang="en-US" sz="1000" b="1" dirty="0">
                    <a:solidFill>
                      <a:schemeClr val="bg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WATCH A VIDEO</a:t>
                </a:r>
                <a:br>
                  <a:rPr lang="en-US" sz="1000" b="1" dirty="0">
                    <a:solidFill>
                      <a:schemeClr val="bg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</a:br>
                <a:r>
                  <a:rPr lang="en-US" sz="1000" b="1" dirty="0">
                    <a:solidFill>
                      <a:schemeClr val="bg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TO LEARN MORE.</a:t>
                </a:r>
              </a:p>
            </p:txBody>
          </p:sp>
          <p:sp>
            <p:nvSpPr>
              <p:cNvPr id="280" name="TextBox 279">
                <a:extLst>
                  <a:ext uri="{FF2B5EF4-FFF2-40B4-BE49-F238E27FC236}">
                    <a16:creationId xmlns:a16="http://schemas.microsoft.com/office/drawing/2014/main" id="{9537B94C-642B-748D-7F66-C87390EC948D}"/>
                  </a:ext>
                </a:extLst>
              </p:cNvPr>
              <p:cNvSpPr txBox="1"/>
              <p:nvPr/>
            </p:nvSpPr>
            <p:spPr>
              <a:xfrm>
                <a:off x="581027" y="53975"/>
                <a:ext cx="2619374" cy="60529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ts val="1040"/>
                  </a:lnSpc>
                </a:pPr>
                <a:r>
                  <a:rPr lang="en-US" sz="980" dirty="0">
                    <a:solidFill>
                      <a:srgbClr val="1F1D1E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The Community, Assistance, Recovery, and Empowerment (CARE) Act is a civil court process providing community-based mental health services to eligible Californians.</a:t>
                </a:r>
              </a:p>
            </p:txBody>
          </p:sp>
          <p:sp>
            <p:nvSpPr>
              <p:cNvPr id="281" name="TextBox 280">
                <a:extLst>
                  <a:ext uri="{FF2B5EF4-FFF2-40B4-BE49-F238E27FC236}">
                    <a16:creationId xmlns:a16="http://schemas.microsoft.com/office/drawing/2014/main" id="{EF3ECF4F-A957-A005-324E-BC1587EEF92C}"/>
                  </a:ext>
                </a:extLst>
              </p:cNvPr>
              <p:cNvSpPr txBox="1"/>
              <p:nvPr/>
            </p:nvSpPr>
            <p:spPr>
              <a:xfrm>
                <a:off x="-34925" y="745088"/>
                <a:ext cx="660818" cy="20851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>
                  <a:lnSpc>
                    <a:spcPts val="900"/>
                  </a:lnSpc>
                </a:pPr>
                <a:r>
                  <a:rPr lang="en-US" sz="1020" b="1" dirty="0">
                    <a:solidFill>
                      <a:srgbClr val="1E3358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HOW?</a:t>
                </a:r>
              </a:p>
            </p:txBody>
          </p:sp>
          <p:sp>
            <p:nvSpPr>
              <p:cNvPr id="282" name="TextBox 281">
                <a:extLst>
                  <a:ext uri="{FF2B5EF4-FFF2-40B4-BE49-F238E27FC236}">
                    <a16:creationId xmlns:a16="http://schemas.microsoft.com/office/drawing/2014/main" id="{C16FECDE-7243-E7E5-FA19-F86B6D74B79E}"/>
                  </a:ext>
                </a:extLst>
              </p:cNvPr>
              <p:cNvSpPr txBox="1"/>
              <p:nvPr/>
            </p:nvSpPr>
            <p:spPr>
              <a:xfrm>
                <a:off x="584201" y="659998"/>
                <a:ext cx="2616199" cy="4770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ts val="1020"/>
                  </a:lnSpc>
                </a:pPr>
                <a:r>
                  <a:rPr lang="en-US" sz="980" spc="10" dirty="0">
                    <a:solidFill>
                      <a:srgbClr val="1F1D1E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A wide range of people including family, friends, and professionals can request an individual to enter the CARE process. </a:t>
                </a:r>
              </a:p>
            </p:txBody>
          </p:sp>
          <p:pic>
            <p:nvPicPr>
              <p:cNvPr id="283" name="Picture 282">
                <a:extLst>
                  <a:ext uri="{FF2B5EF4-FFF2-40B4-BE49-F238E27FC236}">
                    <a16:creationId xmlns:a16="http://schemas.microsoft.com/office/drawing/2014/main" id="{38D55946-26DD-3C3B-9090-848E07D06FF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42900" y="1365250"/>
                <a:ext cx="279400" cy="241300"/>
              </a:xfrm>
              <a:prstGeom prst="rect">
                <a:avLst/>
              </a:prstGeom>
            </p:spPr>
          </p:pic>
        </p:grpSp>
        <p:pic>
          <p:nvPicPr>
            <p:cNvPr id="272" name="Picture 271" descr="A qr code on a black background&#10;&#10;AI-generated content may be incorrect.">
              <a:extLst>
                <a:ext uri="{FF2B5EF4-FFF2-40B4-BE49-F238E27FC236}">
                  <a16:creationId xmlns:a16="http://schemas.microsoft.com/office/drawing/2014/main" id="{E916DABF-3398-D5A0-CB57-0BF5644E6CE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182875" y="1586758"/>
              <a:ext cx="518267" cy="518267"/>
            </a:xfrm>
            <a:prstGeom prst="rect">
              <a:avLst/>
            </a:prstGeom>
          </p:spPr>
        </p:pic>
      </p:grpSp>
      <p:grpSp>
        <p:nvGrpSpPr>
          <p:cNvPr id="284" name="Group 283">
            <a:extLst>
              <a:ext uri="{FF2B5EF4-FFF2-40B4-BE49-F238E27FC236}">
                <a16:creationId xmlns:a16="http://schemas.microsoft.com/office/drawing/2014/main" id="{2A5B6629-D607-A4CA-BBA0-B3B9D979C1D3}"/>
              </a:ext>
            </a:extLst>
          </p:cNvPr>
          <p:cNvGrpSpPr/>
          <p:nvPr/>
        </p:nvGrpSpPr>
        <p:grpSpPr>
          <a:xfrm>
            <a:off x="650874" y="7667022"/>
            <a:ext cx="3235326" cy="1828800"/>
            <a:chOff x="650874" y="356259"/>
            <a:chExt cx="3235326" cy="1828800"/>
          </a:xfrm>
        </p:grpSpPr>
        <p:grpSp>
          <p:nvGrpSpPr>
            <p:cNvPr id="285" name="Group 284">
              <a:extLst>
                <a:ext uri="{FF2B5EF4-FFF2-40B4-BE49-F238E27FC236}">
                  <a16:creationId xmlns:a16="http://schemas.microsoft.com/office/drawing/2014/main" id="{31D96F25-8462-7FC6-BDF7-411DDD35FDA7}"/>
                </a:ext>
              </a:extLst>
            </p:cNvPr>
            <p:cNvGrpSpPr/>
            <p:nvPr/>
          </p:nvGrpSpPr>
          <p:grpSpPr>
            <a:xfrm>
              <a:off x="650874" y="356259"/>
              <a:ext cx="3235326" cy="1828800"/>
              <a:chOff x="-34925" y="0"/>
              <a:chExt cx="3235326" cy="1828800"/>
            </a:xfrm>
          </p:grpSpPr>
          <p:sp>
            <p:nvSpPr>
              <p:cNvPr id="287" name="Rectangle 286">
                <a:extLst>
                  <a:ext uri="{FF2B5EF4-FFF2-40B4-BE49-F238E27FC236}">
                    <a16:creationId xmlns:a16="http://schemas.microsoft.com/office/drawing/2014/main" id="{110BC23E-4213-B59D-7712-A4CF614A9AC8}"/>
                  </a:ext>
                </a:extLst>
              </p:cNvPr>
              <p:cNvSpPr/>
              <p:nvPr/>
            </p:nvSpPr>
            <p:spPr>
              <a:xfrm>
                <a:off x="1870075" y="1165226"/>
                <a:ext cx="1330326" cy="663574"/>
              </a:xfrm>
              <a:prstGeom prst="rect">
                <a:avLst/>
              </a:prstGeom>
              <a:solidFill>
                <a:srgbClr val="9FD4CA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931" dirty="0">
                  <a:solidFill>
                    <a:srgbClr val="40B5B1"/>
                  </a:solidFill>
                </a:endParaRPr>
              </a:p>
            </p:txBody>
          </p:sp>
          <p:pic>
            <p:nvPicPr>
              <p:cNvPr id="288" name="Picture 287">
                <a:extLst>
                  <a:ext uri="{FF2B5EF4-FFF2-40B4-BE49-F238E27FC236}">
                    <a16:creationId xmlns:a16="http://schemas.microsoft.com/office/drawing/2014/main" id="{8A29A569-53F0-A2F8-2FBB-91E41D78A55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rcRect l="1184" b="5875"/>
              <a:stretch>
                <a:fillRect/>
              </a:stretch>
            </p:blipFill>
            <p:spPr>
              <a:xfrm>
                <a:off x="-1" y="1065710"/>
                <a:ext cx="2384425" cy="763090"/>
              </a:xfrm>
              <a:prstGeom prst="rect">
                <a:avLst/>
              </a:prstGeom>
            </p:spPr>
          </p:pic>
          <p:sp>
            <p:nvSpPr>
              <p:cNvPr id="289" name="Rectangle 288">
                <a:extLst>
                  <a:ext uri="{FF2B5EF4-FFF2-40B4-BE49-F238E27FC236}">
                    <a16:creationId xmlns:a16="http://schemas.microsoft.com/office/drawing/2014/main" id="{48762199-317B-E8A7-DA95-A09E1EA263A6}"/>
                  </a:ext>
                </a:extLst>
              </p:cNvPr>
              <p:cNvSpPr/>
              <p:nvPr/>
            </p:nvSpPr>
            <p:spPr>
              <a:xfrm>
                <a:off x="0" y="0"/>
                <a:ext cx="3200400" cy="117475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931" dirty="0">
                  <a:solidFill>
                    <a:srgbClr val="40B5B1"/>
                  </a:solidFill>
                </a:endParaRPr>
              </a:p>
            </p:txBody>
          </p:sp>
          <p:pic>
            <p:nvPicPr>
              <p:cNvPr id="290" name="Picture 289">
                <a:extLst>
                  <a:ext uri="{FF2B5EF4-FFF2-40B4-BE49-F238E27FC236}">
                    <a16:creationId xmlns:a16="http://schemas.microsoft.com/office/drawing/2014/main" id="{DF719FD0-DBA6-8260-3048-73BA622F53D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rcRect l="12273"/>
              <a:stretch>
                <a:fillRect/>
              </a:stretch>
            </p:blipFill>
            <p:spPr>
              <a:xfrm>
                <a:off x="-1" y="714375"/>
                <a:ext cx="612775" cy="215900"/>
              </a:xfrm>
              <a:prstGeom prst="rect">
                <a:avLst/>
              </a:prstGeom>
            </p:spPr>
          </p:pic>
          <p:pic>
            <p:nvPicPr>
              <p:cNvPr id="291" name="Picture 290">
                <a:extLst>
                  <a:ext uri="{FF2B5EF4-FFF2-40B4-BE49-F238E27FC236}">
                    <a16:creationId xmlns:a16="http://schemas.microsoft.com/office/drawing/2014/main" id="{8F616F7C-47EC-46D7-D4E8-654DC7EE1CD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rcRect l="12273"/>
              <a:stretch>
                <a:fillRect/>
              </a:stretch>
            </p:blipFill>
            <p:spPr>
              <a:xfrm>
                <a:off x="-1" y="104775"/>
                <a:ext cx="612775" cy="215900"/>
              </a:xfrm>
              <a:prstGeom prst="rect">
                <a:avLst/>
              </a:prstGeom>
            </p:spPr>
          </p:pic>
          <p:sp>
            <p:nvSpPr>
              <p:cNvPr id="292" name="TextBox 291">
                <a:extLst>
                  <a:ext uri="{FF2B5EF4-FFF2-40B4-BE49-F238E27FC236}">
                    <a16:creationId xmlns:a16="http://schemas.microsoft.com/office/drawing/2014/main" id="{86771D05-BBFB-1EB3-24B4-1C27540180F9}"/>
                  </a:ext>
                </a:extLst>
              </p:cNvPr>
              <p:cNvSpPr txBox="1"/>
              <p:nvPr/>
            </p:nvSpPr>
            <p:spPr>
              <a:xfrm>
                <a:off x="-34925" y="132313"/>
                <a:ext cx="660818" cy="20851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>
                  <a:lnSpc>
                    <a:spcPts val="900"/>
                  </a:lnSpc>
                </a:pPr>
                <a:r>
                  <a:rPr lang="en-US" sz="1020" b="1" dirty="0">
                    <a:solidFill>
                      <a:srgbClr val="1E3358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WHAT?</a:t>
                </a:r>
              </a:p>
            </p:txBody>
          </p:sp>
          <p:sp>
            <p:nvSpPr>
              <p:cNvPr id="293" name="TextBox 292">
                <a:extLst>
                  <a:ext uri="{FF2B5EF4-FFF2-40B4-BE49-F238E27FC236}">
                    <a16:creationId xmlns:a16="http://schemas.microsoft.com/office/drawing/2014/main" id="{54E8FEB6-6D41-39A2-030F-E39674F4D010}"/>
                  </a:ext>
                </a:extLst>
              </p:cNvPr>
              <p:cNvSpPr txBox="1"/>
              <p:nvPr/>
            </p:nvSpPr>
            <p:spPr>
              <a:xfrm>
                <a:off x="720725" y="1331239"/>
                <a:ext cx="1270001" cy="34881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>
                  <a:lnSpc>
                    <a:spcPts val="1000"/>
                  </a:lnSpc>
                </a:pPr>
                <a:r>
                  <a:rPr lang="en-US" sz="1000" b="1" dirty="0">
                    <a:solidFill>
                      <a:schemeClr val="bg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WATCH A VIDEO</a:t>
                </a:r>
                <a:br>
                  <a:rPr lang="en-US" sz="1000" b="1" dirty="0">
                    <a:solidFill>
                      <a:schemeClr val="bg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</a:br>
                <a:r>
                  <a:rPr lang="en-US" sz="1000" b="1" dirty="0">
                    <a:solidFill>
                      <a:schemeClr val="bg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TO LEARN MORE.</a:t>
                </a:r>
              </a:p>
            </p:txBody>
          </p:sp>
          <p:sp>
            <p:nvSpPr>
              <p:cNvPr id="294" name="TextBox 293">
                <a:extLst>
                  <a:ext uri="{FF2B5EF4-FFF2-40B4-BE49-F238E27FC236}">
                    <a16:creationId xmlns:a16="http://schemas.microsoft.com/office/drawing/2014/main" id="{45FF63E0-87DA-D901-A065-6E71095A8607}"/>
                  </a:ext>
                </a:extLst>
              </p:cNvPr>
              <p:cNvSpPr txBox="1"/>
              <p:nvPr/>
            </p:nvSpPr>
            <p:spPr>
              <a:xfrm>
                <a:off x="581027" y="53975"/>
                <a:ext cx="2619374" cy="60529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ts val="1040"/>
                  </a:lnSpc>
                </a:pPr>
                <a:r>
                  <a:rPr lang="en-US" sz="980" dirty="0">
                    <a:solidFill>
                      <a:srgbClr val="1F1D1E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The Community, Assistance, Recovery, and Empowerment (CARE) Act is a civil court process providing community-based mental health services to eligible Californians.</a:t>
                </a:r>
              </a:p>
            </p:txBody>
          </p:sp>
          <p:sp>
            <p:nvSpPr>
              <p:cNvPr id="295" name="TextBox 294">
                <a:extLst>
                  <a:ext uri="{FF2B5EF4-FFF2-40B4-BE49-F238E27FC236}">
                    <a16:creationId xmlns:a16="http://schemas.microsoft.com/office/drawing/2014/main" id="{6BB68DE9-94F9-B1CF-E6AE-52CDC48D0D3B}"/>
                  </a:ext>
                </a:extLst>
              </p:cNvPr>
              <p:cNvSpPr txBox="1"/>
              <p:nvPr/>
            </p:nvSpPr>
            <p:spPr>
              <a:xfrm>
                <a:off x="-34925" y="745088"/>
                <a:ext cx="660818" cy="20851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>
                  <a:lnSpc>
                    <a:spcPts val="900"/>
                  </a:lnSpc>
                </a:pPr>
                <a:r>
                  <a:rPr lang="en-US" sz="1020" b="1" dirty="0">
                    <a:solidFill>
                      <a:srgbClr val="1E3358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HOW?</a:t>
                </a:r>
              </a:p>
            </p:txBody>
          </p:sp>
          <p:sp>
            <p:nvSpPr>
              <p:cNvPr id="296" name="TextBox 295">
                <a:extLst>
                  <a:ext uri="{FF2B5EF4-FFF2-40B4-BE49-F238E27FC236}">
                    <a16:creationId xmlns:a16="http://schemas.microsoft.com/office/drawing/2014/main" id="{E1A92611-0349-F15C-6B9F-85190EE337D6}"/>
                  </a:ext>
                </a:extLst>
              </p:cNvPr>
              <p:cNvSpPr txBox="1"/>
              <p:nvPr/>
            </p:nvSpPr>
            <p:spPr>
              <a:xfrm>
                <a:off x="584201" y="659998"/>
                <a:ext cx="2616199" cy="4770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ts val="1020"/>
                  </a:lnSpc>
                </a:pPr>
                <a:r>
                  <a:rPr lang="en-US" sz="980" spc="10" dirty="0">
                    <a:solidFill>
                      <a:srgbClr val="1F1D1E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A wide range of people including family, friends, and professionals can request an individual to enter the CARE process. </a:t>
                </a:r>
              </a:p>
            </p:txBody>
          </p:sp>
          <p:pic>
            <p:nvPicPr>
              <p:cNvPr id="297" name="Picture 296">
                <a:extLst>
                  <a:ext uri="{FF2B5EF4-FFF2-40B4-BE49-F238E27FC236}">
                    <a16:creationId xmlns:a16="http://schemas.microsoft.com/office/drawing/2014/main" id="{CD2D9B8A-BF3D-93A5-E2ED-407A01086D6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42900" y="1365250"/>
                <a:ext cx="279400" cy="241300"/>
              </a:xfrm>
              <a:prstGeom prst="rect">
                <a:avLst/>
              </a:prstGeom>
            </p:spPr>
          </p:pic>
        </p:grpSp>
        <p:pic>
          <p:nvPicPr>
            <p:cNvPr id="286" name="Picture 285" descr="A qr code on a black background&#10;&#10;AI-generated content may be incorrect.">
              <a:extLst>
                <a:ext uri="{FF2B5EF4-FFF2-40B4-BE49-F238E27FC236}">
                  <a16:creationId xmlns:a16="http://schemas.microsoft.com/office/drawing/2014/main" id="{99547521-16B9-FEBE-383F-823169EF75D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182875" y="1586758"/>
              <a:ext cx="518267" cy="518267"/>
            </a:xfrm>
            <a:prstGeom prst="rect">
              <a:avLst/>
            </a:prstGeom>
          </p:spPr>
        </p:pic>
      </p:grpSp>
      <p:grpSp>
        <p:nvGrpSpPr>
          <p:cNvPr id="298" name="Group 297">
            <a:extLst>
              <a:ext uri="{FF2B5EF4-FFF2-40B4-BE49-F238E27FC236}">
                <a16:creationId xmlns:a16="http://schemas.microsoft.com/office/drawing/2014/main" id="{2F95BAB7-BC07-D375-B65E-354CB40C44BF}"/>
              </a:ext>
            </a:extLst>
          </p:cNvPr>
          <p:cNvGrpSpPr/>
          <p:nvPr/>
        </p:nvGrpSpPr>
        <p:grpSpPr>
          <a:xfrm>
            <a:off x="3849835" y="7667022"/>
            <a:ext cx="3235326" cy="1828800"/>
            <a:chOff x="650874" y="356259"/>
            <a:chExt cx="3235326" cy="1828800"/>
          </a:xfrm>
        </p:grpSpPr>
        <p:grpSp>
          <p:nvGrpSpPr>
            <p:cNvPr id="299" name="Group 298">
              <a:extLst>
                <a:ext uri="{FF2B5EF4-FFF2-40B4-BE49-F238E27FC236}">
                  <a16:creationId xmlns:a16="http://schemas.microsoft.com/office/drawing/2014/main" id="{EC00CC76-AB77-BF36-9602-FCA2233E40D6}"/>
                </a:ext>
              </a:extLst>
            </p:cNvPr>
            <p:cNvGrpSpPr/>
            <p:nvPr/>
          </p:nvGrpSpPr>
          <p:grpSpPr>
            <a:xfrm>
              <a:off x="650874" y="356259"/>
              <a:ext cx="3235326" cy="1828800"/>
              <a:chOff x="-34925" y="0"/>
              <a:chExt cx="3235326" cy="1828800"/>
            </a:xfrm>
          </p:grpSpPr>
          <p:sp>
            <p:nvSpPr>
              <p:cNvPr id="301" name="Rectangle 300">
                <a:extLst>
                  <a:ext uri="{FF2B5EF4-FFF2-40B4-BE49-F238E27FC236}">
                    <a16:creationId xmlns:a16="http://schemas.microsoft.com/office/drawing/2014/main" id="{D0B0B9A8-C131-B8A4-A8F4-324AFDFD356C}"/>
                  </a:ext>
                </a:extLst>
              </p:cNvPr>
              <p:cNvSpPr/>
              <p:nvPr/>
            </p:nvSpPr>
            <p:spPr>
              <a:xfrm>
                <a:off x="1870075" y="1165226"/>
                <a:ext cx="1330326" cy="663574"/>
              </a:xfrm>
              <a:prstGeom prst="rect">
                <a:avLst/>
              </a:prstGeom>
              <a:solidFill>
                <a:srgbClr val="9FD4CA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931" dirty="0">
                  <a:solidFill>
                    <a:srgbClr val="40B5B1"/>
                  </a:solidFill>
                </a:endParaRPr>
              </a:p>
            </p:txBody>
          </p:sp>
          <p:pic>
            <p:nvPicPr>
              <p:cNvPr id="302" name="Picture 301">
                <a:extLst>
                  <a:ext uri="{FF2B5EF4-FFF2-40B4-BE49-F238E27FC236}">
                    <a16:creationId xmlns:a16="http://schemas.microsoft.com/office/drawing/2014/main" id="{DA19AE06-DBB5-0301-889F-7A76F60EFF1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rcRect l="1184" b="5875"/>
              <a:stretch>
                <a:fillRect/>
              </a:stretch>
            </p:blipFill>
            <p:spPr>
              <a:xfrm>
                <a:off x="-1" y="1065710"/>
                <a:ext cx="2384425" cy="763090"/>
              </a:xfrm>
              <a:prstGeom prst="rect">
                <a:avLst/>
              </a:prstGeom>
            </p:spPr>
          </p:pic>
          <p:sp>
            <p:nvSpPr>
              <p:cNvPr id="303" name="Rectangle 302">
                <a:extLst>
                  <a:ext uri="{FF2B5EF4-FFF2-40B4-BE49-F238E27FC236}">
                    <a16:creationId xmlns:a16="http://schemas.microsoft.com/office/drawing/2014/main" id="{730EDBD5-C85F-FC10-734F-E1FBF2E96FC7}"/>
                  </a:ext>
                </a:extLst>
              </p:cNvPr>
              <p:cNvSpPr/>
              <p:nvPr/>
            </p:nvSpPr>
            <p:spPr>
              <a:xfrm>
                <a:off x="0" y="0"/>
                <a:ext cx="3200400" cy="117475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931" dirty="0">
                  <a:solidFill>
                    <a:srgbClr val="40B5B1"/>
                  </a:solidFill>
                </a:endParaRPr>
              </a:p>
            </p:txBody>
          </p:sp>
          <p:pic>
            <p:nvPicPr>
              <p:cNvPr id="304" name="Picture 303">
                <a:extLst>
                  <a:ext uri="{FF2B5EF4-FFF2-40B4-BE49-F238E27FC236}">
                    <a16:creationId xmlns:a16="http://schemas.microsoft.com/office/drawing/2014/main" id="{B001C482-0535-1527-A687-8DA2B774C44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rcRect l="12273"/>
              <a:stretch>
                <a:fillRect/>
              </a:stretch>
            </p:blipFill>
            <p:spPr>
              <a:xfrm>
                <a:off x="-1" y="714375"/>
                <a:ext cx="612775" cy="215900"/>
              </a:xfrm>
              <a:prstGeom prst="rect">
                <a:avLst/>
              </a:prstGeom>
            </p:spPr>
          </p:pic>
          <p:pic>
            <p:nvPicPr>
              <p:cNvPr id="305" name="Picture 304">
                <a:extLst>
                  <a:ext uri="{FF2B5EF4-FFF2-40B4-BE49-F238E27FC236}">
                    <a16:creationId xmlns:a16="http://schemas.microsoft.com/office/drawing/2014/main" id="{F16D6259-08D4-ACAE-D4AE-7A619B01164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rcRect l="12273"/>
              <a:stretch>
                <a:fillRect/>
              </a:stretch>
            </p:blipFill>
            <p:spPr>
              <a:xfrm>
                <a:off x="-1" y="104775"/>
                <a:ext cx="612775" cy="215900"/>
              </a:xfrm>
              <a:prstGeom prst="rect">
                <a:avLst/>
              </a:prstGeom>
            </p:spPr>
          </p:pic>
          <p:sp>
            <p:nvSpPr>
              <p:cNvPr id="306" name="TextBox 305">
                <a:extLst>
                  <a:ext uri="{FF2B5EF4-FFF2-40B4-BE49-F238E27FC236}">
                    <a16:creationId xmlns:a16="http://schemas.microsoft.com/office/drawing/2014/main" id="{33809413-66C9-C800-99E0-19F6BD706DB7}"/>
                  </a:ext>
                </a:extLst>
              </p:cNvPr>
              <p:cNvSpPr txBox="1"/>
              <p:nvPr/>
            </p:nvSpPr>
            <p:spPr>
              <a:xfrm>
                <a:off x="-34925" y="132313"/>
                <a:ext cx="660818" cy="20851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>
                  <a:lnSpc>
                    <a:spcPts val="900"/>
                  </a:lnSpc>
                </a:pPr>
                <a:r>
                  <a:rPr lang="en-US" sz="1020" b="1" dirty="0">
                    <a:solidFill>
                      <a:srgbClr val="1E3358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WHAT?</a:t>
                </a:r>
              </a:p>
            </p:txBody>
          </p:sp>
          <p:sp>
            <p:nvSpPr>
              <p:cNvPr id="307" name="TextBox 306">
                <a:extLst>
                  <a:ext uri="{FF2B5EF4-FFF2-40B4-BE49-F238E27FC236}">
                    <a16:creationId xmlns:a16="http://schemas.microsoft.com/office/drawing/2014/main" id="{B6BD9E7C-5065-FC15-EA54-4376BF5FCCB6}"/>
                  </a:ext>
                </a:extLst>
              </p:cNvPr>
              <p:cNvSpPr txBox="1"/>
              <p:nvPr/>
            </p:nvSpPr>
            <p:spPr>
              <a:xfrm>
                <a:off x="720725" y="1331239"/>
                <a:ext cx="1270001" cy="34881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>
                  <a:lnSpc>
                    <a:spcPts val="1000"/>
                  </a:lnSpc>
                </a:pPr>
                <a:r>
                  <a:rPr lang="en-US" sz="1000" b="1" dirty="0">
                    <a:solidFill>
                      <a:schemeClr val="bg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WATCH A VIDEO</a:t>
                </a:r>
                <a:br>
                  <a:rPr lang="en-US" sz="1000" b="1" dirty="0">
                    <a:solidFill>
                      <a:schemeClr val="bg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</a:br>
                <a:r>
                  <a:rPr lang="en-US" sz="1000" b="1" dirty="0">
                    <a:solidFill>
                      <a:schemeClr val="bg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TO LEARN MORE.</a:t>
                </a:r>
              </a:p>
            </p:txBody>
          </p:sp>
          <p:sp>
            <p:nvSpPr>
              <p:cNvPr id="308" name="TextBox 307">
                <a:extLst>
                  <a:ext uri="{FF2B5EF4-FFF2-40B4-BE49-F238E27FC236}">
                    <a16:creationId xmlns:a16="http://schemas.microsoft.com/office/drawing/2014/main" id="{DEC62F3F-E0AD-0D0B-CF7A-237D881E2882}"/>
                  </a:ext>
                </a:extLst>
              </p:cNvPr>
              <p:cNvSpPr txBox="1"/>
              <p:nvPr/>
            </p:nvSpPr>
            <p:spPr>
              <a:xfrm>
                <a:off x="581027" y="53975"/>
                <a:ext cx="2619374" cy="60529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ts val="1040"/>
                  </a:lnSpc>
                </a:pPr>
                <a:r>
                  <a:rPr lang="en-US" sz="980" dirty="0">
                    <a:solidFill>
                      <a:srgbClr val="1F1D1E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The Community, Assistance, Recovery, and Empowerment (CARE) Act is a civil court process providing community-based mental health services to eligible Californians.</a:t>
                </a:r>
              </a:p>
            </p:txBody>
          </p:sp>
          <p:sp>
            <p:nvSpPr>
              <p:cNvPr id="309" name="TextBox 308">
                <a:extLst>
                  <a:ext uri="{FF2B5EF4-FFF2-40B4-BE49-F238E27FC236}">
                    <a16:creationId xmlns:a16="http://schemas.microsoft.com/office/drawing/2014/main" id="{D80DE8BE-F64F-24F7-D438-AE108986DAAA}"/>
                  </a:ext>
                </a:extLst>
              </p:cNvPr>
              <p:cNvSpPr txBox="1"/>
              <p:nvPr/>
            </p:nvSpPr>
            <p:spPr>
              <a:xfrm>
                <a:off x="-34925" y="745088"/>
                <a:ext cx="660818" cy="20851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>
                  <a:lnSpc>
                    <a:spcPts val="900"/>
                  </a:lnSpc>
                </a:pPr>
                <a:r>
                  <a:rPr lang="en-US" sz="1020" b="1" dirty="0">
                    <a:solidFill>
                      <a:srgbClr val="1E3358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HOW?</a:t>
                </a:r>
              </a:p>
            </p:txBody>
          </p:sp>
          <p:sp>
            <p:nvSpPr>
              <p:cNvPr id="310" name="TextBox 309">
                <a:extLst>
                  <a:ext uri="{FF2B5EF4-FFF2-40B4-BE49-F238E27FC236}">
                    <a16:creationId xmlns:a16="http://schemas.microsoft.com/office/drawing/2014/main" id="{94B835DA-E96B-8A72-CBC9-286F9111F55D}"/>
                  </a:ext>
                </a:extLst>
              </p:cNvPr>
              <p:cNvSpPr txBox="1"/>
              <p:nvPr/>
            </p:nvSpPr>
            <p:spPr>
              <a:xfrm>
                <a:off x="584201" y="659998"/>
                <a:ext cx="2616199" cy="4770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ts val="1020"/>
                  </a:lnSpc>
                </a:pPr>
                <a:r>
                  <a:rPr lang="en-US" sz="980" spc="10" dirty="0">
                    <a:solidFill>
                      <a:srgbClr val="1F1D1E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A wide range of people including family, friends, and professionals can request an individual to enter the CARE process. </a:t>
                </a:r>
              </a:p>
            </p:txBody>
          </p:sp>
          <p:pic>
            <p:nvPicPr>
              <p:cNvPr id="311" name="Picture 310">
                <a:extLst>
                  <a:ext uri="{FF2B5EF4-FFF2-40B4-BE49-F238E27FC236}">
                    <a16:creationId xmlns:a16="http://schemas.microsoft.com/office/drawing/2014/main" id="{D900098F-2F25-BAC1-0B57-4C1251C9A5C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42900" y="1365250"/>
                <a:ext cx="279400" cy="241300"/>
              </a:xfrm>
              <a:prstGeom prst="rect">
                <a:avLst/>
              </a:prstGeom>
            </p:spPr>
          </p:pic>
        </p:grpSp>
        <p:pic>
          <p:nvPicPr>
            <p:cNvPr id="300" name="Picture 299" descr="A qr code on a black background&#10;&#10;AI-generated content may be incorrect.">
              <a:extLst>
                <a:ext uri="{FF2B5EF4-FFF2-40B4-BE49-F238E27FC236}">
                  <a16:creationId xmlns:a16="http://schemas.microsoft.com/office/drawing/2014/main" id="{E3DAD0D6-3891-DB5C-5A72-0FEC7652B57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182875" y="1586758"/>
              <a:ext cx="518267" cy="51826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37727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</TotalTime>
  <Words>1186</Words>
  <Application>Microsoft Macintosh PowerPoint</Application>
  <PresentationFormat>Custom</PresentationFormat>
  <Paragraphs>135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Aptos</vt:lpstr>
      <vt:lpstr>Aptos Display</vt:lpstr>
      <vt:lpstr>Arial</vt:lpstr>
      <vt:lpstr>Grandview</vt:lpstr>
      <vt:lpstr>Segoe UI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The Megster</dc:creator>
  <cp:lastModifiedBy>Frances</cp:lastModifiedBy>
  <cp:revision>2</cp:revision>
  <dcterms:created xsi:type="dcterms:W3CDTF">2025-10-06T22:03:45Z</dcterms:created>
  <dcterms:modified xsi:type="dcterms:W3CDTF">2025-10-06T23:33:40Z</dcterms:modified>
</cp:coreProperties>
</file>